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1" d="100"/>
          <a:sy n="31" d="100"/>
        </p:scale>
        <p:origin x="-1781"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D1FA4-22F9-4109-B075-02D4B9365060}" type="datetimeFigureOut">
              <a:rPr lang="en-US" smtClean="0"/>
              <a:t>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358D02-A8AD-46BA-862D-F27DD312EA3F}" type="slidenum">
              <a:rPr lang="en-US" smtClean="0"/>
              <a:t>‹#›</a:t>
            </a:fld>
            <a:endParaRPr lang="en-US"/>
          </a:p>
        </p:txBody>
      </p:sp>
    </p:spTree>
    <p:extLst>
      <p:ext uri="{BB962C8B-B14F-4D97-AF65-F5344CB8AC3E}">
        <p14:creationId xmlns:p14="http://schemas.microsoft.com/office/powerpoint/2010/main" val="399613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Steph</a:t>
            </a:r>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8FA4CDB-34FC-4C5C-A544-4DF6EB4F79F4}" type="slidenum">
              <a:rPr lang="en-US">
                <a:solidFill>
                  <a:srgbClr val="000000"/>
                </a:solidFill>
              </a:rPr>
              <a:pPr eaLnBrk="1" hangingPunct="1"/>
              <a:t>2</a:t>
            </a:fld>
            <a:endParaRPr 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Lisa....</a:t>
            </a:r>
          </a:p>
          <a:p>
            <a:endParaRPr lang="en-US" smtClean="0"/>
          </a:p>
        </p:txBody>
      </p:sp>
      <p:sp>
        <p:nvSpPr>
          <p:cNvPr id="139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68C2730-9857-4DB7-9900-301388E5020F}" type="slidenum">
              <a:rPr lang="en-US">
                <a:solidFill>
                  <a:srgbClr val="000000"/>
                </a:solidFill>
              </a:rPr>
              <a:pPr eaLnBrk="1" hangingPunct="1"/>
              <a:t>11</a:t>
            </a:fld>
            <a:endParaRPr 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Lisa....</a:t>
            </a:r>
          </a:p>
          <a:p>
            <a:endParaRPr lang="en-US" smtClean="0"/>
          </a:p>
        </p:txBody>
      </p:sp>
      <p:sp>
        <p:nvSpPr>
          <p:cNvPr id="140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A845CE3-C7B2-41C6-B7CA-619F1FFA8E0B}" type="slidenum">
              <a:rPr lang="en-US">
                <a:solidFill>
                  <a:srgbClr val="000000"/>
                </a:solidFill>
              </a:rPr>
              <a:pPr eaLnBrk="1" hangingPunct="1"/>
              <a:t>12</a:t>
            </a:fld>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Lisa....</a:t>
            </a:r>
          </a:p>
          <a:p>
            <a:endParaRPr lang="en-US" smtClean="0"/>
          </a:p>
        </p:txBody>
      </p:sp>
      <p:sp>
        <p:nvSpPr>
          <p:cNvPr id="141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337F735-2753-4BC4-8FC4-90F6C3466FCE}" type="slidenum">
              <a:rPr lang="en-US">
                <a:solidFill>
                  <a:srgbClr val="000000"/>
                </a:solidFill>
              </a:rPr>
              <a:pPr eaLnBrk="1" hangingPunct="1"/>
              <a:t>13</a:t>
            </a:fld>
            <a:endParaRPr 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Lisa....</a:t>
            </a:r>
          </a:p>
          <a:p>
            <a:endParaRPr lang="en-US" smtClean="0"/>
          </a:p>
        </p:txBody>
      </p:sp>
      <p:sp>
        <p:nvSpPr>
          <p:cNvPr id="142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32D763F-F194-4776-8CAC-874BE8D7EF1F}" type="slidenum">
              <a:rPr lang="en-US">
                <a:solidFill>
                  <a:srgbClr val="000000"/>
                </a:solidFill>
              </a:rPr>
              <a:pPr eaLnBrk="1" hangingPunct="1"/>
              <a:t>14</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DC58E98-B65F-46FE-90DF-285E30A7ABB4}" type="slidenum">
              <a:rPr lang="en-US">
                <a:solidFill>
                  <a:srgbClr val="000000"/>
                </a:solidFill>
              </a:rPr>
              <a:pPr eaLnBrk="1" hangingPunct="1"/>
              <a:t>3</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2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1F930BD-0A4F-4544-B21D-0BE57DF2F7DB}" type="slidenum">
              <a:rPr lang="en-US">
                <a:solidFill>
                  <a:srgbClr val="000000"/>
                </a:solidFill>
              </a:rPr>
              <a:pPr eaLnBrk="1" hangingPunct="1"/>
              <a:t>4</a:t>
            </a:fld>
            <a:endParaRPr 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FE6956C-EFBB-406B-8348-C9145D38772D}" type="slidenum">
              <a:rPr lang="en-US">
                <a:solidFill>
                  <a:srgbClr val="000000"/>
                </a:solidFill>
              </a:rPr>
              <a:pPr eaLnBrk="1" hangingPunct="1"/>
              <a:t>5</a:t>
            </a:fld>
            <a:endParaRPr 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7446D40-E703-4C12-A0EA-C0B8CBDEA8E7}" type="slidenum">
              <a:rPr lang="en-US">
                <a:solidFill>
                  <a:srgbClr val="000000"/>
                </a:solidFill>
              </a:rPr>
              <a:pPr eaLnBrk="1" hangingPunct="1"/>
              <a:t>6</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26CD0E1-0A8E-4BFD-8767-7FAFD1DE1EC0}" type="slidenum">
              <a:rPr lang="en-US">
                <a:solidFill>
                  <a:srgbClr val="000000"/>
                </a:solidFill>
              </a:rPr>
              <a:pPr eaLnBrk="1" hangingPunct="1"/>
              <a:t>7</a:t>
            </a:fld>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6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70C33E3-99F1-406A-9666-62F76627D7AF}" type="slidenum">
              <a:rPr lang="en-US">
                <a:solidFill>
                  <a:srgbClr val="000000"/>
                </a:solidFill>
              </a:rPr>
              <a:pPr eaLnBrk="1" hangingPunct="1"/>
              <a:t>8</a:t>
            </a:fld>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a:t>
            </a:r>
          </a:p>
          <a:p>
            <a:endParaRPr lang="en-US" smtClean="0"/>
          </a:p>
        </p:txBody>
      </p:sp>
      <p:sp>
        <p:nvSpPr>
          <p:cNvPr id="137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3C2B50F-3042-41E5-8544-E2F114C447CE}" type="slidenum">
              <a:rPr lang="en-US">
                <a:solidFill>
                  <a:srgbClr val="000000"/>
                </a:solidFill>
              </a:rPr>
              <a:pPr eaLnBrk="1" hangingPunct="1"/>
              <a:t>9</a:t>
            </a:fld>
            <a:endParaRPr 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Steph and then Lisa....</a:t>
            </a:r>
          </a:p>
          <a:p>
            <a:endParaRPr lang="en-US" smtClean="0"/>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BCF1ABE-1E1C-4325-81EB-3DE7C163B828}" type="slidenum">
              <a:rPr lang="en-US">
                <a:solidFill>
                  <a:srgbClr val="000000"/>
                </a:solidFill>
              </a:rPr>
              <a:pPr eaLnBrk="1" hangingPunct="1"/>
              <a:t>10</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76182DE3-87C6-49C9-B942-3830E4D05610}" type="datetimeFigureOut">
              <a:rPr lang="en-US"/>
              <a:pPr>
                <a:defRPr/>
              </a:pPr>
              <a:t>3/1/2012</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9" name="Slide Number Placeholder 10"/>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74F88BA4-592E-4BCD-9FF4-87CA9BB72C15}" type="slidenum">
              <a:rPr lang="en-US"/>
              <a:pPr>
                <a:defRPr/>
              </a:pPr>
              <a:t>‹#›</a:t>
            </a:fld>
            <a:endParaRPr lang="en-US"/>
          </a:p>
        </p:txBody>
      </p:sp>
    </p:spTree>
    <p:extLst>
      <p:ext uri="{BB962C8B-B14F-4D97-AF65-F5344CB8AC3E}">
        <p14:creationId xmlns:p14="http://schemas.microsoft.com/office/powerpoint/2010/main" val="997067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2377EEBB-D84F-48B3-B296-1277D385CD3C}" type="datetimeFigureOut">
              <a:rPr lang="en-US"/>
              <a:pPr>
                <a:defRPr/>
              </a:pPr>
              <a:t>3/1/2012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0CBA9400-C102-4CA9-AC3B-5387FD300545}" type="slidenum">
              <a:rPr lang="en-US"/>
              <a:pPr>
                <a:defRPr/>
              </a:pPr>
              <a:t>‹#›</a:t>
            </a:fld>
            <a:endParaRPr lang="en-US"/>
          </a:p>
        </p:txBody>
      </p:sp>
    </p:spTree>
    <p:extLst>
      <p:ext uri="{BB962C8B-B14F-4D97-AF65-F5344CB8AC3E}">
        <p14:creationId xmlns:p14="http://schemas.microsoft.com/office/powerpoint/2010/main" val="263026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4708BCA8-FFDE-4A20-AFFA-5F0A317A3345}" type="datetimeFigureOut">
              <a:rPr lang="en-US"/>
              <a:pPr>
                <a:defRPr/>
              </a:pPr>
              <a:t>3/1/2012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853A3982-2442-42E5-84ED-015DD2CCEDE6}" type="slidenum">
              <a:rPr lang="en-US"/>
              <a:pPr>
                <a:defRPr/>
              </a:pPr>
              <a:t>‹#›</a:t>
            </a:fld>
            <a:endParaRPr lang="en-US"/>
          </a:p>
        </p:txBody>
      </p:sp>
    </p:spTree>
    <p:extLst>
      <p:ext uri="{BB962C8B-B14F-4D97-AF65-F5344CB8AC3E}">
        <p14:creationId xmlns:p14="http://schemas.microsoft.com/office/powerpoint/2010/main" val="278615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90602E4E-6071-44DD-92EE-70B792181104}" type="datetimeFigureOut">
              <a:rPr lang="en-US"/>
              <a:pPr>
                <a:defRPr/>
              </a:pPr>
              <a:t>3/1/2012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7394913B-AABD-4E78-92B2-730CA6BFE56A}" type="slidenum">
              <a:rPr lang="en-US"/>
              <a:pPr>
                <a:defRPr/>
              </a:pPr>
              <a:t>‹#›</a:t>
            </a:fld>
            <a:endParaRPr lang="en-US"/>
          </a:p>
        </p:txBody>
      </p:sp>
    </p:spTree>
    <p:extLst>
      <p:ext uri="{BB962C8B-B14F-4D97-AF65-F5344CB8AC3E}">
        <p14:creationId xmlns:p14="http://schemas.microsoft.com/office/powerpoint/2010/main" val="57577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5B3E7F5A-7D89-431A-B58A-B171B0A4DDED}" type="datetimeFigureOut">
              <a:rPr lang="en-US"/>
              <a:pPr>
                <a:defRPr/>
              </a:pPr>
              <a:t>3/1/2012</a:t>
            </a:fld>
            <a:endParaRPr lang="en-US"/>
          </a:p>
        </p:txBody>
      </p:sp>
      <p:sp>
        <p:nvSpPr>
          <p:cNvPr id="7" name="Footer Placeholder 4"/>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8"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4A9B326A-6576-494C-A12A-875B8BD5D5ED}" type="slidenum">
              <a:rPr lang="en-US"/>
              <a:pPr>
                <a:defRPr/>
              </a:pPr>
              <a:t>‹#›</a:t>
            </a:fld>
            <a:endParaRPr lang="en-US"/>
          </a:p>
        </p:txBody>
      </p:sp>
    </p:spTree>
    <p:extLst>
      <p:ext uri="{BB962C8B-B14F-4D97-AF65-F5344CB8AC3E}">
        <p14:creationId xmlns:p14="http://schemas.microsoft.com/office/powerpoint/2010/main" val="215439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CDE8C617-88B8-4E3C-81ED-19EE71C06155}" type="datetimeFigureOut">
              <a:rPr lang="en-US"/>
              <a:pPr>
                <a:defRPr/>
              </a:pPr>
              <a:t>3/1/2012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7AF1BBD2-4A17-434B-84E2-75413B6419BA}" type="slidenum">
              <a:rPr lang="en-US"/>
              <a:pPr>
                <a:defRPr/>
              </a:pPr>
              <a:t>‹#›</a:t>
            </a:fld>
            <a:endParaRPr lang="en-US"/>
          </a:p>
        </p:txBody>
      </p:sp>
    </p:spTree>
    <p:extLst>
      <p:ext uri="{BB962C8B-B14F-4D97-AF65-F5344CB8AC3E}">
        <p14:creationId xmlns:p14="http://schemas.microsoft.com/office/powerpoint/2010/main" val="393718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ECCEC936-8321-4BDE-946C-ABCAA6A22EA4}" type="datetimeFigureOut">
              <a:rPr lang="en-US"/>
              <a:pPr>
                <a:defRPr/>
              </a:pPr>
              <a:t>3/1/2012</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7B812DF0-7CE0-45CD-A5D2-5D8BF392141C}" type="slidenum">
              <a:rPr lang="en-US"/>
              <a:pPr>
                <a:defRPr/>
              </a:pPr>
              <a:t>‹#›</a:t>
            </a:fld>
            <a:endParaRPr lang="en-US"/>
          </a:p>
        </p:txBody>
      </p:sp>
    </p:spTree>
    <p:extLst>
      <p:ext uri="{BB962C8B-B14F-4D97-AF65-F5344CB8AC3E}">
        <p14:creationId xmlns:p14="http://schemas.microsoft.com/office/powerpoint/2010/main" val="3175561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95E522C2-3A46-4EC3-A95F-D830873F3FBA}" type="datetimeFigureOut">
              <a:rPr lang="en-US"/>
              <a:pPr>
                <a:defRPr/>
              </a:pPr>
              <a:t>3/1/2012</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C06366E7-5187-4809-910A-85FBC8F43800}" type="slidenum">
              <a:rPr lang="en-US"/>
              <a:pPr>
                <a:defRPr/>
              </a:pPr>
              <a:t>‹#›</a:t>
            </a:fld>
            <a:endParaRPr lang="en-US"/>
          </a:p>
        </p:txBody>
      </p:sp>
    </p:spTree>
    <p:extLst>
      <p:ext uri="{BB962C8B-B14F-4D97-AF65-F5344CB8AC3E}">
        <p14:creationId xmlns:p14="http://schemas.microsoft.com/office/powerpoint/2010/main" val="38254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3" name="Date Placeholder 1"/>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2A6C6C92-9FC5-4FB1-B432-FA98E3E7E4DA}" type="datetimeFigureOut">
              <a:rPr lang="en-US"/>
              <a:pPr>
                <a:defRPr/>
              </a:pPr>
              <a:t>3/1/2012</a:t>
            </a:fld>
            <a:endParaRPr lang="en-US"/>
          </a:p>
        </p:txBody>
      </p:sp>
      <p:sp>
        <p:nvSpPr>
          <p:cNvPr id="4" name="Footer Placeholder 2"/>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5"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91848862-09BA-4C39-96B4-713A865C6A4C}" type="slidenum">
              <a:rPr lang="en-US"/>
              <a:pPr>
                <a:defRPr/>
              </a:pPr>
              <a:t>‹#›</a:t>
            </a:fld>
            <a:endParaRPr lang="en-US"/>
          </a:p>
        </p:txBody>
      </p:sp>
    </p:spTree>
    <p:extLst>
      <p:ext uri="{BB962C8B-B14F-4D97-AF65-F5344CB8AC3E}">
        <p14:creationId xmlns:p14="http://schemas.microsoft.com/office/powerpoint/2010/main" val="3536818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A0170A1F-177C-4012-BD4C-5E0CF7D39697}" type="datetimeFigureOut">
              <a:rPr lang="en-US"/>
              <a:pPr>
                <a:defRPr/>
              </a:pPr>
              <a:t>3/1/2012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8ADE0D76-F7B2-47D8-ACC8-679A6F7DDCEA}" type="slidenum">
              <a:rPr lang="en-US"/>
              <a:pPr>
                <a:defRPr/>
              </a:pPr>
              <a:t>‹#›</a:t>
            </a:fld>
            <a:endParaRPr lang="en-US"/>
          </a:p>
        </p:txBody>
      </p:sp>
    </p:spTree>
    <p:extLst>
      <p:ext uri="{BB962C8B-B14F-4D97-AF65-F5344CB8AC3E}">
        <p14:creationId xmlns:p14="http://schemas.microsoft.com/office/powerpoint/2010/main" val="3694452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fontAlgn="base">
              <a:spcBef>
                <a:spcPct val="0"/>
              </a:spcBef>
              <a:spcAft>
                <a:spcPct val="0"/>
              </a:spcAft>
              <a:defRPr>
                <a:latin typeface="Arial" charset="0"/>
              </a:defRPr>
            </a:lvl1pPr>
            <a:extLst/>
          </a:lstStyle>
          <a:p>
            <a:pPr>
              <a:defRPr/>
            </a:pPr>
            <a:fld id="{B222923E-CC45-4843-B968-B7D89E00CF1F}" type="datetimeFigureOut">
              <a:rPr lang="en-US"/>
              <a:pPr>
                <a:defRPr/>
              </a:pPr>
              <a:t>3/1/2012</a:t>
            </a:fld>
            <a:endParaRPr lang="en-US"/>
          </a:p>
        </p:txBody>
      </p:sp>
      <p:sp>
        <p:nvSpPr>
          <p:cNvPr id="8" name="Footer Placeholder 5"/>
          <p:cNvSpPr>
            <a:spLocks noGrp="1"/>
          </p:cNvSpPr>
          <p:nvPr>
            <p:ph type="ftr" sz="quarter" idx="11"/>
          </p:nvPr>
        </p:nvSpPr>
        <p:spPr/>
        <p:txBody>
          <a:bodyPr/>
          <a:lstStyle>
            <a:lvl1pPr fontAlgn="base">
              <a:spcBef>
                <a:spcPct val="0"/>
              </a:spcBef>
              <a:spcAft>
                <a:spcPct val="0"/>
              </a:spcAft>
              <a:defRPr>
                <a:latin typeface="Arial" charset="0"/>
              </a:defRPr>
            </a:lvl1pPr>
            <a:extLst/>
          </a:lstStyle>
          <a:p>
            <a:pPr>
              <a:defRPr/>
            </a:pPr>
            <a:endParaRPr lang="en-US"/>
          </a:p>
        </p:txBody>
      </p:sp>
      <p:sp>
        <p:nvSpPr>
          <p:cNvPr id="9"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extLst/>
          </a:lstStyle>
          <a:p>
            <a:pPr>
              <a:defRPr/>
            </a:pPr>
            <a:fld id="{6914D163-282C-438A-809C-312CCBF8DFF7}" type="slidenum">
              <a:rPr lang="en-US"/>
              <a:pPr>
                <a:defRPr/>
              </a:pPr>
              <a:t>‹#›</a:t>
            </a:fld>
            <a:endParaRPr lang="en-US"/>
          </a:p>
        </p:txBody>
      </p:sp>
    </p:spTree>
    <p:extLst>
      <p:ext uri="{BB962C8B-B14F-4D97-AF65-F5344CB8AC3E}">
        <p14:creationId xmlns:p14="http://schemas.microsoft.com/office/powerpoint/2010/main" val="938486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3079"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rgbClr val="CCD1B9">
                    <a:shade val="50000"/>
                  </a:srgbClr>
                </a:solidFill>
                <a:latin typeface="Verdana"/>
              </a:defRPr>
            </a:lvl1pPr>
            <a:extLst/>
          </a:lstStyle>
          <a:p>
            <a:pPr>
              <a:defRPr/>
            </a:pPr>
            <a:fld id="{B41796F3-9FB0-4431-9D72-FC861EF09DD1}" type="datetimeFigureOut">
              <a:rPr lang="en-US"/>
              <a:pPr>
                <a:defRPr/>
              </a:pPr>
              <a:t>3/1/2012</a:t>
            </a:fld>
            <a:endParaRPr 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rgbClr val="CCD1B9">
                    <a:shade val="50000"/>
                  </a:srgbClr>
                </a:solidFill>
                <a:latin typeface="Verdana"/>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rgbClr val="CCD1B9">
                    <a:shade val="50000"/>
                  </a:srgbClr>
                </a:solidFill>
                <a:latin typeface="Verdana"/>
              </a:defRPr>
            </a:lvl1pPr>
            <a:extLst/>
          </a:lstStyle>
          <a:p>
            <a:pPr>
              <a:defRPr/>
            </a:pPr>
            <a:fld id="{FAD3E35E-B1AB-462D-8660-69040EDA895A}" type="slidenum">
              <a:rPr lang="en-US"/>
              <a:pPr>
                <a:defRPr/>
              </a:pPr>
              <a:t>‹#›</a:t>
            </a:fld>
            <a:endParaRPr lang="en-US"/>
          </a:p>
        </p:txBody>
      </p:sp>
    </p:spTree>
    <p:extLst>
      <p:ext uri="{BB962C8B-B14F-4D97-AF65-F5344CB8AC3E}">
        <p14:creationId xmlns:p14="http://schemas.microsoft.com/office/powerpoint/2010/main" val="1415846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600" b="1" kern="1200">
          <a:solidFill>
            <a:srgbClr val="E37964"/>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E37964"/>
          </a:solidFill>
          <a:latin typeface="Verdana" pitchFamily="34" charset="0"/>
        </a:defRPr>
      </a:lvl2pPr>
      <a:lvl3pPr algn="l" rtl="0" fontAlgn="base">
        <a:spcBef>
          <a:spcPct val="0"/>
        </a:spcBef>
        <a:spcAft>
          <a:spcPct val="0"/>
        </a:spcAft>
        <a:defRPr sz="3600" b="1">
          <a:solidFill>
            <a:srgbClr val="E37964"/>
          </a:solidFill>
          <a:latin typeface="Verdana" pitchFamily="34" charset="0"/>
        </a:defRPr>
      </a:lvl3pPr>
      <a:lvl4pPr algn="l" rtl="0" fontAlgn="base">
        <a:spcBef>
          <a:spcPct val="0"/>
        </a:spcBef>
        <a:spcAft>
          <a:spcPct val="0"/>
        </a:spcAft>
        <a:defRPr sz="3600" b="1">
          <a:solidFill>
            <a:srgbClr val="E37964"/>
          </a:solidFill>
          <a:latin typeface="Verdana" pitchFamily="34" charset="0"/>
        </a:defRPr>
      </a:lvl4pPr>
      <a:lvl5pPr algn="l" rtl="0" fontAlgn="base">
        <a:spcBef>
          <a:spcPct val="0"/>
        </a:spcBef>
        <a:spcAft>
          <a:spcPct val="0"/>
        </a:spcAft>
        <a:defRPr sz="3600" b="1">
          <a:solidFill>
            <a:srgbClr val="E37964"/>
          </a:solidFill>
          <a:latin typeface="Verdana" pitchFamily="34" charset="0"/>
        </a:defRPr>
      </a:lvl5pPr>
      <a:lvl6pPr marL="457200" algn="l" rtl="0" fontAlgn="base">
        <a:spcBef>
          <a:spcPct val="0"/>
        </a:spcBef>
        <a:spcAft>
          <a:spcPct val="0"/>
        </a:spcAft>
        <a:defRPr sz="3600" b="1">
          <a:solidFill>
            <a:srgbClr val="E37964"/>
          </a:solidFill>
          <a:latin typeface="Verdana" pitchFamily="34" charset="0"/>
        </a:defRPr>
      </a:lvl6pPr>
      <a:lvl7pPr marL="914400" algn="l" rtl="0" fontAlgn="base">
        <a:spcBef>
          <a:spcPct val="0"/>
        </a:spcBef>
        <a:spcAft>
          <a:spcPct val="0"/>
        </a:spcAft>
        <a:defRPr sz="3600" b="1">
          <a:solidFill>
            <a:srgbClr val="E37964"/>
          </a:solidFill>
          <a:latin typeface="Verdana" pitchFamily="34" charset="0"/>
        </a:defRPr>
      </a:lvl7pPr>
      <a:lvl8pPr marL="1371600" algn="l" rtl="0" fontAlgn="base">
        <a:spcBef>
          <a:spcPct val="0"/>
        </a:spcBef>
        <a:spcAft>
          <a:spcPct val="0"/>
        </a:spcAft>
        <a:defRPr sz="3600" b="1">
          <a:solidFill>
            <a:srgbClr val="E37964"/>
          </a:solidFill>
          <a:latin typeface="Verdana" pitchFamily="34" charset="0"/>
        </a:defRPr>
      </a:lvl8pPr>
      <a:lvl9pPr marL="1828800" algn="l" rtl="0" fontAlgn="base">
        <a:spcBef>
          <a:spcPct val="0"/>
        </a:spcBef>
        <a:spcAft>
          <a:spcPct val="0"/>
        </a:spcAft>
        <a:defRPr sz="3600" b="1">
          <a:solidFill>
            <a:srgbClr val="E37964"/>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FFBA3A"/>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FFBA3A"/>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BCAF7E"/>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828800"/>
          </a:xfrm>
        </p:spPr>
        <p:txBody>
          <a:bodyPr>
            <a:normAutofit fontScale="90000"/>
          </a:bodyPr>
          <a:lstStyle/>
          <a:p>
            <a:pPr algn="ctr" fontAlgn="auto">
              <a:spcAft>
                <a:spcPts val="0"/>
              </a:spcAft>
              <a:defRPr/>
            </a:pPr>
            <a:r>
              <a:rPr lang="en-US" dirty="0" smtClean="0">
                <a:solidFill>
                  <a:schemeClr val="accent6">
                    <a:lumMod val="50000"/>
                  </a:schemeClr>
                </a:solidFill>
              </a:rPr>
              <a:t>State Administration Page, Data Mining and State Reports</a:t>
            </a:r>
            <a:endParaRPr lang="en-US" dirty="0">
              <a:solidFill>
                <a:schemeClr val="accent6">
                  <a:lumMod val="50000"/>
                </a:schemeClr>
              </a:solidFill>
            </a:endParaRPr>
          </a:p>
        </p:txBody>
      </p:sp>
      <p:sp>
        <p:nvSpPr>
          <p:cNvPr id="3" name="Subtitle 2"/>
          <p:cNvSpPr>
            <a:spLocks noGrp="1"/>
          </p:cNvSpPr>
          <p:nvPr>
            <p:ph type="subTitle" idx="1"/>
          </p:nvPr>
        </p:nvSpPr>
        <p:spPr>
          <a:xfrm>
            <a:off x="722313" y="3684588"/>
            <a:ext cx="7772400" cy="2640012"/>
          </a:xfrm>
        </p:spPr>
        <p:txBody>
          <a:bodyPr>
            <a:noAutofit/>
          </a:bodyPr>
          <a:lstStyle/>
          <a:p>
            <a:pPr algn="ctr" fontAlgn="auto">
              <a:spcAft>
                <a:spcPts val="0"/>
              </a:spcAft>
              <a:buFont typeface="Wingdings 2"/>
              <a:buNone/>
              <a:defRPr/>
            </a:pPr>
            <a:r>
              <a:rPr lang="en-US" sz="4000" i="1" dirty="0" smtClean="0">
                <a:solidFill>
                  <a:schemeClr val="accent1">
                    <a:lumMod val="75000"/>
                  </a:schemeClr>
                </a:solidFill>
              </a:rPr>
              <a:t>How an SEA can gather helpful information</a:t>
            </a:r>
          </a:p>
          <a:p>
            <a:pPr algn="ctr" fontAlgn="auto">
              <a:spcAft>
                <a:spcPts val="0"/>
              </a:spcAft>
              <a:buFont typeface="Wingdings 2"/>
              <a:buNone/>
              <a:defRPr/>
            </a:pPr>
            <a:endParaRPr lang="en-US" sz="4000" i="1" dirty="0">
              <a:solidFill>
                <a:schemeClr val="accent1">
                  <a:lumMod val="75000"/>
                </a:schemeClr>
              </a:solidFill>
            </a:endParaRPr>
          </a:p>
          <a:p>
            <a:pPr algn="l" fontAlgn="auto">
              <a:spcAft>
                <a:spcPts val="0"/>
              </a:spcAft>
              <a:buFont typeface="Wingdings 2"/>
              <a:buNone/>
              <a:defRPr/>
            </a:pPr>
            <a:r>
              <a:rPr lang="en-US" sz="1600" i="1" dirty="0" smtClean="0">
                <a:solidFill>
                  <a:schemeClr val="accent1">
                    <a:lumMod val="75000"/>
                  </a:schemeClr>
                </a:solidFill>
              </a:rPr>
              <a:t>Stephanie Benedict – CII, Client Relations Coordinator</a:t>
            </a:r>
          </a:p>
          <a:p>
            <a:pPr algn="l" fontAlgn="auto">
              <a:spcAft>
                <a:spcPts val="0"/>
              </a:spcAft>
              <a:buFont typeface="Wingdings 2"/>
              <a:buNone/>
              <a:defRPr/>
            </a:pPr>
            <a:r>
              <a:rPr lang="en-US" sz="1600" i="1" dirty="0" smtClean="0">
                <a:solidFill>
                  <a:schemeClr val="accent1">
                    <a:lumMod val="75000"/>
                  </a:schemeClr>
                </a:solidFill>
              </a:rPr>
              <a:t>Bob Goodrich – CII, Lead Programmer</a:t>
            </a:r>
          </a:p>
          <a:p>
            <a:pPr algn="l" fontAlgn="auto">
              <a:spcAft>
                <a:spcPts val="0"/>
              </a:spcAft>
              <a:buFont typeface="Wingdings 2"/>
              <a:buNone/>
              <a:defRPr/>
            </a:pPr>
            <a:r>
              <a:rPr lang="en-US" sz="1600" i="1" dirty="0" smtClean="0">
                <a:solidFill>
                  <a:schemeClr val="accent1">
                    <a:lumMod val="75000"/>
                  </a:schemeClr>
                </a:solidFill>
              </a:rPr>
              <a:t>Lisa Kinnaman – CII, </a:t>
            </a:r>
            <a:r>
              <a:rPr lang="en-US" sz="1600" dirty="0">
                <a:solidFill>
                  <a:schemeClr val="accent1">
                    <a:lumMod val="75000"/>
                  </a:schemeClr>
                </a:solidFill>
              </a:rPr>
              <a:t>Director of Improvement Support to States</a:t>
            </a:r>
            <a:endParaRPr lang="en-US" sz="1600" i="1" dirty="0">
              <a:solidFill>
                <a:schemeClr val="accent1">
                  <a:lumMod val="75000"/>
                </a:schemeClr>
              </a:solidFill>
            </a:endParaRPr>
          </a:p>
        </p:txBody>
      </p:sp>
    </p:spTree>
    <p:extLst>
      <p:ext uri="{BB962C8B-B14F-4D97-AF65-F5344CB8AC3E}">
        <p14:creationId xmlns:p14="http://schemas.microsoft.com/office/powerpoint/2010/main" val="279683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419600"/>
            <a:ext cx="8185150" cy="1524000"/>
          </a:xfrm>
        </p:spPr>
        <p:txBody>
          <a:bodyPr/>
          <a:lstStyle/>
          <a:p>
            <a:pPr fontAlgn="auto">
              <a:spcAft>
                <a:spcPts val="0"/>
              </a:spcAft>
              <a:defRPr/>
            </a:pPr>
            <a:r>
              <a:rPr lang="en-US" sz="1800" dirty="0" smtClean="0">
                <a:solidFill>
                  <a:schemeClr val="accent6">
                    <a:lumMod val="50000"/>
                  </a:schemeClr>
                </a:solidFill>
              </a:rPr>
              <a:t>The Implementation Report shows the number and percent of districts or schools working on each indicator...assessments, plans and implementation.  SEAs can see where focus is at and where more focus might need to be.</a:t>
            </a:r>
            <a:endParaRPr lang="en-US" sz="18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Implementation Report</a:t>
            </a:r>
          </a:p>
        </p:txBody>
      </p:sp>
      <p:pic>
        <p:nvPicPr>
          <p:cNvPr id="7171" name="Picture 3"/>
          <p:cNvPicPr>
            <a:picLocks noChangeAspect="1" noChangeArrowheads="1"/>
          </p:cNvPicPr>
          <p:nvPr/>
        </p:nvPicPr>
        <p:blipFill>
          <a:blip r:embed="rId3"/>
          <a:srcRect/>
          <a:stretch>
            <a:fillRect/>
          </a:stretch>
        </p:blipFill>
        <p:spPr bwMode="auto">
          <a:xfrm>
            <a:off x="1938338" y="522288"/>
            <a:ext cx="5629275" cy="418941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4032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Data Mining - Indicators</a:t>
            </a:r>
          </a:p>
        </p:txBody>
      </p:sp>
      <p:pic>
        <p:nvPicPr>
          <p:cNvPr id="10242" name="Picture 2"/>
          <p:cNvPicPr>
            <a:picLocks noChangeAspect="1" noChangeArrowheads="1"/>
          </p:cNvPicPr>
          <p:nvPr/>
        </p:nvPicPr>
        <p:blipFill>
          <a:blip r:embed="rId3"/>
          <a:srcRect/>
          <a:stretch>
            <a:fillRect/>
          </a:stretch>
        </p:blipFill>
        <p:spPr bwMode="auto">
          <a:xfrm>
            <a:off x="990600" y="517525"/>
            <a:ext cx="7086600" cy="567372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9949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3505200"/>
            <a:ext cx="8183562" cy="2286000"/>
          </a:xfrm>
        </p:spPr>
        <p:txBody>
          <a:bodyPr>
            <a:noAutofit/>
          </a:bodyPr>
          <a:lstStyle/>
          <a:p>
            <a:pPr fontAlgn="auto">
              <a:spcAft>
                <a:spcPts val="0"/>
              </a:spcAft>
              <a:defRPr/>
            </a:pPr>
            <a:r>
              <a:rPr lang="en-US" sz="1800" dirty="0" smtClean="0">
                <a:solidFill>
                  <a:schemeClr val="accent6">
                    <a:lumMod val="50000"/>
                  </a:schemeClr>
                </a:solidFill>
              </a:rPr>
              <a:t>Data Mining shows evidence that is given, reasons why an indicator was marked as ‘not a priority/not in plan’, plans and tasks that have been created, and sustainability efforts.  </a:t>
            </a:r>
            <a:br>
              <a:rPr lang="en-US" sz="1800" dirty="0" smtClean="0">
                <a:solidFill>
                  <a:schemeClr val="accent6">
                    <a:lumMod val="50000"/>
                  </a:schemeClr>
                </a:solidFill>
              </a:rPr>
            </a:br>
            <a:r>
              <a:rPr lang="en-US" sz="1800" dirty="0">
                <a:solidFill>
                  <a:schemeClr val="accent6">
                    <a:lumMod val="50000"/>
                  </a:schemeClr>
                </a:solidFill>
              </a:rPr>
              <a:t/>
            </a:r>
            <a:br>
              <a:rPr lang="en-US" sz="1800" dirty="0">
                <a:solidFill>
                  <a:schemeClr val="accent6">
                    <a:lumMod val="50000"/>
                  </a:schemeClr>
                </a:solidFill>
              </a:rPr>
            </a:br>
            <a:r>
              <a:rPr lang="en-US" sz="1800" dirty="0" smtClean="0">
                <a:solidFill>
                  <a:schemeClr val="accent6">
                    <a:lumMod val="50000"/>
                  </a:schemeClr>
                </a:solidFill>
              </a:rPr>
              <a:t>Specific areas of focus gathered from the Implementation Report can be mined here.  </a:t>
            </a:r>
            <a:endParaRPr lang="en-US" sz="18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Data Mining - Indicators</a:t>
            </a:r>
          </a:p>
        </p:txBody>
      </p:sp>
      <p:pic>
        <p:nvPicPr>
          <p:cNvPr id="11266" name="Picture 2"/>
          <p:cNvPicPr>
            <a:picLocks noChangeAspect="1" noChangeArrowheads="1"/>
          </p:cNvPicPr>
          <p:nvPr/>
        </p:nvPicPr>
        <p:blipFill>
          <a:blip r:embed="rId3"/>
          <a:srcRect/>
          <a:stretch>
            <a:fillRect/>
          </a:stretch>
        </p:blipFill>
        <p:spPr bwMode="auto">
          <a:xfrm>
            <a:off x="1304925" y="581025"/>
            <a:ext cx="6534150" cy="28194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9835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3962400" cy="3886200"/>
          </a:xfrm>
        </p:spPr>
        <p:txBody>
          <a:bodyPr>
            <a:noAutofit/>
          </a:bodyPr>
          <a:lstStyle/>
          <a:p>
            <a:pPr fontAlgn="auto">
              <a:spcAft>
                <a:spcPts val="0"/>
              </a:spcAft>
              <a:defRPr/>
            </a:pPr>
            <a:r>
              <a:rPr lang="en-US" sz="2400" dirty="0" smtClean="0">
                <a:solidFill>
                  <a:schemeClr val="accent6">
                    <a:lumMod val="50000"/>
                  </a:schemeClr>
                </a:solidFill>
              </a:rPr>
              <a:t>By clicking on a school or district, you will be able to view the complete history all coaching comments and responses.</a:t>
            </a:r>
            <a:endParaRPr lang="en-US" sz="24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Data Mining – Coaching Comments</a:t>
            </a:r>
          </a:p>
        </p:txBody>
      </p:sp>
      <p:pic>
        <p:nvPicPr>
          <p:cNvPr id="12291" name="Picture 3"/>
          <p:cNvPicPr>
            <a:picLocks noChangeAspect="1" noChangeArrowheads="1"/>
          </p:cNvPicPr>
          <p:nvPr/>
        </p:nvPicPr>
        <p:blipFill>
          <a:blip r:embed="rId3"/>
          <a:srcRect/>
          <a:stretch>
            <a:fillRect/>
          </a:stretch>
        </p:blipFill>
        <p:spPr bwMode="auto">
          <a:xfrm>
            <a:off x="966788" y="657225"/>
            <a:ext cx="7210425" cy="17716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2" name="Picture 4"/>
          <p:cNvPicPr>
            <a:picLocks noChangeAspect="1" noChangeArrowheads="1"/>
          </p:cNvPicPr>
          <p:nvPr/>
        </p:nvPicPr>
        <p:blipFill>
          <a:blip r:embed="rId4"/>
          <a:srcRect/>
          <a:stretch>
            <a:fillRect/>
          </a:stretch>
        </p:blipFill>
        <p:spPr bwMode="auto">
          <a:xfrm rot="20817786">
            <a:off x="4581525" y="1939925"/>
            <a:ext cx="3709988" cy="38925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8992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183563" cy="2590800"/>
          </a:xfrm>
        </p:spPr>
        <p:txBody>
          <a:bodyPr/>
          <a:lstStyle/>
          <a:p>
            <a:pPr algn="ctr" fontAlgn="auto">
              <a:spcAft>
                <a:spcPts val="0"/>
              </a:spcAft>
              <a:defRPr/>
            </a:pPr>
            <a:r>
              <a:rPr lang="en-US" sz="4400" dirty="0" smtClean="0">
                <a:solidFill>
                  <a:schemeClr val="accent6">
                    <a:lumMod val="50000"/>
                  </a:schemeClr>
                </a:solidFill>
              </a:rPr>
              <a:t>Additional Comments</a:t>
            </a:r>
            <a:br>
              <a:rPr lang="en-US" sz="4400" dirty="0" smtClean="0">
                <a:solidFill>
                  <a:schemeClr val="accent6">
                    <a:lumMod val="50000"/>
                  </a:schemeClr>
                </a:solidFill>
              </a:rPr>
            </a:br>
            <a:r>
              <a:rPr lang="en-US" sz="4400" dirty="0">
                <a:solidFill>
                  <a:schemeClr val="accent6">
                    <a:lumMod val="50000"/>
                  </a:schemeClr>
                </a:solidFill>
              </a:rPr>
              <a:t/>
            </a:r>
            <a:br>
              <a:rPr lang="en-US" sz="4400" dirty="0">
                <a:solidFill>
                  <a:schemeClr val="accent6">
                    <a:lumMod val="50000"/>
                  </a:schemeClr>
                </a:solidFill>
              </a:rPr>
            </a:br>
            <a:r>
              <a:rPr lang="en-US" sz="4400" dirty="0" smtClean="0">
                <a:solidFill>
                  <a:schemeClr val="accent6">
                    <a:lumMod val="50000"/>
                  </a:schemeClr>
                </a:solidFill>
              </a:rPr>
              <a:t>and Questions</a:t>
            </a:r>
            <a:endParaRPr lang="en-US" sz="4400" dirty="0">
              <a:solidFill>
                <a:schemeClr val="accent6">
                  <a:lumMod val="50000"/>
                </a:schemeClr>
              </a:solidFill>
            </a:endParaRPr>
          </a:p>
        </p:txBody>
      </p:sp>
      <p:sp>
        <p:nvSpPr>
          <p:cNvPr id="4" name="TextBox 3"/>
          <p:cNvSpPr txBox="1"/>
          <p:nvPr/>
        </p:nvSpPr>
        <p:spPr>
          <a:xfrm>
            <a:off x="228600" y="6321425"/>
            <a:ext cx="8763000" cy="461963"/>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Administration Page – Additional Information</a:t>
            </a:r>
          </a:p>
        </p:txBody>
      </p:sp>
    </p:spTree>
    <p:extLst>
      <p:ext uri="{BB962C8B-B14F-4D97-AF65-F5344CB8AC3E}">
        <p14:creationId xmlns:p14="http://schemas.microsoft.com/office/powerpoint/2010/main" val="3137833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48050"/>
            <a:ext cx="8382000" cy="2571750"/>
          </a:xfrm>
        </p:spPr>
        <p:txBody>
          <a:bodyPr>
            <a:normAutofit fontScale="90000"/>
          </a:bodyPr>
          <a:lstStyle/>
          <a:p>
            <a:pPr fontAlgn="auto">
              <a:spcAft>
                <a:spcPts val="0"/>
              </a:spcAft>
              <a:defRPr/>
            </a:pPr>
            <a:r>
              <a:rPr lang="en-US" sz="2200" dirty="0" smtClean="0">
                <a:solidFill>
                  <a:schemeClr val="accent6">
                    <a:lumMod val="50000"/>
                  </a:schemeClr>
                </a:solidFill>
              </a:rPr>
              <a:t>From the State Administration main page, you will be able to get easy access to:</a:t>
            </a:r>
            <a:br>
              <a:rPr lang="en-US" sz="2200" dirty="0" smtClean="0">
                <a:solidFill>
                  <a:schemeClr val="accent6">
                    <a:lumMod val="50000"/>
                  </a:schemeClr>
                </a:solidFill>
              </a:rPr>
            </a:br>
            <a:r>
              <a:rPr lang="en-US" sz="2200" dirty="0">
                <a:solidFill>
                  <a:schemeClr val="accent6">
                    <a:lumMod val="50000"/>
                  </a:schemeClr>
                </a:solidFill>
              </a:rPr>
              <a:t/>
            </a:r>
            <a:br>
              <a:rPr lang="en-US" sz="2200" dirty="0">
                <a:solidFill>
                  <a:schemeClr val="accent6">
                    <a:lumMod val="50000"/>
                  </a:schemeClr>
                </a:solidFill>
              </a:rPr>
            </a:br>
            <a:r>
              <a:rPr lang="en-US" sz="2200" dirty="0" smtClean="0">
                <a:solidFill>
                  <a:schemeClr val="accent6">
                    <a:lumMod val="50000"/>
                  </a:schemeClr>
                </a:solidFill>
              </a:rPr>
              <a:t>1. A summary of submissions made by schools or districts</a:t>
            </a:r>
            <a:r>
              <a:rPr lang="en-US" sz="2700" dirty="0" smtClean="0">
                <a:solidFill>
                  <a:schemeClr val="accent6">
                    <a:lumMod val="50000"/>
                  </a:schemeClr>
                </a:solidFill>
              </a:rPr>
              <a:t/>
            </a:r>
            <a:br>
              <a:rPr lang="en-US" sz="2700" dirty="0" smtClean="0">
                <a:solidFill>
                  <a:schemeClr val="accent6">
                    <a:lumMod val="50000"/>
                  </a:schemeClr>
                </a:solidFill>
              </a:rPr>
            </a:br>
            <a:r>
              <a:rPr lang="en-US" sz="2700" dirty="0" smtClean="0">
                <a:solidFill>
                  <a:schemeClr val="accent6">
                    <a:lumMod val="50000"/>
                  </a:schemeClr>
                </a:solidFill>
              </a:rPr>
              <a:t/>
            </a:r>
            <a:br>
              <a:rPr lang="en-US" sz="2700" dirty="0" smtClean="0">
                <a:solidFill>
                  <a:schemeClr val="accent6">
                    <a:lumMod val="50000"/>
                  </a:schemeClr>
                </a:solidFill>
              </a:rPr>
            </a:br>
            <a:endParaRPr lang="en-US" dirty="0">
              <a:solidFill>
                <a:schemeClr val="accent1">
                  <a:tint val="88000"/>
                  <a:satMod val="150000"/>
                </a:schemeClr>
              </a:solidFill>
            </a:endParaRPr>
          </a:p>
        </p:txBody>
      </p:sp>
      <p:pic>
        <p:nvPicPr>
          <p:cNvPr id="1026" name="Picture 2"/>
          <p:cNvPicPr>
            <a:picLocks noChangeAspect="1" noChangeArrowheads="1"/>
          </p:cNvPicPr>
          <p:nvPr/>
        </p:nvPicPr>
        <p:blipFill>
          <a:blip r:embed="rId3"/>
          <a:srcRect/>
          <a:stretch>
            <a:fillRect/>
          </a:stretch>
        </p:blipFill>
        <p:spPr bwMode="auto">
          <a:xfrm>
            <a:off x="533400" y="533400"/>
            <a:ext cx="8077200" cy="29146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923925" y="2667000"/>
            <a:ext cx="2286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en-US" b="1" spc="50" dirty="0">
                <a:ln w="11430"/>
                <a:gradFill>
                  <a:gsLst>
                    <a:gs pos="25000">
                      <a:srgbClr val="BF974D">
                        <a:satMod val="155000"/>
                      </a:srgbClr>
                    </a:gs>
                    <a:gs pos="100000">
                      <a:srgbClr val="BF974D">
                        <a:shade val="45000"/>
                        <a:satMod val="165000"/>
                      </a:srgbClr>
                    </a:gs>
                  </a:gsLst>
                  <a:lin ang="5400000"/>
                </a:gradFill>
                <a:effectLst>
                  <a:outerShdw blurRad="76200" dist="50800" dir="5400000" algn="tl" rotWithShape="0">
                    <a:srgbClr val="000000">
                      <a:alpha val="65000"/>
                    </a:srgbClr>
                  </a:outerShdw>
                </a:effectLst>
              </a:rPr>
              <a:t>1</a:t>
            </a:r>
          </a:p>
        </p:txBody>
      </p:sp>
      <p:sp>
        <p:nvSpPr>
          <p:cNvPr id="4" name="TextBox 3"/>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Administration Page - General Information</a:t>
            </a:r>
          </a:p>
        </p:txBody>
      </p:sp>
      <p:pic>
        <p:nvPicPr>
          <p:cNvPr id="1028" name="Picture 4"/>
          <p:cNvPicPr>
            <a:picLocks noChangeAspect="1" noChangeArrowheads="1"/>
          </p:cNvPicPr>
          <p:nvPr/>
        </p:nvPicPr>
        <p:blipFill>
          <a:blip r:embed="rId4"/>
          <a:srcRect/>
          <a:stretch>
            <a:fillRect/>
          </a:stretch>
        </p:blipFill>
        <p:spPr bwMode="auto">
          <a:xfrm>
            <a:off x="2498725" y="5029200"/>
            <a:ext cx="6134100" cy="9906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6821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448050"/>
            <a:ext cx="8077200" cy="666750"/>
          </a:xfrm>
        </p:spPr>
        <p:txBody>
          <a:bodyPr/>
          <a:lstStyle/>
          <a:p>
            <a:pPr fontAlgn="auto">
              <a:spcAft>
                <a:spcPts val="0"/>
              </a:spcAft>
              <a:defRPr/>
            </a:pPr>
            <a:r>
              <a:rPr lang="en-US" sz="2000" dirty="0">
                <a:solidFill>
                  <a:schemeClr val="accent6">
                    <a:lumMod val="50000"/>
                  </a:schemeClr>
                </a:solidFill>
              </a:rPr>
              <a:t>2. Display Steps 1-6 progress dates</a:t>
            </a:r>
            <a:endParaRPr lang="en-US" sz="2000" dirty="0">
              <a:solidFill>
                <a:schemeClr val="accent1">
                  <a:tint val="88000"/>
                  <a:satMod val="150000"/>
                </a:schemeClr>
              </a:solidFill>
            </a:endParaRPr>
          </a:p>
        </p:txBody>
      </p:sp>
      <p:pic>
        <p:nvPicPr>
          <p:cNvPr id="3" name="Picture 2"/>
          <p:cNvPicPr>
            <a:picLocks noChangeAspect="1" noChangeArrowheads="1"/>
          </p:cNvPicPr>
          <p:nvPr/>
        </p:nvPicPr>
        <p:blipFill>
          <a:blip r:embed="rId3"/>
          <a:srcRect/>
          <a:stretch>
            <a:fillRect/>
          </a:stretch>
        </p:blipFill>
        <p:spPr bwMode="auto">
          <a:xfrm>
            <a:off x="533400" y="533400"/>
            <a:ext cx="8077200" cy="29146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524000" y="2665541"/>
            <a:ext cx="9144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en-US" b="1" spc="50" dirty="0">
                <a:ln w="11430"/>
                <a:gradFill>
                  <a:gsLst>
                    <a:gs pos="25000">
                      <a:srgbClr val="BF974D">
                        <a:satMod val="155000"/>
                      </a:srgbClr>
                    </a:gs>
                    <a:gs pos="100000">
                      <a:srgbClr val="BF974D">
                        <a:shade val="45000"/>
                        <a:satMod val="165000"/>
                      </a:srgbClr>
                    </a:gs>
                  </a:gsLst>
                  <a:lin ang="5400000"/>
                </a:gradFill>
                <a:effectLst>
                  <a:outerShdw blurRad="76200" dist="50800" dir="5400000" algn="tl" rotWithShape="0">
                    <a:srgbClr val="000000">
                      <a:alpha val="65000"/>
                    </a:srgbClr>
                  </a:outerShdw>
                </a:effectLst>
              </a:rPr>
              <a:t>2 &amp; 3</a:t>
            </a:r>
          </a:p>
        </p:txBody>
      </p:sp>
      <p:sp>
        <p:nvSpPr>
          <p:cNvPr id="9" name="TextBox 8"/>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Administration Page - General Information</a:t>
            </a:r>
          </a:p>
        </p:txBody>
      </p:sp>
      <p:pic>
        <p:nvPicPr>
          <p:cNvPr id="2052" name="Picture 4"/>
          <p:cNvPicPr>
            <a:picLocks noChangeAspect="1" noChangeArrowheads="1"/>
          </p:cNvPicPr>
          <p:nvPr/>
        </p:nvPicPr>
        <p:blipFill>
          <a:blip r:embed="rId4"/>
          <a:srcRect/>
          <a:stretch>
            <a:fillRect/>
          </a:stretch>
        </p:blipFill>
        <p:spPr bwMode="auto">
          <a:xfrm>
            <a:off x="914400" y="4495800"/>
            <a:ext cx="7315200" cy="86677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035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48188" y="3419475"/>
            <a:ext cx="47625"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6530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p:cNvPicPr>
            <a:picLocks noChangeAspect="1" noChangeArrowheads="1"/>
          </p:cNvPicPr>
          <p:nvPr/>
        </p:nvPicPr>
        <p:blipFill>
          <a:blip r:embed="rId3"/>
          <a:srcRect/>
          <a:stretch>
            <a:fillRect/>
          </a:stretch>
        </p:blipFill>
        <p:spPr bwMode="auto">
          <a:xfrm>
            <a:off x="719138" y="4203700"/>
            <a:ext cx="7458075" cy="13525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33400" y="3448050"/>
            <a:ext cx="8077200" cy="590550"/>
          </a:xfrm>
        </p:spPr>
        <p:txBody>
          <a:bodyPr/>
          <a:lstStyle/>
          <a:p>
            <a:pPr fontAlgn="auto">
              <a:spcAft>
                <a:spcPts val="0"/>
              </a:spcAft>
              <a:defRPr/>
            </a:pPr>
            <a:r>
              <a:rPr lang="en-US" sz="2000" dirty="0">
                <a:solidFill>
                  <a:schemeClr val="accent6">
                    <a:lumMod val="50000"/>
                  </a:schemeClr>
                </a:solidFill>
              </a:rPr>
              <a:t>3. Drill down to a school or district dashboard</a:t>
            </a:r>
            <a:endParaRPr lang="en-US" sz="2000" dirty="0">
              <a:solidFill>
                <a:schemeClr val="accent1">
                  <a:tint val="88000"/>
                  <a:satMod val="150000"/>
                </a:schemeClr>
              </a:solidFill>
            </a:endParaRPr>
          </a:p>
        </p:txBody>
      </p:sp>
      <p:pic>
        <p:nvPicPr>
          <p:cNvPr id="3" name="Picture 2"/>
          <p:cNvPicPr>
            <a:picLocks noChangeAspect="1" noChangeArrowheads="1"/>
          </p:cNvPicPr>
          <p:nvPr/>
        </p:nvPicPr>
        <p:blipFill>
          <a:blip r:embed="rId4"/>
          <a:srcRect/>
          <a:stretch>
            <a:fillRect/>
          </a:stretch>
        </p:blipFill>
        <p:spPr bwMode="auto">
          <a:xfrm>
            <a:off x="533400" y="533400"/>
            <a:ext cx="8077200" cy="29146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524000" y="2665541"/>
            <a:ext cx="9144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en-US" b="1" spc="50" dirty="0">
                <a:ln w="11430"/>
                <a:gradFill>
                  <a:gsLst>
                    <a:gs pos="25000">
                      <a:srgbClr val="BF974D">
                        <a:satMod val="155000"/>
                      </a:srgbClr>
                    </a:gs>
                    <a:gs pos="100000">
                      <a:srgbClr val="BF974D">
                        <a:shade val="45000"/>
                        <a:satMod val="165000"/>
                      </a:srgbClr>
                    </a:gs>
                  </a:gsLst>
                  <a:lin ang="5400000"/>
                </a:gradFill>
                <a:effectLst>
                  <a:outerShdw blurRad="76200" dist="50800" dir="5400000" algn="tl" rotWithShape="0">
                    <a:srgbClr val="000000">
                      <a:alpha val="65000"/>
                    </a:srgbClr>
                  </a:outerShdw>
                </a:effectLst>
              </a:rPr>
              <a:t>2 &amp; 3</a:t>
            </a:r>
          </a:p>
        </p:txBody>
      </p:sp>
      <p:sp>
        <p:nvSpPr>
          <p:cNvPr id="9" name="TextBox 8"/>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Administration Page - General Information</a:t>
            </a:r>
          </a:p>
        </p:txBody>
      </p:sp>
      <p:pic>
        <p:nvPicPr>
          <p:cNvPr id="5122" name="Picture 2"/>
          <p:cNvPicPr>
            <a:picLocks noChangeAspect="1" noChangeArrowheads="1"/>
          </p:cNvPicPr>
          <p:nvPr/>
        </p:nvPicPr>
        <p:blipFill>
          <a:blip r:embed="rId5"/>
          <a:srcRect/>
          <a:stretch>
            <a:fillRect/>
          </a:stretch>
        </p:blipFill>
        <p:spPr bwMode="auto">
          <a:xfrm rot="593242">
            <a:off x="6156325" y="4394200"/>
            <a:ext cx="2105025" cy="17653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6420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448050"/>
            <a:ext cx="8077200" cy="900113"/>
          </a:xfrm>
        </p:spPr>
        <p:txBody>
          <a:bodyPr/>
          <a:lstStyle/>
          <a:p>
            <a:pPr fontAlgn="auto">
              <a:spcAft>
                <a:spcPts val="0"/>
              </a:spcAft>
              <a:defRPr/>
            </a:pPr>
            <a:r>
              <a:rPr lang="en-US" sz="2000" dirty="0">
                <a:solidFill>
                  <a:schemeClr val="accent6">
                    <a:lumMod val="50000"/>
                  </a:schemeClr>
                </a:solidFill>
              </a:rPr>
              <a:t>4. View actual submitted </a:t>
            </a:r>
            <a:r>
              <a:rPr lang="en-US" sz="2000" dirty="0" err="1">
                <a:solidFill>
                  <a:schemeClr val="accent6">
                    <a:lumMod val="50000"/>
                  </a:schemeClr>
                </a:solidFill>
              </a:rPr>
              <a:t>pdf’s</a:t>
            </a:r>
            <a:r>
              <a:rPr lang="en-US" sz="2000" dirty="0">
                <a:solidFill>
                  <a:schemeClr val="accent6">
                    <a:lumMod val="50000"/>
                  </a:schemeClr>
                </a:solidFill>
              </a:rPr>
              <a:t> from schools and districts</a:t>
            </a:r>
            <a:endParaRPr lang="en-US" sz="2000" dirty="0">
              <a:solidFill>
                <a:schemeClr val="accent1">
                  <a:tint val="88000"/>
                  <a:satMod val="150000"/>
                </a:schemeClr>
              </a:solidFill>
            </a:endParaRPr>
          </a:p>
        </p:txBody>
      </p:sp>
      <p:pic>
        <p:nvPicPr>
          <p:cNvPr id="3" name="Picture 2"/>
          <p:cNvPicPr>
            <a:picLocks noChangeAspect="1" noChangeArrowheads="1"/>
          </p:cNvPicPr>
          <p:nvPr/>
        </p:nvPicPr>
        <p:blipFill>
          <a:blip r:embed="rId3"/>
          <a:srcRect/>
          <a:stretch>
            <a:fillRect/>
          </a:stretch>
        </p:blipFill>
        <p:spPr bwMode="auto">
          <a:xfrm>
            <a:off x="533400" y="533400"/>
            <a:ext cx="8077200" cy="29146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895600" y="2676525"/>
            <a:ext cx="2286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en-US" b="1" spc="50" dirty="0">
                <a:ln w="11430"/>
                <a:gradFill>
                  <a:gsLst>
                    <a:gs pos="25000">
                      <a:srgbClr val="BF974D">
                        <a:satMod val="155000"/>
                      </a:srgbClr>
                    </a:gs>
                    <a:gs pos="100000">
                      <a:srgbClr val="BF974D">
                        <a:shade val="45000"/>
                        <a:satMod val="165000"/>
                      </a:srgbClr>
                    </a:gs>
                  </a:gsLst>
                  <a:lin ang="5400000"/>
                </a:gradFill>
                <a:effectLst>
                  <a:outerShdw blurRad="76200" dist="50800" dir="5400000" algn="tl" rotWithShape="0">
                    <a:srgbClr val="000000">
                      <a:alpha val="65000"/>
                    </a:srgbClr>
                  </a:outerShdw>
                </a:effectLst>
              </a:rPr>
              <a:t>4</a:t>
            </a:r>
          </a:p>
        </p:txBody>
      </p:sp>
      <p:pic>
        <p:nvPicPr>
          <p:cNvPr id="2050" name="Picture 2"/>
          <p:cNvPicPr>
            <a:picLocks noChangeAspect="1" noChangeArrowheads="1"/>
          </p:cNvPicPr>
          <p:nvPr/>
        </p:nvPicPr>
        <p:blipFill>
          <a:blip r:embed="rId4"/>
          <a:srcRect/>
          <a:stretch>
            <a:fillRect/>
          </a:stretch>
        </p:blipFill>
        <p:spPr bwMode="auto">
          <a:xfrm>
            <a:off x="533400" y="4581525"/>
            <a:ext cx="5943600" cy="122078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5"/>
          <a:srcRect/>
          <a:stretch>
            <a:fillRect/>
          </a:stretch>
        </p:blipFill>
        <p:spPr bwMode="auto">
          <a:xfrm rot="961379">
            <a:off x="6275388" y="4321175"/>
            <a:ext cx="2230437" cy="131286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Administration Page - General Information</a:t>
            </a:r>
          </a:p>
        </p:txBody>
      </p:sp>
    </p:spTree>
    <p:extLst>
      <p:ext uri="{BB962C8B-B14F-4D97-AF65-F5344CB8AC3E}">
        <p14:creationId xmlns:p14="http://schemas.microsoft.com/office/powerpoint/2010/main" val="992612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286000"/>
            <a:ext cx="8110537" cy="3124200"/>
          </a:xfrm>
        </p:spPr>
        <p:txBody>
          <a:bodyPr/>
          <a:lstStyle/>
          <a:p>
            <a:pPr fontAlgn="auto">
              <a:spcAft>
                <a:spcPts val="0"/>
              </a:spcAft>
              <a:defRPr/>
            </a:pPr>
            <a:r>
              <a:rPr lang="en-US" sz="2800" dirty="0" smtClean="0">
                <a:solidFill>
                  <a:schemeClr val="accent6">
                    <a:lumMod val="50000"/>
                  </a:schemeClr>
                </a:solidFill>
              </a:rPr>
              <a:t>Currently, there are four state level reports:</a:t>
            </a:r>
            <a:br>
              <a:rPr lang="en-US" sz="2800" dirty="0" smtClean="0">
                <a:solidFill>
                  <a:schemeClr val="accent6">
                    <a:lumMod val="50000"/>
                  </a:schemeClr>
                </a:solidFill>
              </a:rPr>
            </a:br>
            <a:r>
              <a:rPr lang="en-US" sz="2800" dirty="0" smtClean="0">
                <a:solidFill>
                  <a:schemeClr val="accent6">
                    <a:lumMod val="50000"/>
                  </a:schemeClr>
                </a:solidFill>
              </a:rPr>
              <a:t/>
            </a:r>
            <a:br>
              <a:rPr lang="en-US" sz="2800" dirty="0" smtClean="0">
                <a:solidFill>
                  <a:schemeClr val="accent6">
                    <a:lumMod val="50000"/>
                  </a:schemeClr>
                </a:solidFill>
              </a:rPr>
            </a:br>
            <a:r>
              <a:rPr lang="en-US" sz="2800" dirty="0" smtClean="0">
                <a:solidFill>
                  <a:schemeClr val="accent6">
                    <a:lumMod val="50000"/>
                  </a:schemeClr>
                </a:solidFill>
              </a:rPr>
              <a:t>1. Implementation Report</a:t>
            </a:r>
            <a:br>
              <a:rPr lang="en-US" sz="2800" dirty="0" smtClean="0">
                <a:solidFill>
                  <a:schemeClr val="accent6">
                    <a:lumMod val="50000"/>
                  </a:schemeClr>
                </a:solidFill>
              </a:rPr>
            </a:br>
            <a:r>
              <a:rPr lang="en-US" sz="2800" dirty="0" smtClean="0">
                <a:solidFill>
                  <a:schemeClr val="accent6">
                    <a:lumMod val="50000"/>
                  </a:schemeClr>
                </a:solidFill>
              </a:rPr>
              <a:t>2. Submissions Report</a:t>
            </a:r>
            <a:br>
              <a:rPr lang="en-US" sz="2800" dirty="0" smtClean="0">
                <a:solidFill>
                  <a:schemeClr val="accent6">
                    <a:lumMod val="50000"/>
                  </a:schemeClr>
                </a:solidFill>
              </a:rPr>
            </a:br>
            <a:r>
              <a:rPr lang="en-US" sz="2800" dirty="0" smtClean="0">
                <a:solidFill>
                  <a:schemeClr val="accent6">
                    <a:lumMod val="50000"/>
                  </a:schemeClr>
                </a:solidFill>
              </a:rPr>
              <a:t>3. State Aggregate Report</a:t>
            </a:r>
            <a:br>
              <a:rPr lang="en-US" sz="2800" dirty="0" smtClean="0">
                <a:solidFill>
                  <a:schemeClr val="accent6">
                    <a:lumMod val="50000"/>
                  </a:schemeClr>
                </a:solidFill>
              </a:rPr>
            </a:br>
            <a:r>
              <a:rPr lang="en-US" sz="2800" dirty="0" smtClean="0">
                <a:solidFill>
                  <a:schemeClr val="accent6">
                    <a:lumMod val="50000"/>
                  </a:schemeClr>
                </a:solidFill>
              </a:rPr>
              <a:t>4. State Drill Down Report</a:t>
            </a:r>
            <a:endParaRPr lang="en-US" sz="28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Administration Page - Reports</a:t>
            </a:r>
          </a:p>
        </p:txBody>
      </p:sp>
      <p:pic>
        <p:nvPicPr>
          <p:cNvPr id="10342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533400"/>
            <a:ext cx="8110537" cy="165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0654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953000"/>
            <a:ext cx="8185150" cy="1050925"/>
          </a:xfrm>
        </p:spPr>
        <p:txBody>
          <a:bodyPr>
            <a:normAutofit fontScale="90000"/>
          </a:bodyPr>
          <a:lstStyle/>
          <a:p>
            <a:pPr fontAlgn="auto">
              <a:spcAft>
                <a:spcPts val="0"/>
              </a:spcAft>
              <a:defRPr/>
            </a:pPr>
            <a:r>
              <a:rPr lang="en-US" sz="1900" dirty="0" smtClean="0">
                <a:solidFill>
                  <a:schemeClr val="accent6">
                    <a:lumMod val="50000"/>
                  </a:schemeClr>
                </a:solidFill>
              </a:rPr>
              <a:t>An SEA can easily see who has or has not submitted a specific school or district report.  The Submissions Report includes submission dates, principal names and even email addresses.</a:t>
            </a:r>
            <a:endParaRPr lang="en-US" sz="19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Submissions Report</a:t>
            </a:r>
          </a:p>
        </p:txBody>
      </p:sp>
      <p:pic>
        <p:nvPicPr>
          <p:cNvPr id="13314" name="Picture 2"/>
          <p:cNvPicPr>
            <a:picLocks noChangeAspect="1" noChangeArrowheads="1"/>
          </p:cNvPicPr>
          <p:nvPr/>
        </p:nvPicPr>
        <p:blipFill>
          <a:blip r:embed="rId3"/>
          <a:srcRect/>
          <a:stretch>
            <a:fillRect/>
          </a:stretch>
        </p:blipFill>
        <p:spPr bwMode="auto">
          <a:xfrm>
            <a:off x="1400175" y="609600"/>
            <a:ext cx="6343650" cy="442912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0342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544513"/>
            <a:ext cx="3581400" cy="5399087"/>
          </a:xfrm>
        </p:spPr>
        <p:txBody>
          <a:bodyPr>
            <a:noAutofit/>
          </a:bodyPr>
          <a:lstStyle/>
          <a:p>
            <a:pPr fontAlgn="auto">
              <a:spcAft>
                <a:spcPts val="0"/>
              </a:spcAft>
              <a:defRPr/>
            </a:pPr>
            <a:r>
              <a:rPr lang="en-US" sz="2000" dirty="0" smtClean="0">
                <a:solidFill>
                  <a:schemeClr val="accent6">
                    <a:lumMod val="50000"/>
                  </a:schemeClr>
                </a:solidFill>
              </a:rPr>
              <a:t>The State Aggregate Report shows a graphic of the status of districts or school groups.  Status is based on the number of months since a team was formed.</a:t>
            </a:r>
            <a:br>
              <a:rPr lang="en-US" sz="2000" dirty="0" smtClean="0">
                <a:solidFill>
                  <a:schemeClr val="accent6">
                    <a:lumMod val="50000"/>
                  </a:schemeClr>
                </a:solidFill>
              </a:rPr>
            </a:br>
            <a:r>
              <a:rPr lang="en-US" sz="2000" dirty="0" smtClean="0">
                <a:solidFill>
                  <a:schemeClr val="accent6">
                    <a:lumMod val="50000"/>
                  </a:schemeClr>
                </a:solidFill>
              </a:rPr>
              <a:t/>
            </a:r>
            <a:br>
              <a:rPr lang="en-US" sz="2000" dirty="0" smtClean="0">
                <a:solidFill>
                  <a:schemeClr val="accent6">
                    <a:lumMod val="50000"/>
                  </a:schemeClr>
                </a:solidFill>
              </a:rPr>
            </a:br>
            <a:r>
              <a:rPr lang="en-US" sz="2000" dirty="0">
                <a:solidFill>
                  <a:schemeClr val="accent6">
                    <a:lumMod val="50000"/>
                  </a:schemeClr>
                </a:solidFill>
              </a:rPr>
              <a:t/>
            </a:r>
            <a:br>
              <a:rPr lang="en-US" sz="2000" dirty="0">
                <a:solidFill>
                  <a:schemeClr val="accent6">
                    <a:lumMod val="50000"/>
                  </a:schemeClr>
                </a:solidFill>
              </a:rPr>
            </a:br>
            <a:r>
              <a:rPr lang="en-US" sz="2000" dirty="0" smtClean="0">
                <a:solidFill>
                  <a:schemeClr val="accent6">
                    <a:lumMod val="50000"/>
                  </a:schemeClr>
                </a:solidFill>
              </a:rPr>
              <a:t>A calculation for each status subset shows the percent of indicators that have been assessed, planned, and achieved.</a:t>
            </a:r>
            <a:endParaRPr lang="en-US" sz="20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Aggregate Report</a:t>
            </a:r>
          </a:p>
        </p:txBody>
      </p:sp>
      <p:pic>
        <p:nvPicPr>
          <p:cNvPr id="8194" name="Picture 2"/>
          <p:cNvPicPr>
            <a:picLocks noChangeAspect="1" noChangeArrowheads="1"/>
          </p:cNvPicPr>
          <p:nvPr/>
        </p:nvPicPr>
        <p:blipFill>
          <a:blip r:embed="rId3"/>
          <a:srcRect/>
          <a:stretch>
            <a:fillRect/>
          </a:stretch>
        </p:blipFill>
        <p:spPr bwMode="auto">
          <a:xfrm>
            <a:off x="533400" y="533400"/>
            <a:ext cx="4383088" cy="571023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4640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0" y="544513"/>
            <a:ext cx="3276600" cy="5781675"/>
          </a:xfrm>
        </p:spPr>
        <p:txBody>
          <a:bodyPr>
            <a:normAutofit fontScale="90000"/>
          </a:bodyPr>
          <a:lstStyle/>
          <a:p>
            <a:pPr fontAlgn="auto">
              <a:spcAft>
                <a:spcPts val="0"/>
              </a:spcAft>
              <a:defRPr/>
            </a:pPr>
            <a:r>
              <a:rPr lang="en-US" sz="1800" dirty="0" smtClean="0">
                <a:solidFill>
                  <a:schemeClr val="accent6">
                    <a:lumMod val="50000"/>
                  </a:schemeClr>
                </a:solidFill>
              </a:rPr>
              <a:t>The State Drill Down Report shows the aggregated progress of all schools within each school group.</a:t>
            </a:r>
            <a:br>
              <a:rPr lang="en-US" sz="1800" dirty="0" smtClean="0">
                <a:solidFill>
                  <a:schemeClr val="accent6">
                    <a:lumMod val="50000"/>
                  </a:schemeClr>
                </a:solidFill>
              </a:rPr>
            </a:br>
            <a:r>
              <a:rPr lang="en-US" sz="1800" dirty="0" smtClean="0">
                <a:solidFill>
                  <a:schemeClr val="accent6">
                    <a:lumMod val="50000"/>
                  </a:schemeClr>
                </a:solidFill>
              </a:rPr>
              <a:t/>
            </a:r>
            <a:br>
              <a:rPr lang="en-US" sz="1800" dirty="0" smtClean="0">
                <a:solidFill>
                  <a:schemeClr val="accent6">
                    <a:lumMod val="50000"/>
                  </a:schemeClr>
                </a:solidFill>
              </a:rPr>
            </a:br>
            <a:r>
              <a:rPr lang="en-US" sz="1800" dirty="0">
                <a:solidFill>
                  <a:schemeClr val="accent6">
                    <a:lumMod val="50000"/>
                  </a:schemeClr>
                </a:solidFill>
              </a:rPr>
              <a:t/>
            </a:r>
            <a:br>
              <a:rPr lang="en-US" sz="1800" dirty="0">
                <a:solidFill>
                  <a:schemeClr val="accent6">
                    <a:lumMod val="50000"/>
                  </a:schemeClr>
                </a:solidFill>
              </a:rPr>
            </a:br>
            <a:r>
              <a:rPr lang="en-US" sz="1800" dirty="0" smtClean="0">
                <a:solidFill>
                  <a:schemeClr val="accent6">
                    <a:lumMod val="50000"/>
                  </a:schemeClr>
                </a:solidFill>
              </a:rPr>
              <a:t>The report can then display aggregated progress by district  and individual school. </a:t>
            </a:r>
            <a:br>
              <a:rPr lang="en-US" sz="1800" dirty="0" smtClean="0">
                <a:solidFill>
                  <a:schemeClr val="accent6">
                    <a:lumMod val="50000"/>
                  </a:schemeClr>
                </a:solidFill>
              </a:rPr>
            </a:br>
            <a:r>
              <a:rPr lang="en-US" sz="1800" dirty="0">
                <a:solidFill>
                  <a:schemeClr val="accent6">
                    <a:lumMod val="50000"/>
                  </a:schemeClr>
                </a:solidFill>
              </a:rPr>
              <a:t/>
            </a:r>
            <a:br>
              <a:rPr lang="en-US" sz="1800" dirty="0">
                <a:solidFill>
                  <a:schemeClr val="accent6">
                    <a:lumMod val="50000"/>
                  </a:schemeClr>
                </a:solidFill>
              </a:rPr>
            </a:br>
            <a:r>
              <a:rPr lang="en-US" sz="1800" dirty="0">
                <a:solidFill>
                  <a:schemeClr val="accent6">
                    <a:lumMod val="50000"/>
                  </a:schemeClr>
                </a:solidFill>
              </a:rPr>
              <a:t/>
            </a:r>
            <a:br>
              <a:rPr lang="en-US" sz="1800" dirty="0">
                <a:solidFill>
                  <a:schemeClr val="accent6">
                    <a:lumMod val="50000"/>
                  </a:schemeClr>
                </a:solidFill>
              </a:rPr>
            </a:br>
            <a:r>
              <a:rPr lang="en-US" sz="1800" dirty="0" smtClean="0">
                <a:solidFill>
                  <a:schemeClr val="accent6">
                    <a:lumMod val="50000"/>
                  </a:schemeClr>
                </a:solidFill>
              </a:rPr>
              <a:t>Information includes indicators assessed, planned, and achieved; status (Basic, Incipient, Advanced) and the school’s individual Index Score.</a:t>
            </a:r>
            <a:br>
              <a:rPr lang="en-US" sz="1800" dirty="0" smtClean="0">
                <a:solidFill>
                  <a:schemeClr val="accent6">
                    <a:lumMod val="50000"/>
                  </a:schemeClr>
                </a:solidFill>
              </a:rPr>
            </a:br>
            <a:r>
              <a:rPr lang="en-US" sz="1800" dirty="0" smtClean="0">
                <a:solidFill>
                  <a:schemeClr val="accent6">
                    <a:lumMod val="50000"/>
                  </a:schemeClr>
                </a:solidFill>
              </a:rPr>
              <a:t/>
            </a:r>
            <a:br>
              <a:rPr lang="en-US" sz="1800" dirty="0" smtClean="0">
                <a:solidFill>
                  <a:schemeClr val="accent6">
                    <a:lumMod val="50000"/>
                  </a:schemeClr>
                </a:solidFill>
              </a:rPr>
            </a:br>
            <a:r>
              <a:rPr lang="en-US" sz="2000" dirty="0">
                <a:solidFill>
                  <a:schemeClr val="accent6">
                    <a:lumMod val="50000"/>
                  </a:schemeClr>
                </a:solidFill>
              </a:rPr>
              <a:t/>
            </a:r>
            <a:br>
              <a:rPr lang="en-US" sz="2000" dirty="0">
                <a:solidFill>
                  <a:schemeClr val="accent6">
                    <a:lumMod val="50000"/>
                  </a:schemeClr>
                </a:solidFill>
              </a:rPr>
            </a:br>
            <a:endParaRPr lang="en-US" sz="2000" dirty="0">
              <a:solidFill>
                <a:schemeClr val="accent6">
                  <a:lumMod val="50000"/>
                </a:schemeClr>
              </a:solidFill>
            </a:endParaRPr>
          </a:p>
        </p:txBody>
      </p:sp>
      <p:sp>
        <p:nvSpPr>
          <p:cNvPr id="3" name="TextBox 2"/>
          <p:cNvSpPr txBox="1"/>
          <p:nvPr/>
        </p:nvSpPr>
        <p:spPr>
          <a:xfrm>
            <a:off x="190500" y="6326188"/>
            <a:ext cx="8763000" cy="461962"/>
          </a:xfrm>
          <a:prstGeom prst="rect">
            <a:avLst/>
          </a:prstGeom>
        </p:spPr>
        <p:style>
          <a:lnRef idx="1">
            <a:schemeClr val="dk1"/>
          </a:lnRef>
          <a:fillRef idx="3">
            <a:schemeClr val="dk1"/>
          </a:fillRef>
          <a:effectRef idx="2">
            <a:schemeClr val="dk1"/>
          </a:effectRef>
          <a:fontRef idx="minor">
            <a:schemeClr val="lt1"/>
          </a:fontRef>
        </p:style>
        <p:txBody>
          <a:bodyPr>
            <a:spAutoFit/>
          </a:bodyPr>
          <a:lstStyle/>
          <a:p>
            <a:pPr algn="ctr">
              <a:defRPr/>
            </a:pPr>
            <a:r>
              <a:rPr lang="en-US" sz="2400" dirty="0">
                <a:solidFill>
                  <a:prstClr val="white">
                    <a:lumMod val="95000"/>
                  </a:prstClr>
                </a:solidFill>
              </a:rPr>
              <a:t>State Drill Down Report</a:t>
            </a:r>
          </a:p>
        </p:txBody>
      </p:sp>
      <p:pic>
        <p:nvPicPr>
          <p:cNvPr id="1065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33400"/>
            <a:ext cx="471805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95861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On-screen Show (4:3)</PresentationFormat>
  <Paragraphs>61</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State Administration Page, Data Mining and State Reports</vt:lpstr>
      <vt:lpstr>From the State Administration main page, you will be able to get easy access to:  1. A summary of submissions made by schools or districts  </vt:lpstr>
      <vt:lpstr>2. Display Steps 1-6 progress dates</vt:lpstr>
      <vt:lpstr>3. Drill down to a school or district dashboard</vt:lpstr>
      <vt:lpstr>4. View actual submitted pdf’s from schools and districts</vt:lpstr>
      <vt:lpstr>Currently, there are four state level reports:  1. Implementation Report 2. Submissions Report 3. State Aggregate Report 4. State Drill Down Report</vt:lpstr>
      <vt:lpstr>An SEA can easily see who has or has not submitted a specific school or district report.  The Submissions Report includes submission dates, principal names and even email addresses.</vt:lpstr>
      <vt:lpstr>The State Aggregate Report shows a graphic of the status of districts or school groups.  Status is based on the number of months since a team was formed.   A calculation for each status subset shows the percent of indicators that have been assessed, planned, and achieved.</vt:lpstr>
      <vt:lpstr>The State Drill Down Report shows the aggregated progress of all schools within each school group.   The report can then display aggregated progress by district  and individual school.    Information includes indicators assessed, planned, and achieved; status (Basic, Incipient, Advanced) and the school’s individual Index Score.   </vt:lpstr>
      <vt:lpstr>The Implementation Report shows the number and percent of districts or schools working on each indicator...assessments, plans and implementation.  SEAs can see where focus is at and where more focus might need to be.</vt:lpstr>
      <vt:lpstr>PowerPoint Presentation</vt:lpstr>
      <vt:lpstr>Data Mining shows evidence that is given, reasons why an indicator was marked as ‘not a priority/not in plan’, plans and tasks that have been created, and sustainability efforts.    Specific areas of focus gathered from the Implementation Report can be mined here.  </vt:lpstr>
      <vt:lpstr>By clicking on a school or district, you will be able to view the complete history all coaching comments and responses.</vt:lpstr>
      <vt:lpstr>Additional Comments  and Questions</vt:lpstr>
    </vt:vector>
  </TitlesOfParts>
  <Company>Academic Development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Administration Page, Data Mining and State Reports</dc:title>
  <dc:creator>Sam Redding</dc:creator>
  <cp:lastModifiedBy>Sam Redding</cp:lastModifiedBy>
  <cp:revision>1</cp:revision>
  <dcterms:created xsi:type="dcterms:W3CDTF">2012-03-02T01:46:19Z</dcterms:created>
  <dcterms:modified xsi:type="dcterms:W3CDTF">2012-03-02T01:46:51Z</dcterms:modified>
</cp:coreProperties>
</file>