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0"/>
  </p:notesMasterIdLst>
  <p:sldIdLst>
    <p:sldId id="275" r:id="rId3"/>
    <p:sldId id="261" r:id="rId4"/>
    <p:sldId id="262" r:id="rId5"/>
    <p:sldId id="265" r:id="rId6"/>
    <p:sldId id="263" r:id="rId7"/>
    <p:sldId id="264" r:id="rId8"/>
    <p:sldId id="266" r:id="rId9"/>
    <p:sldId id="271" r:id="rId10"/>
    <p:sldId id="270" r:id="rId11"/>
    <p:sldId id="295" r:id="rId12"/>
    <p:sldId id="296" r:id="rId13"/>
    <p:sldId id="297" r:id="rId14"/>
    <p:sldId id="273" r:id="rId15"/>
    <p:sldId id="256" r:id="rId16"/>
    <p:sldId id="280" r:id="rId17"/>
    <p:sldId id="283" r:id="rId18"/>
    <p:sldId id="286" r:id="rId19"/>
    <p:sldId id="287" r:id="rId20"/>
    <p:sldId id="282" r:id="rId21"/>
    <p:sldId id="289" r:id="rId22"/>
    <p:sldId id="290" r:id="rId23"/>
    <p:sldId id="281" r:id="rId24"/>
    <p:sldId id="285" r:id="rId25"/>
    <p:sldId id="291" r:id="rId26"/>
    <p:sldId id="292" r:id="rId27"/>
    <p:sldId id="293" r:id="rId28"/>
    <p:sldId id="29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55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5786D8-E77A-4A81-92FC-E999189D35E8}" type="datetimeFigureOut">
              <a:rPr lang="en-US" smtClean="0"/>
              <a:t>2/24/2012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AE4F17-ACCC-4DA4-A479-C772445AC69D}" type="slidenum">
              <a:rPr lang="en-US" smtClean="0"/>
              <a:t>‹#›</a:t>
            </a:fld>
            <a:endParaRPr lang="en-US"/>
          </a:p>
        </p:txBody>
      </p:sp>
    </p:spTree>
    <p:extLst>
      <p:ext uri="{BB962C8B-B14F-4D97-AF65-F5344CB8AC3E}">
        <p14:creationId xmlns:p14="http://schemas.microsoft.com/office/powerpoint/2010/main" val="2752227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9</a:t>
            </a:fld>
            <a:endParaRPr lang="en-US"/>
          </a:p>
        </p:txBody>
      </p:sp>
    </p:spTree>
    <p:extLst>
      <p:ext uri="{BB962C8B-B14F-4D97-AF65-F5344CB8AC3E}">
        <p14:creationId xmlns:p14="http://schemas.microsoft.com/office/powerpoint/2010/main" val="1497120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Steph</a:t>
            </a:r>
            <a:endParaRPr lang="en-US" dirty="0" smtClean="0"/>
          </a:p>
          <a:p>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20</a:t>
            </a:fld>
            <a:endParaRPr lang="en-US"/>
          </a:p>
        </p:txBody>
      </p:sp>
    </p:spTree>
    <p:extLst>
      <p:ext uri="{BB962C8B-B14F-4D97-AF65-F5344CB8AC3E}">
        <p14:creationId xmlns:p14="http://schemas.microsoft.com/office/powerpoint/2010/main" val="3604216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Steph</a:t>
            </a:r>
            <a:endParaRPr lang="en-US" dirty="0" smtClean="0"/>
          </a:p>
          <a:p>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21</a:t>
            </a:fld>
            <a:endParaRPr lang="en-US"/>
          </a:p>
        </p:txBody>
      </p:sp>
    </p:spTree>
    <p:extLst>
      <p:ext uri="{BB962C8B-B14F-4D97-AF65-F5344CB8AC3E}">
        <p14:creationId xmlns:p14="http://schemas.microsoft.com/office/powerpoint/2010/main" val="1853789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Steph</a:t>
            </a:r>
            <a:endParaRPr lang="en-US" dirty="0" smtClean="0"/>
          </a:p>
          <a:p>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22</a:t>
            </a:fld>
            <a:endParaRPr lang="en-US"/>
          </a:p>
        </p:txBody>
      </p:sp>
    </p:spTree>
    <p:extLst>
      <p:ext uri="{BB962C8B-B14F-4D97-AF65-F5344CB8AC3E}">
        <p14:creationId xmlns:p14="http://schemas.microsoft.com/office/powerpoint/2010/main" val="927979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Steph</a:t>
            </a:r>
            <a:r>
              <a:rPr lang="en-US" dirty="0" smtClean="0"/>
              <a:t> and then Lisa....</a:t>
            </a:r>
          </a:p>
          <a:p>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23</a:t>
            </a:fld>
            <a:endParaRPr lang="en-US"/>
          </a:p>
        </p:txBody>
      </p:sp>
    </p:spTree>
    <p:extLst>
      <p:ext uri="{BB962C8B-B14F-4D97-AF65-F5344CB8AC3E}">
        <p14:creationId xmlns:p14="http://schemas.microsoft.com/office/powerpoint/2010/main" val="313594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Lisa....</a:t>
            </a:r>
          </a:p>
          <a:p>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24</a:t>
            </a:fld>
            <a:endParaRPr lang="en-US"/>
          </a:p>
        </p:txBody>
      </p:sp>
    </p:spTree>
    <p:extLst>
      <p:ext uri="{BB962C8B-B14F-4D97-AF65-F5344CB8AC3E}">
        <p14:creationId xmlns:p14="http://schemas.microsoft.com/office/powerpoint/2010/main" val="517631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Lisa....</a:t>
            </a:r>
          </a:p>
          <a:p>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25</a:t>
            </a:fld>
            <a:endParaRPr lang="en-US"/>
          </a:p>
        </p:txBody>
      </p:sp>
    </p:spTree>
    <p:extLst>
      <p:ext uri="{BB962C8B-B14F-4D97-AF65-F5344CB8AC3E}">
        <p14:creationId xmlns:p14="http://schemas.microsoft.com/office/powerpoint/2010/main" val="3412350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Lisa....</a:t>
            </a:r>
          </a:p>
          <a:p>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26</a:t>
            </a:fld>
            <a:endParaRPr lang="en-US"/>
          </a:p>
        </p:txBody>
      </p:sp>
    </p:spTree>
    <p:extLst>
      <p:ext uri="{BB962C8B-B14F-4D97-AF65-F5344CB8AC3E}">
        <p14:creationId xmlns:p14="http://schemas.microsoft.com/office/powerpoint/2010/main" val="4195093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Lisa....</a:t>
            </a:r>
          </a:p>
          <a:p>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27</a:t>
            </a:fld>
            <a:endParaRPr lang="en-US"/>
          </a:p>
        </p:txBody>
      </p:sp>
    </p:spTree>
    <p:extLst>
      <p:ext uri="{BB962C8B-B14F-4D97-AF65-F5344CB8AC3E}">
        <p14:creationId xmlns:p14="http://schemas.microsoft.com/office/powerpoint/2010/main" val="121997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 Billings</a:t>
            </a:r>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10</a:t>
            </a:fld>
            <a:endParaRPr lang="en-US"/>
          </a:p>
        </p:txBody>
      </p:sp>
    </p:spTree>
    <p:extLst>
      <p:ext uri="{BB962C8B-B14F-4D97-AF65-F5344CB8AC3E}">
        <p14:creationId xmlns:p14="http://schemas.microsoft.com/office/powerpoint/2010/main" val="215657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Brad Billings</a:t>
            </a:r>
          </a:p>
          <a:p>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11</a:t>
            </a:fld>
            <a:endParaRPr lang="en-US"/>
          </a:p>
        </p:txBody>
      </p:sp>
    </p:spTree>
    <p:extLst>
      <p:ext uri="{BB962C8B-B14F-4D97-AF65-F5344CB8AC3E}">
        <p14:creationId xmlns:p14="http://schemas.microsoft.com/office/powerpoint/2010/main" val="308743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Brad Billings</a:t>
            </a:r>
          </a:p>
          <a:p>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12</a:t>
            </a:fld>
            <a:endParaRPr lang="en-US"/>
          </a:p>
        </p:txBody>
      </p:sp>
    </p:spTree>
    <p:extLst>
      <p:ext uri="{BB962C8B-B14F-4D97-AF65-F5344CB8AC3E}">
        <p14:creationId xmlns:p14="http://schemas.microsoft.com/office/powerpoint/2010/main" val="69052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Steph</a:t>
            </a:r>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15</a:t>
            </a:fld>
            <a:endParaRPr lang="en-US"/>
          </a:p>
        </p:txBody>
      </p:sp>
    </p:spTree>
    <p:extLst>
      <p:ext uri="{BB962C8B-B14F-4D97-AF65-F5344CB8AC3E}">
        <p14:creationId xmlns:p14="http://schemas.microsoft.com/office/powerpoint/2010/main" val="244195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Steph</a:t>
            </a:r>
            <a:endParaRPr lang="en-US" dirty="0" smtClean="0"/>
          </a:p>
          <a:p>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16</a:t>
            </a:fld>
            <a:endParaRPr lang="en-US"/>
          </a:p>
        </p:txBody>
      </p:sp>
    </p:spTree>
    <p:extLst>
      <p:ext uri="{BB962C8B-B14F-4D97-AF65-F5344CB8AC3E}">
        <p14:creationId xmlns:p14="http://schemas.microsoft.com/office/powerpoint/2010/main" val="216480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Steph</a:t>
            </a:r>
            <a:endParaRPr lang="en-US" dirty="0" smtClean="0"/>
          </a:p>
          <a:p>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17</a:t>
            </a:fld>
            <a:endParaRPr lang="en-US"/>
          </a:p>
        </p:txBody>
      </p:sp>
    </p:spTree>
    <p:extLst>
      <p:ext uri="{BB962C8B-B14F-4D97-AF65-F5344CB8AC3E}">
        <p14:creationId xmlns:p14="http://schemas.microsoft.com/office/powerpoint/2010/main" val="16397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Steph</a:t>
            </a:r>
            <a:endParaRPr lang="en-US" dirty="0" smtClean="0"/>
          </a:p>
          <a:p>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18</a:t>
            </a:fld>
            <a:endParaRPr lang="en-US"/>
          </a:p>
        </p:txBody>
      </p:sp>
    </p:spTree>
    <p:extLst>
      <p:ext uri="{BB962C8B-B14F-4D97-AF65-F5344CB8AC3E}">
        <p14:creationId xmlns:p14="http://schemas.microsoft.com/office/powerpoint/2010/main" val="94289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Steph</a:t>
            </a:r>
            <a:endParaRPr lang="en-US" dirty="0" smtClean="0"/>
          </a:p>
          <a:p>
            <a:endParaRPr lang="en-US" dirty="0"/>
          </a:p>
        </p:txBody>
      </p:sp>
      <p:sp>
        <p:nvSpPr>
          <p:cNvPr id="4" name="Slide Number Placeholder 3"/>
          <p:cNvSpPr>
            <a:spLocks noGrp="1"/>
          </p:cNvSpPr>
          <p:nvPr>
            <p:ph type="sldNum" sz="quarter" idx="10"/>
          </p:nvPr>
        </p:nvSpPr>
        <p:spPr/>
        <p:txBody>
          <a:bodyPr/>
          <a:lstStyle/>
          <a:p>
            <a:fld id="{C7AE4F17-ACCC-4DA4-A479-C772445AC69D}" type="slidenum">
              <a:rPr lang="en-US" smtClean="0"/>
              <a:t>19</a:t>
            </a:fld>
            <a:endParaRPr lang="en-US"/>
          </a:p>
        </p:txBody>
      </p:sp>
    </p:spTree>
    <p:extLst>
      <p:ext uri="{BB962C8B-B14F-4D97-AF65-F5344CB8AC3E}">
        <p14:creationId xmlns:p14="http://schemas.microsoft.com/office/powerpoint/2010/main" val="690406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0B3ECA92-6018-4E35-A35A-8AE097AB9D32}" type="datetimeFigureOut">
              <a:rPr lang="en-US" smtClean="0"/>
              <a:t>2/24/2012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94C92931-BB0C-45F7-B784-2B6D469491A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3ECA92-6018-4E35-A35A-8AE097AB9D32}" type="datetimeFigureOut">
              <a:rPr lang="en-US" smtClean="0"/>
              <a:t>2/24/2012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C92931-BB0C-45F7-B784-2B6D469491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3ECA92-6018-4E35-A35A-8AE097AB9D32}" type="datetimeFigureOut">
              <a:rPr lang="en-US" smtClean="0"/>
              <a:t>2/24/2012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C92931-BB0C-45F7-B784-2B6D469491A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2CD2B6-88A1-4C2A-B064-07B555041EE0}" type="datetimeFigureOut">
              <a:rPr lang="en-US" smtClean="0">
                <a:solidFill>
                  <a:prstClr val="black">
                    <a:tint val="75000"/>
                  </a:prstClr>
                </a:solidFill>
              </a:rPr>
              <a:pPr/>
              <a:t>2/24/2012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9520FF-D863-4CAA-B10C-54ABF6ADF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843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CD2B6-88A1-4C2A-B064-07B555041EE0}" type="datetimeFigureOut">
              <a:rPr lang="en-US" smtClean="0">
                <a:solidFill>
                  <a:prstClr val="black">
                    <a:tint val="75000"/>
                  </a:prstClr>
                </a:solidFill>
              </a:rPr>
              <a:pPr/>
              <a:t>2/24/2012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9520FF-D863-4CAA-B10C-54ABF6ADF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257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CD2B6-88A1-4C2A-B064-07B555041EE0}" type="datetimeFigureOut">
              <a:rPr lang="en-US" smtClean="0">
                <a:solidFill>
                  <a:prstClr val="black">
                    <a:tint val="75000"/>
                  </a:prstClr>
                </a:solidFill>
              </a:rPr>
              <a:pPr/>
              <a:t>2/24/2012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9520FF-D863-4CAA-B10C-54ABF6ADF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585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2CD2B6-88A1-4C2A-B064-07B555041EE0}" type="datetimeFigureOut">
              <a:rPr lang="en-US" smtClean="0">
                <a:solidFill>
                  <a:prstClr val="black">
                    <a:tint val="75000"/>
                  </a:prstClr>
                </a:solidFill>
              </a:rPr>
              <a:pPr/>
              <a:t>2/24/2012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9520FF-D863-4CAA-B10C-54ABF6ADF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134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2CD2B6-88A1-4C2A-B064-07B555041EE0}" type="datetimeFigureOut">
              <a:rPr lang="en-US" smtClean="0">
                <a:solidFill>
                  <a:prstClr val="black">
                    <a:tint val="75000"/>
                  </a:prstClr>
                </a:solidFill>
              </a:rPr>
              <a:pPr/>
              <a:t>2/24/2012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9520FF-D863-4CAA-B10C-54ABF6ADF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543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2CD2B6-88A1-4C2A-B064-07B555041EE0}" type="datetimeFigureOut">
              <a:rPr lang="en-US" smtClean="0">
                <a:solidFill>
                  <a:prstClr val="black">
                    <a:tint val="75000"/>
                  </a:prstClr>
                </a:solidFill>
              </a:rPr>
              <a:pPr/>
              <a:t>2/24/2012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9520FF-D863-4CAA-B10C-54ABF6ADF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215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CD2B6-88A1-4C2A-B064-07B555041EE0}" type="datetimeFigureOut">
              <a:rPr lang="en-US" smtClean="0">
                <a:solidFill>
                  <a:prstClr val="black">
                    <a:tint val="75000"/>
                  </a:prstClr>
                </a:solidFill>
              </a:rPr>
              <a:pPr/>
              <a:t>2/24/2012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9520FF-D863-4CAA-B10C-54ABF6ADF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945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CD2B6-88A1-4C2A-B064-07B555041EE0}" type="datetimeFigureOut">
              <a:rPr lang="en-US" smtClean="0">
                <a:solidFill>
                  <a:prstClr val="black">
                    <a:tint val="75000"/>
                  </a:prstClr>
                </a:solidFill>
              </a:rPr>
              <a:pPr/>
              <a:t>2/24/2012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9520FF-D863-4CAA-B10C-54ABF6ADF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13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3ECA92-6018-4E35-A35A-8AE097AB9D32}" type="datetimeFigureOut">
              <a:rPr lang="en-US" smtClean="0"/>
              <a:t>2/24/2012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C92931-BB0C-45F7-B784-2B6D469491A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CD2B6-88A1-4C2A-B064-07B555041EE0}" type="datetimeFigureOut">
              <a:rPr lang="en-US" smtClean="0">
                <a:solidFill>
                  <a:prstClr val="black">
                    <a:tint val="75000"/>
                  </a:prstClr>
                </a:solidFill>
              </a:rPr>
              <a:pPr/>
              <a:t>2/24/2012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9520FF-D863-4CAA-B10C-54ABF6ADF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16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CD2B6-88A1-4C2A-B064-07B555041EE0}" type="datetimeFigureOut">
              <a:rPr lang="en-US" smtClean="0">
                <a:solidFill>
                  <a:prstClr val="black">
                    <a:tint val="75000"/>
                  </a:prstClr>
                </a:solidFill>
              </a:rPr>
              <a:pPr/>
              <a:t>2/24/2012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9520FF-D863-4CAA-B10C-54ABF6ADF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829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CD2B6-88A1-4C2A-B064-07B555041EE0}" type="datetimeFigureOut">
              <a:rPr lang="en-US" smtClean="0">
                <a:solidFill>
                  <a:prstClr val="black">
                    <a:tint val="75000"/>
                  </a:prstClr>
                </a:solidFill>
              </a:rPr>
              <a:pPr/>
              <a:t>2/24/2012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9520FF-D863-4CAA-B10C-54ABF6ADF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71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B3ECA92-6018-4E35-A35A-8AE097AB9D32}" type="datetimeFigureOut">
              <a:rPr lang="en-US" smtClean="0"/>
              <a:t>2/24/2012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C92931-BB0C-45F7-B784-2B6D469491A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B3ECA92-6018-4E35-A35A-8AE097AB9D32}" type="datetimeFigureOut">
              <a:rPr lang="en-US" smtClean="0"/>
              <a:t>2/24/2012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4C92931-BB0C-45F7-B784-2B6D469491A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B3ECA92-6018-4E35-A35A-8AE097AB9D32}" type="datetimeFigureOut">
              <a:rPr lang="en-US" smtClean="0"/>
              <a:t>2/24/2012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4C92931-BB0C-45F7-B784-2B6D469491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B3ECA92-6018-4E35-A35A-8AE097AB9D32}" type="datetimeFigureOut">
              <a:rPr lang="en-US" smtClean="0"/>
              <a:t>2/24/2012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4C92931-BB0C-45F7-B784-2B6D469491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B3ECA92-6018-4E35-A35A-8AE097AB9D32}" type="datetimeFigureOut">
              <a:rPr lang="en-US" smtClean="0"/>
              <a:t>2/24/2012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4C92931-BB0C-45F7-B784-2B6D469491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B3ECA92-6018-4E35-A35A-8AE097AB9D32}" type="datetimeFigureOut">
              <a:rPr lang="en-US" smtClean="0"/>
              <a:t>2/24/2012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4C92931-BB0C-45F7-B784-2B6D469491A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B3ECA92-6018-4E35-A35A-8AE097AB9D32}" type="datetimeFigureOut">
              <a:rPr lang="en-US" smtClean="0"/>
              <a:t>2/24/2012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4C92931-BB0C-45F7-B784-2B6D469491A1}"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B3ECA92-6018-4E35-A35A-8AE097AB9D32}" type="datetimeFigureOut">
              <a:rPr lang="en-US" smtClean="0"/>
              <a:t>2/24/2012</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4C92931-BB0C-45F7-B784-2B6D469491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CD2B6-88A1-4C2A-B064-07B555041EE0}" type="datetimeFigureOut">
              <a:rPr lang="en-US" smtClean="0">
                <a:solidFill>
                  <a:prstClr val="black">
                    <a:tint val="75000"/>
                  </a:prstClr>
                </a:solidFill>
              </a:rPr>
              <a:pPr/>
              <a:t>2/24/2012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520FF-D863-4CAA-B10C-54ABF6ADF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6848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828800"/>
          </a:xfrm>
        </p:spPr>
        <p:txBody>
          <a:bodyPr/>
          <a:lstStyle/>
          <a:p>
            <a:pPr algn="ctr"/>
            <a:r>
              <a:rPr lang="en-US" dirty="0" smtClean="0"/>
              <a:t>Indistar School and District Reports</a:t>
            </a:r>
            <a:endParaRPr lang="en-US" dirty="0"/>
          </a:p>
        </p:txBody>
      </p:sp>
      <p:sp>
        <p:nvSpPr>
          <p:cNvPr id="3" name="Subtitle 2"/>
          <p:cNvSpPr>
            <a:spLocks noGrp="1"/>
          </p:cNvSpPr>
          <p:nvPr>
            <p:ph type="subTitle" idx="1"/>
          </p:nvPr>
        </p:nvSpPr>
        <p:spPr>
          <a:xfrm>
            <a:off x="722376" y="3685032"/>
            <a:ext cx="7772400" cy="2639568"/>
          </a:xfrm>
        </p:spPr>
        <p:txBody>
          <a:bodyPr>
            <a:noAutofit/>
          </a:bodyPr>
          <a:lstStyle/>
          <a:p>
            <a:pPr algn="ctr"/>
            <a:r>
              <a:rPr lang="en-US" sz="4000" i="1" dirty="0" smtClean="0">
                <a:solidFill>
                  <a:schemeClr val="accent1">
                    <a:lumMod val="75000"/>
                  </a:schemeClr>
                </a:solidFill>
              </a:rPr>
              <a:t>How to get the information that you need</a:t>
            </a:r>
          </a:p>
          <a:p>
            <a:pPr algn="ctr"/>
            <a:endParaRPr lang="en-US" sz="4000" i="1" dirty="0">
              <a:solidFill>
                <a:schemeClr val="accent1">
                  <a:lumMod val="75000"/>
                </a:schemeClr>
              </a:solidFill>
            </a:endParaRPr>
          </a:p>
          <a:p>
            <a:pPr algn="l"/>
            <a:r>
              <a:rPr lang="en-US" sz="1600" i="1" dirty="0" smtClean="0">
                <a:solidFill>
                  <a:schemeClr val="accent1">
                    <a:lumMod val="75000"/>
                  </a:schemeClr>
                </a:solidFill>
              </a:rPr>
              <a:t>Stephanie Benedict – CII, Client Relations Coordinator</a:t>
            </a:r>
          </a:p>
          <a:p>
            <a:pPr algn="l"/>
            <a:r>
              <a:rPr lang="en-US" sz="1600" i="1" dirty="0" smtClean="0">
                <a:solidFill>
                  <a:schemeClr val="accent1">
                    <a:lumMod val="75000"/>
                  </a:schemeClr>
                </a:solidFill>
              </a:rPr>
              <a:t>Bob Goodrich – CII, Lead Programmer</a:t>
            </a:r>
          </a:p>
          <a:p>
            <a:pPr algn="l"/>
            <a:r>
              <a:rPr lang="en-US" sz="1600" i="1" dirty="0" smtClean="0">
                <a:solidFill>
                  <a:schemeClr val="accent1">
                    <a:lumMod val="75000"/>
                  </a:schemeClr>
                </a:solidFill>
              </a:rPr>
              <a:t>Lisa Kinnaman – CII, </a:t>
            </a:r>
            <a:r>
              <a:rPr lang="en-US" sz="1600" dirty="0">
                <a:solidFill>
                  <a:schemeClr val="accent1">
                    <a:lumMod val="75000"/>
                  </a:schemeClr>
                </a:solidFill>
              </a:rPr>
              <a:t>Director of Improvement Support to States</a:t>
            </a:r>
            <a:endParaRPr lang="en-US" sz="1600" i="1" dirty="0">
              <a:solidFill>
                <a:schemeClr val="accent1">
                  <a:lumMod val="75000"/>
                </a:schemeClr>
              </a:solidFill>
            </a:endParaRPr>
          </a:p>
        </p:txBody>
      </p:sp>
    </p:spTree>
    <p:extLst>
      <p:ext uri="{BB962C8B-B14F-4D97-AF65-F5344CB8AC3E}">
        <p14:creationId xmlns:p14="http://schemas.microsoft.com/office/powerpoint/2010/main" val="2366031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50196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10400" cy="1143000"/>
          </a:xfrm>
        </p:spPr>
        <p:txBody>
          <a:bodyPr>
            <a:noAutofit/>
          </a:bodyPr>
          <a:lstStyle/>
          <a:p>
            <a:r>
              <a:rPr lang="en-US" sz="5400" dirty="0" smtClean="0">
                <a:latin typeface="Californian FB" pitchFamily="18" charset="0"/>
              </a:rPr>
              <a:t>Improvement Plan </a:t>
            </a:r>
            <a:r>
              <a:rPr lang="en-US" sz="5400" u="sng" dirty="0" smtClean="0">
                <a:latin typeface="Californian FB" pitchFamily="18" charset="0"/>
              </a:rPr>
              <a:t>Report</a:t>
            </a:r>
            <a:endParaRPr lang="en-US" sz="5400" u="sng" dirty="0">
              <a:latin typeface="Californian FB" pitchFamily="18" charset="0"/>
            </a:endParaRPr>
          </a:p>
        </p:txBody>
      </p:sp>
      <p:sp>
        <p:nvSpPr>
          <p:cNvPr id="3" name="Content Placeholder 2"/>
          <p:cNvSpPr>
            <a:spLocks noGrp="1"/>
          </p:cNvSpPr>
          <p:nvPr>
            <p:ph idx="1"/>
          </p:nvPr>
        </p:nvSpPr>
        <p:spPr>
          <a:xfrm>
            <a:off x="381000" y="2362200"/>
            <a:ext cx="8458200" cy="3763963"/>
          </a:xfrm>
        </p:spPr>
        <p:txBody>
          <a:bodyPr>
            <a:normAutofit/>
          </a:bodyPr>
          <a:lstStyle/>
          <a:p>
            <a:r>
              <a:rPr lang="en-US" dirty="0" smtClean="0">
                <a:solidFill>
                  <a:schemeClr val="tx2">
                    <a:lumMod val="60000"/>
                    <a:lumOff val="40000"/>
                  </a:schemeClr>
                </a:solidFill>
                <a:latin typeface="Californian FB" pitchFamily="18" charset="0"/>
              </a:rPr>
              <a:t>Several districts began asking us for a more streamlined report to share with parents.</a:t>
            </a:r>
          </a:p>
          <a:p>
            <a:r>
              <a:rPr lang="en-US" dirty="0" smtClean="0">
                <a:solidFill>
                  <a:schemeClr val="accent1">
                    <a:lumMod val="75000"/>
                  </a:schemeClr>
                </a:solidFill>
                <a:latin typeface="Californian FB" pitchFamily="18" charset="0"/>
              </a:rPr>
              <a:t>This report shows the plan with only the objectives (tasks are not included).</a:t>
            </a:r>
          </a:p>
          <a:p>
            <a:r>
              <a:rPr lang="en-US" b="1" dirty="0" smtClean="0">
                <a:solidFill>
                  <a:srgbClr val="0070C0"/>
                </a:solidFill>
                <a:latin typeface="Californian FB" pitchFamily="18" charset="0"/>
              </a:rPr>
              <a:t>CII created the report efficiently and in a way that met the needs of our state.</a:t>
            </a:r>
          </a:p>
        </p:txBody>
      </p:sp>
      <p:sp>
        <p:nvSpPr>
          <p:cNvPr id="4" name="Frame 3"/>
          <p:cNvSpPr/>
          <p:nvPr/>
        </p:nvSpPr>
        <p:spPr>
          <a:xfrm>
            <a:off x="0" y="0"/>
            <a:ext cx="9144000" cy="6858000"/>
          </a:xfrm>
          <a:prstGeom prst="frame">
            <a:avLst>
              <a:gd name="adj1" fmla="val 4621"/>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Tree>
    <p:extLst>
      <p:ext uri="{BB962C8B-B14F-4D97-AF65-F5344CB8AC3E}">
        <p14:creationId xmlns:p14="http://schemas.microsoft.com/office/powerpoint/2010/main" val="386671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5105400" cy="1143000"/>
          </a:xfrm>
        </p:spPr>
        <p:txBody>
          <a:bodyPr>
            <a:normAutofit/>
          </a:bodyPr>
          <a:lstStyle/>
          <a:p>
            <a:endParaRPr lang="en-US" sz="2200" dirty="0">
              <a:latin typeface="Californian FB" pitchFamily="18" charset="0"/>
            </a:endParaRPr>
          </a:p>
        </p:txBody>
      </p:sp>
      <p:sp>
        <p:nvSpPr>
          <p:cNvPr id="3" name="Content Placeholder 2"/>
          <p:cNvSpPr>
            <a:spLocks noGrp="1"/>
          </p:cNvSpPr>
          <p:nvPr>
            <p:ph idx="1"/>
          </p:nvPr>
        </p:nvSpPr>
        <p:spPr>
          <a:xfrm>
            <a:off x="381000" y="1600200"/>
            <a:ext cx="8458200" cy="4525963"/>
          </a:xfrm>
        </p:spPr>
        <p:txBody>
          <a:bodyPr/>
          <a:lstStyle/>
          <a:p>
            <a:endParaRPr lang="en-US" sz="3600" b="1" dirty="0" smtClean="0">
              <a:solidFill>
                <a:srgbClr val="7030A0"/>
              </a:solidFill>
            </a:endParaRPr>
          </a:p>
          <a:p>
            <a:pPr marL="0" indent="0">
              <a:buNone/>
            </a:pPr>
            <a:endParaRPr lang="en-US" dirty="0" smtClean="0"/>
          </a:p>
          <a:p>
            <a:endParaRPr lang="en-US" dirty="0"/>
          </a:p>
        </p:txBody>
      </p:sp>
      <p:sp>
        <p:nvSpPr>
          <p:cNvPr id="4" name="Frame 3"/>
          <p:cNvSpPr/>
          <p:nvPr/>
        </p:nvSpPr>
        <p:spPr>
          <a:xfrm>
            <a:off x="0" y="0"/>
            <a:ext cx="9144000" cy="6858000"/>
          </a:xfrm>
          <a:prstGeom prst="frame">
            <a:avLst>
              <a:gd name="adj1" fmla="val 4621"/>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pic>
        <p:nvPicPr>
          <p:cNvPr id="8" name="Picture 7" descr="ImprovementPlanSchool.pdf - Adobe Reader"/>
          <p:cNvPicPr>
            <a:picLocks noChangeAspect="1"/>
          </p:cNvPicPr>
          <p:nvPr/>
        </p:nvPicPr>
        <p:blipFill rotWithShape="1">
          <a:blip r:embed="rId3">
            <a:extLst>
              <a:ext uri="{28A0092B-C50C-407E-A947-70E740481C1C}">
                <a14:useLocalDpi xmlns:a14="http://schemas.microsoft.com/office/drawing/2010/main" val="0"/>
              </a:ext>
            </a:extLst>
          </a:blip>
          <a:srcRect l="6665" t="22256" r="5419" b="1010"/>
          <a:stretch/>
        </p:blipFill>
        <p:spPr>
          <a:xfrm>
            <a:off x="665018" y="797791"/>
            <a:ext cx="7813964" cy="5262418"/>
          </a:xfrm>
          <a:prstGeom prst="rect">
            <a:avLst/>
          </a:prstGeom>
        </p:spPr>
      </p:pic>
      <p:sp>
        <p:nvSpPr>
          <p:cNvPr id="9" name="Oval 8"/>
          <p:cNvSpPr/>
          <p:nvPr/>
        </p:nvSpPr>
        <p:spPr>
          <a:xfrm>
            <a:off x="1981200" y="1533236"/>
            <a:ext cx="838200" cy="304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4343400" y="1533236"/>
            <a:ext cx="685800" cy="304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1981200" y="1295400"/>
            <a:ext cx="1905000" cy="304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46570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183880" cy="1051560"/>
          </a:xfrm>
        </p:spPr>
        <p:txBody>
          <a:bodyPr>
            <a:normAutofit/>
          </a:bodyPr>
          <a:lstStyle/>
          <a:p>
            <a:pPr algn="ctr"/>
            <a:r>
              <a:rPr lang="en-US" sz="5400" dirty="0" smtClean="0"/>
              <a:t>Questions</a:t>
            </a:r>
            <a:endParaRPr lang="en-US" sz="5400" dirty="0"/>
          </a:p>
        </p:txBody>
      </p:sp>
    </p:spTree>
    <p:extLst>
      <p:ext uri="{BB962C8B-B14F-4D97-AF65-F5344CB8AC3E}">
        <p14:creationId xmlns:p14="http://schemas.microsoft.com/office/powerpoint/2010/main" val="4049245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828800"/>
          </a:xfrm>
        </p:spPr>
        <p:txBody>
          <a:bodyPr>
            <a:normAutofit fontScale="90000"/>
          </a:bodyPr>
          <a:lstStyle/>
          <a:p>
            <a:pPr algn="ctr"/>
            <a:r>
              <a:rPr lang="en-US" dirty="0" smtClean="0">
                <a:solidFill>
                  <a:schemeClr val="accent6">
                    <a:lumMod val="50000"/>
                  </a:schemeClr>
                </a:solidFill>
              </a:rPr>
              <a:t>State Administration Page, Data Mining and State Reports</a:t>
            </a:r>
            <a:endParaRPr lang="en-US" dirty="0">
              <a:solidFill>
                <a:schemeClr val="accent6">
                  <a:lumMod val="50000"/>
                </a:schemeClr>
              </a:solidFill>
            </a:endParaRPr>
          </a:p>
        </p:txBody>
      </p:sp>
      <p:sp>
        <p:nvSpPr>
          <p:cNvPr id="3" name="Subtitle 2"/>
          <p:cNvSpPr>
            <a:spLocks noGrp="1"/>
          </p:cNvSpPr>
          <p:nvPr>
            <p:ph type="subTitle" idx="1"/>
          </p:nvPr>
        </p:nvSpPr>
        <p:spPr>
          <a:xfrm>
            <a:off x="722376" y="3685032"/>
            <a:ext cx="7772400" cy="2639568"/>
          </a:xfrm>
        </p:spPr>
        <p:txBody>
          <a:bodyPr>
            <a:noAutofit/>
          </a:bodyPr>
          <a:lstStyle/>
          <a:p>
            <a:pPr algn="ctr"/>
            <a:r>
              <a:rPr lang="en-US" sz="4000" i="1" dirty="0" smtClean="0">
                <a:solidFill>
                  <a:schemeClr val="accent1">
                    <a:lumMod val="75000"/>
                  </a:schemeClr>
                </a:solidFill>
              </a:rPr>
              <a:t>How an SEA can gather helpful information</a:t>
            </a:r>
          </a:p>
          <a:p>
            <a:pPr algn="ctr"/>
            <a:endParaRPr lang="en-US" sz="4000" i="1" dirty="0">
              <a:solidFill>
                <a:schemeClr val="accent1">
                  <a:lumMod val="75000"/>
                </a:schemeClr>
              </a:solidFill>
            </a:endParaRPr>
          </a:p>
          <a:p>
            <a:pPr algn="l"/>
            <a:r>
              <a:rPr lang="en-US" sz="1600" i="1" dirty="0" smtClean="0">
                <a:solidFill>
                  <a:schemeClr val="accent1">
                    <a:lumMod val="75000"/>
                  </a:schemeClr>
                </a:solidFill>
              </a:rPr>
              <a:t>Stephanie Benedict – CII, Client Relations Coordinator</a:t>
            </a:r>
          </a:p>
          <a:p>
            <a:pPr algn="l"/>
            <a:r>
              <a:rPr lang="en-US" sz="1600" i="1" dirty="0" smtClean="0">
                <a:solidFill>
                  <a:schemeClr val="accent1">
                    <a:lumMod val="75000"/>
                  </a:schemeClr>
                </a:solidFill>
              </a:rPr>
              <a:t>Bob Goodrich – CII, Lead Programmer</a:t>
            </a:r>
          </a:p>
          <a:p>
            <a:pPr algn="l"/>
            <a:r>
              <a:rPr lang="en-US" sz="1600" i="1" dirty="0" smtClean="0">
                <a:solidFill>
                  <a:schemeClr val="accent1">
                    <a:lumMod val="75000"/>
                  </a:schemeClr>
                </a:solidFill>
              </a:rPr>
              <a:t>Lisa Kinnaman – CII, </a:t>
            </a:r>
            <a:r>
              <a:rPr lang="en-US" sz="1600" dirty="0">
                <a:solidFill>
                  <a:schemeClr val="accent1">
                    <a:lumMod val="75000"/>
                  </a:schemeClr>
                </a:solidFill>
              </a:rPr>
              <a:t>Director of Improvement Support to States</a:t>
            </a:r>
            <a:endParaRPr lang="en-US" sz="1600" i="1" dirty="0">
              <a:solidFill>
                <a:schemeClr val="accent1">
                  <a:lumMod val="75000"/>
                </a:schemeClr>
              </a:solidFill>
            </a:endParaRPr>
          </a:p>
        </p:txBody>
      </p:sp>
    </p:spTree>
    <p:extLst>
      <p:ext uri="{BB962C8B-B14F-4D97-AF65-F5344CB8AC3E}">
        <p14:creationId xmlns:p14="http://schemas.microsoft.com/office/powerpoint/2010/main" val="3628093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48738"/>
            <a:ext cx="8382000" cy="2571062"/>
          </a:xfrm>
        </p:spPr>
        <p:txBody>
          <a:bodyPr>
            <a:normAutofit fontScale="90000"/>
          </a:bodyPr>
          <a:lstStyle/>
          <a:p>
            <a:r>
              <a:rPr lang="en-US" sz="2200" dirty="0" smtClean="0">
                <a:solidFill>
                  <a:schemeClr val="accent6">
                    <a:lumMod val="50000"/>
                  </a:schemeClr>
                </a:solidFill>
              </a:rPr>
              <a:t>From the State Administration main page, you will be able to get easy access to:</a:t>
            </a:r>
            <a:br>
              <a:rPr lang="en-US" sz="2200" dirty="0" smtClean="0">
                <a:solidFill>
                  <a:schemeClr val="accent6">
                    <a:lumMod val="50000"/>
                  </a:schemeClr>
                </a:solidFill>
              </a:rPr>
            </a:br>
            <a:r>
              <a:rPr lang="en-US" sz="2200" dirty="0">
                <a:solidFill>
                  <a:schemeClr val="accent6">
                    <a:lumMod val="50000"/>
                  </a:schemeClr>
                </a:solidFill>
              </a:rPr>
              <a:t/>
            </a:r>
            <a:br>
              <a:rPr lang="en-US" sz="2200" dirty="0">
                <a:solidFill>
                  <a:schemeClr val="accent6">
                    <a:lumMod val="50000"/>
                  </a:schemeClr>
                </a:solidFill>
              </a:rPr>
            </a:br>
            <a:r>
              <a:rPr lang="en-US" sz="2200" dirty="0" smtClean="0">
                <a:solidFill>
                  <a:schemeClr val="accent6">
                    <a:lumMod val="50000"/>
                  </a:schemeClr>
                </a:solidFill>
              </a:rPr>
              <a:t>1. A summary of submissions made by schools or districts</a:t>
            </a:r>
            <a:r>
              <a:rPr lang="en-US" sz="2700" dirty="0" smtClean="0">
                <a:solidFill>
                  <a:schemeClr val="accent6">
                    <a:lumMod val="50000"/>
                  </a:schemeClr>
                </a:solidFill>
              </a:rPr>
              <a:t/>
            </a:r>
            <a:br>
              <a:rPr lang="en-US" sz="2700" dirty="0" smtClean="0">
                <a:solidFill>
                  <a:schemeClr val="accent6">
                    <a:lumMod val="50000"/>
                  </a:schemeClr>
                </a:solidFill>
              </a:rPr>
            </a:br>
            <a:r>
              <a:rPr lang="en-US" sz="2700" dirty="0" smtClean="0">
                <a:solidFill>
                  <a:schemeClr val="accent6">
                    <a:lumMod val="50000"/>
                  </a:schemeClr>
                </a:solidFill>
              </a:rPr>
              <a:t/>
            </a:r>
            <a:br>
              <a:rPr lang="en-US" sz="2700" dirty="0" smtClean="0">
                <a:solidFill>
                  <a:schemeClr val="accent6">
                    <a:lumMod val="50000"/>
                  </a:schemeClr>
                </a:solidFill>
              </a:rPr>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8077200" cy="29153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23925" y="2667000"/>
            <a:ext cx="228600"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190500" y="6326832"/>
            <a:ext cx="87630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solidFill>
                  <a:schemeClr val="bg1">
                    <a:lumMod val="95000"/>
                  </a:schemeClr>
                </a:solidFill>
              </a:rPr>
              <a:t>State Administration Page - General Information</a:t>
            </a:r>
            <a:endParaRPr lang="en-US" sz="2400" dirty="0">
              <a:solidFill>
                <a:schemeClr val="bg1">
                  <a:lumMod val="95000"/>
                </a:schemeClr>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8271" y="5029200"/>
            <a:ext cx="6134100" cy="990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80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48738"/>
            <a:ext cx="8077200" cy="666062"/>
          </a:xfrm>
        </p:spPr>
        <p:txBody>
          <a:bodyPr>
            <a:normAutofit/>
          </a:bodyPr>
          <a:lstStyle/>
          <a:p>
            <a:r>
              <a:rPr lang="en-US" sz="2000" dirty="0">
                <a:solidFill>
                  <a:schemeClr val="accent6">
                    <a:lumMod val="50000"/>
                  </a:schemeClr>
                </a:solidFill>
              </a:rPr>
              <a:t>2. Display Steps 1-6 progress dates</a:t>
            </a:r>
            <a:endParaRPr lang="en-US" sz="20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8077200" cy="29153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0" y="2665541"/>
            <a:ext cx="914400"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&amp; 3</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190500" y="6326832"/>
            <a:ext cx="87630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solidFill>
                  <a:schemeClr val="bg1">
                    <a:lumMod val="95000"/>
                  </a:schemeClr>
                </a:solidFill>
              </a:rPr>
              <a:t>State Administration Page - General Information</a:t>
            </a:r>
            <a:endParaRPr lang="en-US" sz="2400" dirty="0">
              <a:solidFill>
                <a:schemeClr val="bg1">
                  <a:lumMod val="95000"/>
                </a:schemeClr>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495800"/>
            <a:ext cx="7315581" cy="8667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8188" y="3419475"/>
            <a:ext cx="47625"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330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57" y="4203552"/>
            <a:ext cx="7458075" cy="13525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3448738"/>
            <a:ext cx="8077200" cy="589862"/>
          </a:xfrm>
        </p:spPr>
        <p:txBody>
          <a:bodyPr>
            <a:normAutofit/>
          </a:bodyPr>
          <a:lstStyle/>
          <a:p>
            <a:r>
              <a:rPr lang="en-US" sz="2000" dirty="0">
                <a:solidFill>
                  <a:schemeClr val="accent6">
                    <a:lumMod val="50000"/>
                  </a:schemeClr>
                </a:solidFill>
              </a:rPr>
              <a:t>3. Drill down to a school or district dashboard</a:t>
            </a:r>
            <a:endParaRPr lang="en-US" sz="2000"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33400"/>
            <a:ext cx="8077200" cy="29153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0" y="2665541"/>
            <a:ext cx="914400"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&amp; 3</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190500" y="6326832"/>
            <a:ext cx="87630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solidFill>
                  <a:schemeClr val="bg1">
                    <a:lumMod val="95000"/>
                  </a:schemeClr>
                </a:solidFill>
              </a:rPr>
              <a:t>State Administration Page - General Information</a:t>
            </a:r>
            <a:endParaRPr lang="en-US" sz="2400" dirty="0">
              <a:solidFill>
                <a:schemeClr val="bg1">
                  <a:lumMod val="95000"/>
                </a:schemeClr>
              </a:solidFill>
            </a:endParaRPr>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93242">
            <a:off x="6155652" y="4394800"/>
            <a:ext cx="2105025" cy="17644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499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48738"/>
            <a:ext cx="8077200" cy="899160"/>
          </a:xfrm>
        </p:spPr>
        <p:txBody>
          <a:bodyPr>
            <a:normAutofit/>
          </a:bodyPr>
          <a:lstStyle/>
          <a:p>
            <a:r>
              <a:rPr lang="en-US" sz="2000" dirty="0">
                <a:solidFill>
                  <a:schemeClr val="accent6">
                    <a:lumMod val="50000"/>
                  </a:schemeClr>
                </a:solidFill>
              </a:rPr>
              <a:t>4. View actual submitted </a:t>
            </a:r>
            <a:r>
              <a:rPr lang="en-US" sz="2000" dirty="0" err="1">
                <a:solidFill>
                  <a:schemeClr val="accent6">
                    <a:lumMod val="50000"/>
                  </a:schemeClr>
                </a:solidFill>
              </a:rPr>
              <a:t>pdf’s</a:t>
            </a:r>
            <a:r>
              <a:rPr lang="en-US" sz="2000" dirty="0">
                <a:solidFill>
                  <a:schemeClr val="accent6">
                    <a:lumMod val="50000"/>
                  </a:schemeClr>
                </a:solidFill>
              </a:rPr>
              <a:t> from schools and districts</a:t>
            </a:r>
            <a:endParaRPr lang="en-US" sz="20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8077200" cy="29153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95600" y="2676525"/>
            <a:ext cx="228600"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81525"/>
            <a:ext cx="5943600" cy="12212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61379">
            <a:off x="6274933" y="4320914"/>
            <a:ext cx="2230414" cy="13131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90500" y="6326832"/>
            <a:ext cx="87630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solidFill>
                  <a:schemeClr val="bg1">
                    <a:lumMod val="95000"/>
                  </a:schemeClr>
                </a:solidFill>
              </a:rPr>
              <a:t>State Administration Page - General Information</a:t>
            </a:r>
            <a:endParaRPr lang="en-US" sz="2400" dirty="0">
              <a:solidFill>
                <a:schemeClr val="bg1">
                  <a:lumMod val="95000"/>
                </a:schemeClr>
              </a:solidFill>
            </a:endParaRPr>
          </a:p>
        </p:txBody>
      </p:sp>
    </p:spTree>
    <p:extLst>
      <p:ext uri="{BB962C8B-B14F-4D97-AF65-F5344CB8AC3E}">
        <p14:creationId xmlns:p14="http://schemas.microsoft.com/office/powerpoint/2010/main" val="754750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2" y="2286000"/>
            <a:ext cx="8109857" cy="3124200"/>
          </a:xfrm>
        </p:spPr>
        <p:txBody>
          <a:bodyPr>
            <a:normAutofit/>
          </a:bodyPr>
          <a:lstStyle/>
          <a:p>
            <a:r>
              <a:rPr lang="en-US" sz="2800" dirty="0" smtClean="0">
                <a:solidFill>
                  <a:schemeClr val="accent6">
                    <a:lumMod val="50000"/>
                  </a:schemeClr>
                </a:solidFill>
              </a:rPr>
              <a:t>Currently, there are four state level reports:</a:t>
            </a:r>
            <a:br>
              <a:rPr lang="en-US" sz="2800" dirty="0" smtClean="0">
                <a:solidFill>
                  <a:schemeClr val="accent6">
                    <a:lumMod val="50000"/>
                  </a:schemeClr>
                </a:solidFill>
              </a:rPr>
            </a:br>
            <a:r>
              <a:rPr lang="en-US" sz="2800" dirty="0" smtClean="0">
                <a:solidFill>
                  <a:schemeClr val="accent6">
                    <a:lumMod val="50000"/>
                  </a:schemeClr>
                </a:solidFill>
              </a:rPr>
              <a:t/>
            </a:r>
            <a:br>
              <a:rPr lang="en-US" sz="2800" dirty="0" smtClean="0">
                <a:solidFill>
                  <a:schemeClr val="accent6">
                    <a:lumMod val="50000"/>
                  </a:schemeClr>
                </a:solidFill>
              </a:rPr>
            </a:br>
            <a:r>
              <a:rPr lang="en-US" sz="2800" dirty="0" smtClean="0">
                <a:solidFill>
                  <a:schemeClr val="accent6">
                    <a:lumMod val="50000"/>
                  </a:schemeClr>
                </a:solidFill>
              </a:rPr>
              <a:t>1. Implementation Report</a:t>
            </a:r>
            <a:br>
              <a:rPr lang="en-US" sz="2800" dirty="0" smtClean="0">
                <a:solidFill>
                  <a:schemeClr val="accent6">
                    <a:lumMod val="50000"/>
                  </a:schemeClr>
                </a:solidFill>
              </a:rPr>
            </a:br>
            <a:r>
              <a:rPr lang="en-US" sz="2800" dirty="0" smtClean="0">
                <a:solidFill>
                  <a:schemeClr val="accent6">
                    <a:lumMod val="50000"/>
                  </a:schemeClr>
                </a:solidFill>
              </a:rPr>
              <a:t>2. Submissions Report</a:t>
            </a:r>
            <a:br>
              <a:rPr lang="en-US" sz="2800" dirty="0" smtClean="0">
                <a:solidFill>
                  <a:schemeClr val="accent6">
                    <a:lumMod val="50000"/>
                  </a:schemeClr>
                </a:solidFill>
              </a:rPr>
            </a:br>
            <a:r>
              <a:rPr lang="en-US" sz="2800" dirty="0" smtClean="0">
                <a:solidFill>
                  <a:schemeClr val="accent6">
                    <a:lumMod val="50000"/>
                  </a:schemeClr>
                </a:solidFill>
              </a:rPr>
              <a:t>3. State Aggregate Report</a:t>
            </a:r>
            <a:br>
              <a:rPr lang="en-US" sz="2800" dirty="0" smtClean="0">
                <a:solidFill>
                  <a:schemeClr val="accent6">
                    <a:lumMod val="50000"/>
                  </a:schemeClr>
                </a:solidFill>
              </a:rPr>
            </a:br>
            <a:r>
              <a:rPr lang="en-US" sz="2800" dirty="0" smtClean="0">
                <a:solidFill>
                  <a:schemeClr val="accent6">
                    <a:lumMod val="50000"/>
                  </a:schemeClr>
                </a:solidFill>
              </a:rPr>
              <a:t>4. State Drill Down Report</a:t>
            </a:r>
            <a:endParaRPr lang="en-US" sz="2800" dirty="0">
              <a:solidFill>
                <a:schemeClr val="accent6">
                  <a:lumMod val="50000"/>
                </a:schemeClr>
              </a:solidFill>
            </a:endParaRPr>
          </a:p>
        </p:txBody>
      </p:sp>
      <p:sp>
        <p:nvSpPr>
          <p:cNvPr id="3" name="TextBox 2"/>
          <p:cNvSpPr txBox="1"/>
          <p:nvPr/>
        </p:nvSpPr>
        <p:spPr>
          <a:xfrm>
            <a:off x="190500" y="6326832"/>
            <a:ext cx="87630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solidFill>
                  <a:schemeClr val="bg1">
                    <a:lumMod val="95000"/>
                  </a:schemeClr>
                </a:solidFill>
              </a:rPr>
              <a:t>State Administration Page - Reports</a:t>
            </a:r>
            <a:endParaRPr lang="en-US" sz="2400" dirty="0">
              <a:solidFill>
                <a:schemeClr val="bg1">
                  <a:lumMod val="95000"/>
                </a:schemeClr>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42" y="533400"/>
            <a:ext cx="8109857" cy="165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280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80" y="5867400"/>
            <a:ext cx="8183880" cy="594360"/>
          </a:xfrm>
        </p:spPr>
        <p:txBody>
          <a:bodyPr>
            <a:noAutofit/>
          </a:bodyPr>
          <a:lstStyle/>
          <a:p>
            <a:pPr algn="ctr"/>
            <a:r>
              <a:rPr lang="en-US" sz="3000" dirty="0" smtClean="0"/>
              <a:t>Report Page – School/District Level</a:t>
            </a:r>
            <a:endParaRPr lang="en-US" sz="3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85" y="762000"/>
            <a:ext cx="8052721" cy="47447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391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953000"/>
            <a:ext cx="8183880" cy="1051560"/>
          </a:xfrm>
        </p:spPr>
        <p:txBody>
          <a:bodyPr>
            <a:normAutofit fontScale="90000"/>
          </a:bodyPr>
          <a:lstStyle/>
          <a:p>
            <a:r>
              <a:rPr lang="en-US" sz="1900" dirty="0" smtClean="0">
                <a:solidFill>
                  <a:schemeClr val="accent6">
                    <a:lumMod val="50000"/>
                  </a:schemeClr>
                </a:solidFill>
              </a:rPr>
              <a:t>An SEA can easily see who has or has not submitted a specific school or district report.  The Submissions Report includes submission dates, principal names and even email addresses.</a:t>
            </a:r>
            <a:endParaRPr lang="en-US" sz="1900" dirty="0">
              <a:solidFill>
                <a:schemeClr val="accent6">
                  <a:lumMod val="50000"/>
                </a:schemeClr>
              </a:solidFill>
            </a:endParaRPr>
          </a:p>
        </p:txBody>
      </p:sp>
      <p:sp>
        <p:nvSpPr>
          <p:cNvPr id="3" name="TextBox 2"/>
          <p:cNvSpPr txBox="1"/>
          <p:nvPr/>
        </p:nvSpPr>
        <p:spPr>
          <a:xfrm>
            <a:off x="190500" y="6326832"/>
            <a:ext cx="87630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solidFill>
                  <a:schemeClr val="bg1">
                    <a:lumMod val="95000"/>
                  </a:schemeClr>
                </a:solidFill>
              </a:rPr>
              <a:t>Submissions Report</a:t>
            </a:r>
            <a:endParaRPr lang="en-US" sz="2400" dirty="0">
              <a:solidFill>
                <a:schemeClr val="bg1">
                  <a:lumMod val="95000"/>
                </a:schemeClr>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609599"/>
            <a:ext cx="6343650" cy="44291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201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544286"/>
            <a:ext cx="3581400" cy="5399314"/>
          </a:xfrm>
        </p:spPr>
        <p:txBody>
          <a:bodyPr>
            <a:noAutofit/>
          </a:bodyPr>
          <a:lstStyle/>
          <a:p>
            <a:r>
              <a:rPr lang="en-US" sz="2000" dirty="0" smtClean="0">
                <a:solidFill>
                  <a:schemeClr val="accent6">
                    <a:lumMod val="50000"/>
                  </a:schemeClr>
                </a:solidFill>
              </a:rPr>
              <a:t>The State Aggregate Report shows a graphic of the status of districts or school groups.  Status is based on the number of months since a team was formed.</a:t>
            </a:r>
            <a:br>
              <a:rPr lang="en-US" sz="2000" dirty="0" smtClean="0">
                <a:solidFill>
                  <a:schemeClr val="accent6">
                    <a:lumMod val="50000"/>
                  </a:schemeClr>
                </a:solidFill>
              </a:rPr>
            </a:br>
            <a:r>
              <a:rPr lang="en-US" sz="2000" dirty="0" smtClean="0">
                <a:solidFill>
                  <a:schemeClr val="accent6">
                    <a:lumMod val="50000"/>
                  </a:schemeClr>
                </a:solidFill>
              </a:rPr>
              <a:t/>
            </a:r>
            <a:br>
              <a:rPr lang="en-US" sz="2000" dirty="0" smtClean="0">
                <a:solidFill>
                  <a:schemeClr val="accent6">
                    <a:lumMod val="50000"/>
                  </a:schemeClr>
                </a:solidFill>
              </a:rPr>
            </a:br>
            <a:r>
              <a:rPr lang="en-US" sz="2000" dirty="0">
                <a:solidFill>
                  <a:schemeClr val="accent6">
                    <a:lumMod val="50000"/>
                  </a:schemeClr>
                </a:solidFill>
              </a:rPr>
              <a:t/>
            </a:r>
            <a:br>
              <a:rPr lang="en-US" sz="2000" dirty="0">
                <a:solidFill>
                  <a:schemeClr val="accent6">
                    <a:lumMod val="50000"/>
                  </a:schemeClr>
                </a:solidFill>
              </a:rPr>
            </a:br>
            <a:r>
              <a:rPr lang="en-US" sz="2000" dirty="0" smtClean="0">
                <a:solidFill>
                  <a:schemeClr val="accent6">
                    <a:lumMod val="50000"/>
                  </a:schemeClr>
                </a:solidFill>
              </a:rPr>
              <a:t>A calculation for each status subset shows the percent of indicators that have been assessed, planned, and achieved.</a:t>
            </a:r>
            <a:endParaRPr lang="en-US" sz="2000" dirty="0">
              <a:solidFill>
                <a:schemeClr val="accent6">
                  <a:lumMod val="50000"/>
                </a:schemeClr>
              </a:solidFill>
            </a:endParaRPr>
          </a:p>
        </p:txBody>
      </p:sp>
      <p:sp>
        <p:nvSpPr>
          <p:cNvPr id="3" name="TextBox 2"/>
          <p:cNvSpPr txBox="1"/>
          <p:nvPr/>
        </p:nvSpPr>
        <p:spPr>
          <a:xfrm>
            <a:off x="190500" y="6326832"/>
            <a:ext cx="87630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solidFill>
                  <a:schemeClr val="bg1">
                    <a:lumMod val="95000"/>
                  </a:schemeClr>
                </a:solidFill>
              </a:rPr>
              <a:t>State Aggregate Report</a:t>
            </a:r>
            <a:endParaRPr lang="en-US" sz="2400" dirty="0">
              <a:solidFill>
                <a:schemeClr val="bg1">
                  <a:lumMod val="95000"/>
                </a:schemeClr>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4382671" cy="57102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883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544286"/>
            <a:ext cx="3276600" cy="5782546"/>
          </a:xfrm>
        </p:spPr>
        <p:txBody>
          <a:bodyPr>
            <a:normAutofit fontScale="90000"/>
          </a:bodyPr>
          <a:lstStyle/>
          <a:p>
            <a:r>
              <a:rPr lang="en-US" sz="1800" dirty="0" smtClean="0">
                <a:solidFill>
                  <a:schemeClr val="accent6">
                    <a:lumMod val="50000"/>
                  </a:schemeClr>
                </a:solidFill>
              </a:rPr>
              <a:t>The State Drill Down Report shows the aggregated progress of all schools within each school group.</a:t>
            </a:r>
            <a:br>
              <a:rPr lang="en-US" sz="1800" dirty="0" smtClean="0">
                <a:solidFill>
                  <a:schemeClr val="accent6">
                    <a:lumMod val="50000"/>
                  </a:schemeClr>
                </a:solidFill>
              </a:rPr>
            </a:br>
            <a:r>
              <a:rPr lang="en-US" sz="1800" dirty="0" smtClean="0">
                <a:solidFill>
                  <a:schemeClr val="accent6">
                    <a:lumMod val="50000"/>
                  </a:schemeClr>
                </a:solidFill>
              </a:rPr>
              <a:t/>
            </a:r>
            <a:br>
              <a:rPr lang="en-US" sz="1800" dirty="0" smtClean="0">
                <a:solidFill>
                  <a:schemeClr val="accent6">
                    <a:lumMod val="50000"/>
                  </a:schemeClr>
                </a:solidFill>
              </a:rPr>
            </a:br>
            <a:r>
              <a:rPr lang="en-US" sz="1800" dirty="0">
                <a:solidFill>
                  <a:schemeClr val="accent6">
                    <a:lumMod val="50000"/>
                  </a:schemeClr>
                </a:solidFill>
              </a:rPr>
              <a:t/>
            </a:r>
            <a:br>
              <a:rPr lang="en-US" sz="1800" dirty="0">
                <a:solidFill>
                  <a:schemeClr val="accent6">
                    <a:lumMod val="50000"/>
                  </a:schemeClr>
                </a:solidFill>
              </a:rPr>
            </a:br>
            <a:r>
              <a:rPr lang="en-US" sz="1800" dirty="0" smtClean="0">
                <a:solidFill>
                  <a:schemeClr val="accent6">
                    <a:lumMod val="50000"/>
                  </a:schemeClr>
                </a:solidFill>
              </a:rPr>
              <a:t>The report can then display aggregated progress by district  and individual school. </a:t>
            </a:r>
            <a:br>
              <a:rPr lang="en-US" sz="1800" dirty="0" smtClean="0">
                <a:solidFill>
                  <a:schemeClr val="accent6">
                    <a:lumMod val="50000"/>
                  </a:schemeClr>
                </a:solidFill>
              </a:rPr>
            </a:br>
            <a:r>
              <a:rPr lang="en-US" sz="1800" dirty="0">
                <a:solidFill>
                  <a:schemeClr val="accent6">
                    <a:lumMod val="50000"/>
                  </a:schemeClr>
                </a:solidFill>
              </a:rPr>
              <a:t/>
            </a:r>
            <a:br>
              <a:rPr lang="en-US" sz="1800" dirty="0">
                <a:solidFill>
                  <a:schemeClr val="accent6">
                    <a:lumMod val="50000"/>
                  </a:schemeClr>
                </a:solidFill>
              </a:rPr>
            </a:br>
            <a:r>
              <a:rPr lang="en-US" sz="1800" dirty="0">
                <a:solidFill>
                  <a:schemeClr val="accent6">
                    <a:lumMod val="50000"/>
                  </a:schemeClr>
                </a:solidFill>
              </a:rPr>
              <a:t/>
            </a:r>
            <a:br>
              <a:rPr lang="en-US" sz="1800" dirty="0">
                <a:solidFill>
                  <a:schemeClr val="accent6">
                    <a:lumMod val="50000"/>
                  </a:schemeClr>
                </a:solidFill>
              </a:rPr>
            </a:br>
            <a:r>
              <a:rPr lang="en-US" sz="1800" dirty="0" smtClean="0">
                <a:solidFill>
                  <a:schemeClr val="accent6">
                    <a:lumMod val="50000"/>
                  </a:schemeClr>
                </a:solidFill>
              </a:rPr>
              <a:t>Information includes indicators assessed, planned, and achieved; status (Basic, Incipient, Advanced) and the school’s individual Index Score.</a:t>
            </a:r>
            <a:br>
              <a:rPr lang="en-US" sz="1800" dirty="0" smtClean="0">
                <a:solidFill>
                  <a:schemeClr val="accent6">
                    <a:lumMod val="50000"/>
                  </a:schemeClr>
                </a:solidFill>
              </a:rPr>
            </a:br>
            <a:r>
              <a:rPr lang="en-US" sz="1800" dirty="0" smtClean="0">
                <a:solidFill>
                  <a:schemeClr val="accent6">
                    <a:lumMod val="50000"/>
                  </a:schemeClr>
                </a:solidFill>
              </a:rPr>
              <a:t/>
            </a:r>
            <a:br>
              <a:rPr lang="en-US" sz="1800" dirty="0" smtClean="0">
                <a:solidFill>
                  <a:schemeClr val="accent6">
                    <a:lumMod val="50000"/>
                  </a:schemeClr>
                </a:solidFill>
              </a:rPr>
            </a:br>
            <a:r>
              <a:rPr lang="en-US" sz="2000" dirty="0">
                <a:solidFill>
                  <a:schemeClr val="accent6">
                    <a:lumMod val="50000"/>
                  </a:schemeClr>
                </a:solidFill>
              </a:rPr>
              <a:t/>
            </a:r>
            <a:br>
              <a:rPr lang="en-US" sz="2000" dirty="0">
                <a:solidFill>
                  <a:schemeClr val="accent6">
                    <a:lumMod val="50000"/>
                  </a:schemeClr>
                </a:solidFill>
              </a:rPr>
            </a:br>
            <a:endParaRPr lang="en-US" sz="2000" dirty="0">
              <a:solidFill>
                <a:schemeClr val="accent6">
                  <a:lumMod val="50000"/>
                </a:schemeClr>
              </a:solidFill>
            </a:endParaRPr>
          </a:p>
        </p:txBody>
      </p:sp>
      <p:sp>
        <p:nvSpPr>
          <p:cNvPr id="3" name="TextBox 2"/>
          <p:cNvSpPr txBox="1"/>
          <p:nvPr/>
        </p:nvSpPr>
        <p:spPr>
          <a:xfrm>
            <a:off x="190500" y="6326832"/>
            <a:ext cx="87630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solidFill>
                  <a:schemeClr val="bg1">
                    <a:lumMod val="95000"/>
                  </a:schemeClr>
                </a:solidFill>
              </a:rPr>
              <a:t>State Drill Down Report</a:t>
            </a:r>
            <a:endParaRPr lang="en-US" sz="2400" dirty="0">
              <a:solidFill>
                <a:schemeClr val="bg1">
                  <a:lumMod val="95000"/>
                </a:schemeClr>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471856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345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419600"/>
            <a:ext cx="8183880" cy="1524000"/>
          </a:xfrm>
        </p:spPr>
        <p:txBody>
          <a:bodyPr>
            <a:normAutofit/>
          </a:bodyPr>
          <a:lstStyle/>
          <a:p>
            <a:r>
              <a:rPr lang="en-US" sz="1800" dirty="0" smtClean="0">
                <a:solidFill>
                  <a:schemeClr val="accent6">
                    <a:lumMod val="50000"/>
                  </a:schemeClr>
                </a:solidFill>
              </a:rPr>
              <a:t>The Implementation Report shows the number and percent of districts or schools working on each indicator...assessments, plans and implementation.  SEAs can see where focus is at and where more focus might need to be.</a:t>
            </a:r>
            <a:endParaRPr lang="en-US" sz="1800" dirty="0">
              <a:solidFill>
                <a:schemeClr val="accent6">
                  <a:lumMod val="50000"/>
                </a:schemeClr>
              </a:solidFill>
            </a:endParaRPr>
          </a:p>
        </p:txBody>
      </p:sp>
      <p:sp>
        <p:nvSpPr>
          <p:cNvPr id="3" name="TextBox 2"/>
          <p:cNvSpPr txBox="1"/>
          <p:nvPr/>
        </p:nvSpPr>
        <p:spPr>
          <a:xfrm>
            <a:off x="190500" y="6326832"/>
            <a:ext cx="87630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solidFill>
                  <a:schemeClr val="bg1">
                    <a:lumMod val="95000"/>
                  </a:schemeClr>
                </a:solidFill>
              </a:rPr>
              <a:t>Implementation Report</a:t>
            </a:r>
            <a:endParaRPr lang="en-US" sz="2400" dirty="0">
              <a:solidFill>
                <a:schemeClr val="bg1">
                  <a:lumMod val="95000"/>
                </a:schemeClr>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657" y="522516"/>
            <a:ext cx="5629275" cy="41894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61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 y="6326832"/>
            <a:ext cx="87630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solidFill>
                  <a:schemeClr val="bg1">
                    <a:lumMod val="95000"/>
                  </a:schemeClr>
                </a:solidFill>
              </a:rPr>
              <a:t>Data Mining - Indicators</a:t>
            </a:r>
            <a:endParaRPr lang="en-US" sz="2400" dirty="0">
              <a:solidFill>
                <a:schemeClr val="bg1">
                  <a:lumMod val="95000"/>
                </a:schemeClr>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18194"/>
            <a:ext cx="7086600" cy="56724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623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505200"/>
            <a:ext cx="8183880" cy="2286000"/>
          </a:xfrm>
        </p:spPr>
        <p:txBody>
          <a:bodyPr>
            <a:noAutofit/>
          </a:bodyPr>
          <a:lstStyle/>
          <a:p>
            <a:r>
              <a:rPr lang="en-US" sz="1800" dirty="0" smtClean="0">
                <a:solidFill>
                  <a:schemeClr val="accent6">
                    <a:lumMod val="50000"/>
                  </a:schemeClr>
                </a:solidFill>
              </a:rPr>
              <a:t>Data Mining shows evidence that is given, reasons why an indicator was marked as ‘not a priority/not in plan’, plans and tasks that have been created, and sustainability efforts.  </a:t>
            </a:r>
            <a:br>
              <a:rPr lang="en-US" sz="1800" dirty="0" smtClean="0">
                <a:solidFill>
                  <a:schemeClr val="accent6">
                    <a:lumMod val="50000"/>
                  </a:schemeClr>
                </a:solidFill>
              </a:rPr>
            </a:br>
            <a:r>
              <a:rPr lang="en-US" sz="1800" dirty="0">
                <a:solidFill>
                  <a:schemeClr val="accent6">
                    <a:lumMod val="50000"/>
                  </a:schemeClr>
                </a:solidFill>
              </a:rPr>
              <a:t/>
            </a:r>
            <a:br>
              <a:rPr lang="en-US" sz="1800" dirty="0">
                <a:solidFill>
                  <a:schemeClr val="accent6">
                    <a:lumMod val="50000"/>
                  </a:schemeClr>
                </a:solidFill>
              </a:rPr>
            </a:br>
            <a:r>
              <a:rPr lang="en-US" sz="1800" dirty="0" smtClean="0">
                <a:solidFill>
                  <a:schemeClr val="accent6">
                    <a:lumMod val="50000"/>
                  </a:schemeClr>
                </a:solidFill>
              </a:rPr>
              <a:t>Specific areas of focus gathered from the Implementation Report can be mined here.  </a:t>
            </a:r>
            <a:endParaRPr lang="en-US" sz="1800" dirty="0">
              <a:solidFill>
                <a:schemeClr val="accent6">
                  <a:lumMod val="50000"/>
                </a:schemeClr>
              </a:solidFill>
            </a:endParaRPr>
          </a:p>
        </p:txBody>
      </p:sp>
      <p:sp>
        <p:nvSpPr>
          <p:cNvPr id="3" name="TextBox 2"/>
          <p:cNvSpPr txBox="1"/>
          <p:nvPr/>
        </p:nvSpPr>
        <p:spPr>
          <a:xfrm>
            <a:off x="190500" y="6326832"/>
            <a:ext cx="87630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a:solidFill>
                  <a:schemeClr val="bg1">
                    <a:lumMod val="95000"/>
                  </a:schemeClr>
                </a:solidFill>
              </a:rPr>
              <a:t>Data Mining - Indicators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581025"/>
            <a:ext cx="6534150" cy="2819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314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676401"/>
            <a:ext cx="3962400" cy="3886199"/>
          </a:xfrm>
        </p:spPr>
        <p:txBody>
          <a:bodyPr>
            <a:noAutofit/>
          </a:bodyPr>
          <a:lstStyle/>
          <a:p>
            <a:r>
              <a:rPr lang="en-US" sz="2400" dirty="0" smtClean="0">
                <a:solidFill>
                  <a:schemeClr val="accent6">
                    <a:lumMod val="50000"/>
                  </a:schemeClr>
                </a:solidFill>
              </a:rPr>
              <a:t>By clicking on a school or district, you will be able to view the complete history all coaching comments and responses.</a:t>
            </a:r>
            <a:endParaRPr lang="en-US" sz="2400" dirty="0">
              <a:solidFill>
                <a:schemeClr val="accent6">
                  <a:lumMod val="50000"/>
                </a:schemeClr>
              </a:solidFill>
            </a:endParaRPr>
          </a:p>
        </p:txBody>
      </p:sp>
      <p:sp>
        <p:nvSpPr>
          <p:cNvPr id="3" name="TextBox 2"/>
          <p:cNvSpPr txBox="1"/>
          <p:nvPr/>
        </p:nvSpPr>
        <p:spPr>
          <a:xfrm>
            <a:off x="190500" y="6326832"/>
            <a:ext cx="87630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a:solidFill>
                  <a:schemeClr val="bg1">
                    <a:lumMod val="95000"/>
                  </a:schemeClr>
                </a:solidFill>
              </a:rPr>
              <a:t>Data Mining </a:t>
            </a:r>
            <a:r>
              <a:rPr lang="en-US" sz="2400" dirty="0" smtClean="0">
                <a:solidFill>
                  <a:schemeClr val="bg1">
                    <a:lumMod val="95000"/>
                  </a:schemeClr>
                </a:solidFill>
              </a:rPr>
              <a:t>– Coaching Comments</a:t>
            </a:r>
            <a:endParaRPr lang="en-US" sz="2400" dirty="0">
              <a:solidFill>
                <a:schemeClr val="bg1">
                  <a:lumMod val="95000"/>
                </a:schemeClr>
              </a:solidFill>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6" y="657225"/>
            <a:ext cx="7210425" cy="1771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17786">
            <a:off x="4582190" y="1939749"/>
            <a:ext cx="3708531" cy="38920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355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183880" cy="2590800"/>
          </a:xfrm>
        </p:spPr>
        <p:txBody>
          <a:bodyPr>
            <a:normAutofit/>
          </a:bodyPr>
          <a:lstStyle/>
          <a:p>
            <a:pPr algn="ctr"/>
            <a:r>
              <a:rPr lang="en-US" sz="4400" dirty="0" smtClean="0">
                <a:solidFill>
                  <a:schemeClr val="accent6">
                    <a:lumMod val="50000"/>
                  </a:schemeClr>
                </a:solidFill>
              </a:rPr>
              <a:t>Additional Comments</a:t>
            </a:r>
            <a:br>
              <a:rPr lang="en-US" sz="4400" dirty="0" smtClean="0">
                <a:solidFill>
                  <a:schemeClr val="accent6">
                    <a:lumMod val="50000"/>
                  </a:schemeClr>
                </a:solidFill>
              </a:rPr>
            </a:br>
            <a:r>
              <a:rPr lang="en-US" sz="4400" dirty="0">
                <a:solidFill>
                  <a:schemeClr val="accent6">
                    <a:lumMod val="50000"/>
                  </a:schemeClr>
                </a:solidFill>
              </a:rPr>
              <a:t/>
            </a:r>
            <a:br>
              <a:rPr lang="en-US" sz="4400" dirty="0">
                <a:solidFill>
                  <a:schemeClr val="accent6">
                    <a:lumMod val="50000"/>
                  </a:schemeClr>
                </a:solidFill>
              </a:rPr>
            </a:br>
            <a:r>
              <a:rPr lang="en-US" sz="4400" dirty="0" smtClean="0">
                <a:solidFill>
                  <a:schemeClr val="accent6">
                    <a:lumMod val="50000"/>
                  </a:schemeClr>
                </a:solidFill>
              </a:rPr>
              <a:t>and Questions</a:t>
            </a:r>
            <a:endParaRPr lang="en-US" sz="4400" dirty="0">
              <a:solidFill>
                <a:schemeClr val="accent6">
                  <a:lumMod val="50000"/>
                </a:schemeClr>
              </a:solidFill>
            </a:endParaRPr>
          </a:p>
        </p:txBody>
      </p:sp>
      <p:sp>
        <p:nvSpPr>
          <p:cNvPr id="4" name="TextBox 3"/>
          <p:cNvSpPr txBox="1"/>
          <p:nvPr/>
        </p:nvSpPr>
        <p:spPr>
          <a:xfrm>
            <a:off x="228600" y="6321769"/>
            <a:ext cx="87630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solidFill>
                  <a:schemeClr val="bg1">
                    <a:lumMod val="95000"/>
                  </a:schemeClr>
                </a:solidFill>
              </a:rPr>
              <a:t>State Administration Page – Additional Information</a:t>
            </a:r>
            <a:endParaRPr lang="en-US" sz="2400" dirty="0">
              <a:solidFill>
                <a:schemeClr val="bg1">
                  <a:lumMod val="95000"/>
                </a:schemeClr>
              </a:solidFill>
            </a:endParaRPr>
          </a:p>
        </p:txBody>
      </p:sp>
    </p:spTree>
    <p:extLst>
      <p:ext uri="{BB962C8B-B14F-4D97-AF65-F5344CB8AC3E}">
        <p14:creationId xmlns:p14="http://schemas.microsoft.com/office/powerpoint/2010/main" val="129733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3889248"/>
          </a:xfrm>
        </p:spPr>
        <p:txBody>
          <a:bodyPr/>
          <a:lstStyle/>
          <a:p>
            <a:r>
              <a:rPr lang="en-US" dirty="0" smtClean="0"/>
              <a:t>17+ different reports</a:t>
            </a:r>
          </a:p>
          <a:p>
            <a:endParaRPr lang="en-US" dirty="0" smtClean="0"/>
          </a:p>
          <a:p>
            <a:r>
              <a:rPr lang="en-US" dirty="0" smtClean="0"/>
              <a:t>Printable</a:t>
            </a:r>
          </a:p>
          <a:p>
            <a:endParaRPr lang="en-US" dirty="0" smtClean="0"/>
          </a:p>
          <a:p>
            <a:r>
              <a:rPr lang="en-US" dirty="0" smtClean="0"/>
              <a:t>Exportable to several file formats</a:t>
            </a:r>
          </a:p>
          <a:p>
            <a:endParaRPr lang="en-US" dirty="0" smtClean="0"/>
          </a:p>
          <a:p>
            <a:r>
              <a:rPr lang="en-US" dirty="0" smtClean="0"/>
              <a:t>Can be filtered by names, date ranges, filter options</a:t>
            </a:r>
          </a:p>
          <a:p>
            <a:endParaRPr lang="en-US" dirty="0" smtClean="0"/>
          </a:p>
          <a:p>
            <a:endParaRPr lang="en-US" dirty="0" smtClean="0"/>
          </a:p>
          <a:p>
            <a:endParaRPr lang="en-US" dirty="0" smtClean="0"/>
          </a:p>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210174"/>
            <a:ext cx="6162675" cy="7905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49" y="3981611"/>
            <a:ext cx="4371975" cy="13811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268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00"/>
            <a:ext cx="8534400" cy="805610"/>
          </a:xfrm>
        </p:spPr>
        <p:txBody>
          <a:bodyPr>
            <a:normAutofit/>
          </a:bodyPr>
          <a:lstStyle/>
          <a:p>
            <a:r>
              <a:rPr lang="en-US" dirty="0" smtClean="0"/>
              <a:t>INDICATOR CHECKLIST REPORT</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48326">
            <a:off x="755902" y="932822"/>
            <a:ext cx="6267450" cy="25812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5615" y="1665514"/>
            <a:ext cx="731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5615" y="1994859"/>
            <a:ext cx="731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510" y="914400"/>
            <a:ext cx="731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ame 2"/>
          <p:cNvSpPr/>
          <p:nvPr/>
        </p:nvSpPr>
        <p:spPr>
          <a:xfrm>
            <a:off x="810052" y="4260240"/>
            <a:ext cx="629504" cy="555384"/>
          </a:xfrm>
          <a:prstGeom prst="fram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625184" y="4321416"/>
            <a:ext cx="6934200" cy="1569660"/>
          </a:xfrm>
          <a:prstGeom prst="rect">
            <a:avLst/>
          </a:prstGeom>
          <a:noFill/>
        </p:spPr>
        <p:txBody>
          <a:bodyPr wrap="square" rtlCol="0">
            <a:spAutoFit/>
          </a:bodyPr>
          <a:lstStyle/>
          <a:p>
            <a:r>
              <a:rPr lang="en-US" sz="2400" i="1" dirty="0" smtClean="0"/>
              <a:t>Only chosen indicators will be shown in this report.  Report will include assessments, plans, tasks and implementation information</a:t>
            </a:r>
            <a:r>
              <a:rPr lang="en-US" i="1" dirty="0" smtClean="0"/>
              <a:t>.</a:t>
            </a:r>
            <a:endParaRPr lang="en-US" i="1" dirty="0"/>
          </a:p>
        </p:txBody>
      </p:sp>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452" y="4146186"/>
            <a:ext cx="954209" cy="59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455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0"/>
            <a:ext cx="8183880" cy="805610"/>
          </a:xfrm>
        </p:spPr>
        <p:txBody>
          <a:bodyPr/>
          <a:lstStyle/>
          <a:p>
            <a:pPr algn="ctr"/>
            <a:r>
              <a:rPr lang="en-US" dirty="0" smtClean="0"/>
              <a:t>TASKS REPORT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913313" cy="5359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05400" y="609600"/>
            <a:ext cx="3505200" cy="5078313"/>
          </a:xfrm>
          <a:prstGeom prst="rect">
            <a:avLst/>
          </a:prstGeom>
          <a:noFill/>
        </p:spPr>
        <p:txBody>
          <a:bodyPr wrap="square" rtlCol="0">
            <a:spAutoFit/>
          </a:bodyPr>
          <a:lstStyle/>
          <a:p>
            <a:r>
              <a:rPr lang="en-US" dirty="0" smtClean="0"/>
              <a:t>-Objective code</a:t>
            </a:r>
          </a:p>
          <a:p>
            <a:endParaRPr lang="en-US" dirty="0"/>
          </a:p>
          <a:p>
            <a:r>
              <a:rPr lang="en-US" dirty="0" smtClean="0"/>
              <a:t>-Task description</a:t>
            </a:r>
          </a:p>
          <a:p>
            <a:endParaRPr lang="en-US" dirty="0"/>
          </a:p>
          <a:p>
            <a:r>
              <a:rPr lang="en-US" dirty="0" smtClean="0"/>
              <a:t>-Target date for task completion</a:t>
            </a:r>
          </a:p>
          <a:p>
            <a:endParaRPr lang="en-US" dirty="0"/>
          </a:p>
          <a:p>
            <a:r>
              <a:rPr lang="en-US" dirty="0" smtClean="0"/>
              <a:t>-Person assigned to carry   out task</a:t>
            </a:r>
          </a:p>
          <a:p>
            <a:endParaRPr lang="en-US" dirty="0"/>
          </a:p>
          <a:p>
            <a:r>
              <a:rPr lang="en-US" dirty="0" smtClean="0"/>
              <a:t>-Completion date if applicable</a:t>
            </a:r>
          </a:p>
          <a:p>
            <a:endParaRPr lang="en-US" dirty="0"/>
          </a:p>
          <a:p>
            <a:r>
              <a:rPr lang="en-US" dirty="0" smtClean="0"/>
              <a:t>*Report can be filtered by persons’ names</a:t>
            </a:r>
          </a:p>
          <a:p>
            <a:endParaRPr lang="en-US" dirty="0"/>
          </a:p>
          <a:p>
            <a:r>
              <a:rPr lang="en-US" dirty="0" smtClean="0"/>
              <a:t>*Reports can be filtered by target due date ranges</a:t>
            </a:r>
            <a:endParaRPr lang="en-US" dirty="0"/>
          </a:p>
        </p:txBody>
      </p:sp>
    </p:spTree>
    <p:extLst>
      <p:ext uri="{BB962C8B-B14F-4D97-AF65-F5344CB8AC3E}">
        <p14:creationId xmlns:p14="http://schemas.microsoft.com/office/powerpoint/2010/main" val="1947505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3432"/>
            <a:ext cx="8382000" cy="805610"/>
          </a:xfrm>
        </p:spPr>
        <p:txBody>
          <a:bodyPr>
            <a:noAutofit/>
          </a:bodyPr>
          <a:lstStyle/>
          <a:p>
            <a:pPr algn="ctr"/>
            <a:r>
              <a:rPr lang="en-US" sz="3400" dirty="0" smtClean="0"/>
              <a:t>COMPREHENSIVE PLAN REPORT</a:t>
            </a:r>
            <a:endParaRPr lang="en-US" sz="3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5857224" cy="43602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 y="1615945"/>
            <a:ext cx="1600200" cy="1123712"/>
          </a:xfrm>
          <a:prstGeom prst="roundRect">
            <a:avLst/>
          </a:prstGeom>
          <a:ln/>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
                <a:rot lat="0" lon="0" rev="10800000"/>
              </a:lightRig>
            </a:scene3d>
            <a:sp3d>
              <a:bevelT w="27940" h="12700"/>
              <a:contourClr>
                <a:srgbClr val="DDDDDD"/>
              </a:contourClr>
            </a:sp3d>
          </a:bodyPr>
          <a:lstStyle/>
          <a:p>
            <a:endParaRPr lang="en-US" b="1" spc="150" dirty="0">
              <a:ln w="11430"/>
              <a:solidFill>
                <a:srgbClr val="F8F8F8"/>
              </a:solidFill>
              <a:effectLst>
                <a:outerShdw blurRad="25400" algn="tl" rotWithShape="0">
                  <a:srgbClr val="000000">
                    <a:alpha val="43000"/>
                  </a:srgbClr>
                </a:outerShdw>
              </a:effectLst>
            </a:endParaRPr>
          </a:p>
          <a:p>
            <a:pPr algn="ctr"/>
            <a:r>
              <a:rPr lang="en-US" sz="1200" b="1" spc="150" dirty="0" smtClean="0">
                <a:ln w="11430"/>
                <a:solidFill>
                  <a:srgbClr val="F8F8F8"/>
                </a:solidFill>
                <a:effectLst>
                  <a:outerShdw blurRad="25400" algn="tl" rotWithShape="0">
                    <a:srgbClr val="000000">
                      <a:alpha val="43000"/>
                    </a:srgbClr>
                  </a:outerShdw>
                </a:effectLst>
              </a:rPr>
              <a:t>CURRENT STATUS</a:t>
            </a:r>
            <a:endParaRPr lang="en-US" sz="1200" b="1" spc="150" dirty="0">
              <a:ln w="11430"/>
              <a:solidFill>
                <a:srgbClr val="F8F8F8"/>
              </a:solidFill>
              <a:effectLst>
                <a:outerShdw blurRad="25400" algn="tl" rotWithShape="0">
                  <a:srgbClr val="000000">
                    <a:alpha val="43000"/>
                  </a:srgbClr>
                </a:outerShdw>
              </a:effectLst>
            </a:endParaRPr>
          </a:p>
          <a:p>
            <a:endParaRPr lang="en-US" b="1" spc="150" dirty="0">
              <a:ln w="11430"/>
              <a:solidFill>
                <a:srgbClr val="F8F8F8"/>
              </a:solidFill>
              <a:effectLst>
                <a:outerShdw blurRad="25400" algn="tl" rotWithShape="0">
                  <a:srgbClr val="000000">
                    <a:alpha val="43000"/>
                  </a:srgbClr>
                </a:outerShdw>
              </a:effectLst>
            </a:endParaRPr>
          </a:p>
        </p:txBody>
      </p:sp>
      <p:cxnSp>
        <p:nvCxnSpPr>
          <p:cNvPr id="5" name="Straight Arrow Connector 4"/>
          <p:cNvCxnSpPr/>
          <p:nvPr/>
        </p:nvCxnSpPr>
        <p:spPr>
          <a:xfrm>
            <a:off x="1661160" y="2133600"/>
            <a:ext cx="243840" cy="1"/>
          </a:xfrm>
          <a:prstGeom prst="straightConnector1">
            <a:avLst/>
          </a:prstGeom>
          <a:ln w="28575">
            <a:tailEnd type="arrow"/>
          </a:ln>
        </p:spPr>
        <p:style>
          <a:lnRef idx="1">
            <a:schemeClr val="accent4"/>
          </a:lnRef>
          <a:fillRef idx="3">
            <a:schemeClr val="accent4"/>
          </a:fillRef>
          <a:effectRef idx="2">
            <a:schemeClr val="accent4"/>
          </a:effectRef>
          <a:fontRef idx="minor">
            <a:schemeClr val="lt1"/>
          </a:fontRef>
        </p:style>
      </p:cxnSp>
      <p:cxnSp>
        <p:nvCxnSpPr>
          <p:cNvPr id="8" name="Straight Arrow Connector 7"/>
          <p:cNvCxnSpPr/>
          <p:nvPr/>
        </p:nvCxnSpPr>
        <p:spPr>
          <a:xfrm flipH="1">
            <a:off x="6096002" y="2255520"/>
            <a:ext cx="1285222" cy="0"/>
          </a:xfrm>
          <a:prstGeom prst="straightConnector1">
            <a:avLst/>
          </a:prstGeom>
          <a:ln w="28575">
            <a:tailEnd type="arrow"/>
          </a:ln>
        </p:spPr>
        <p:style>
          <a:lnRef idx="1">
            <a:schemeClr val="accent4"/>
          </a:lnRef>
          <a:fillRef idx="3">
            <a:schemeClr val="accent4"/>
          </a:fillRef>
          <a:effectRef idx="2">
            <a:schemeClr val="accent4"/>
          </a:effectRef>
          <a:fontRef idx="minor">
            <a:schemeClr val="lt1"/>
          </a:fontRef>
        </p:style>
      </p:cxnSp>
      <p:sp>
        <p:nvSpPr>
          <p:cNvPr id="16" name="TextBox 15"/>
          <p:cNvSpPr txBox="1"/>
          <p:nvPr/>
        </p:nvSpPr>
        <p:spPr>
          <a:xfrm>
            <a:off x="7239000" y="2133600"/>
            <a:ext cx="1752600" cy="1123712"/>
          </a:xfrm>
          <a:prstGeom prst="roundRect">
            <a:avLst/>
          </a:prstGeom>
          <a:ln/>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
                <a:rot lat="0" lon="0" rev="10800000"/>
              </a:lightRig>
            </a:scene3d>
            <a:sp3d>
              <a:bevelT w="27940" h="12700"/>
              <a:contourClr>
                <a:srgbClr val="DDDDDD"/>
              </a:contourClr>
            </a:sp3d>
          </a:bodyPr>
          <a:lstStyle/>
          <a:p>
            <a:endParaRPr lang="en-US" b="1" spc="150" dirty="0">
              <a:ln w="11430"/>
              <a:solidFill>
                <a:srgbClr val="F8F8F8"/>
              </a:solidFill>
              <a:effectLst>
                <a:outerShdw blurRad="25400" algn="tl" rotWithShape="0">
                  <a:srgbClr val="000000">
                    <a:alpha val="43000"/>
                  </a:srgbClr>
                </a:outerShdw>
              </a:effectLst>
            </a:endParaRPr>
          </a:p>
          <a:p>
            <a:pPr algn="ctr"/>
            <a:r>
              <a:rPr lang="en-US" sz="1200" b="1" spc="150" dirty="0" smtClean="0">
                <a:ln w="11430"/>
                <a:solidFill>
                  <a:srgbClr val="F8F8F8"/>
                </a:solidFill>
                <a:effectLst>
                  <a:outerShdw blurRad="25400" algn="tl" rotWithShape="0">
                    <a:srgbClr val="000000">
                      <a:alpha val="43000"/>
                    </a:srgbClr>
                  </a:outerShdw>
                </a:effectLst>
              </a:rPr>
              <a:t>INITIAL ASSESSMENT</a:t>
            </a:r>
            <a:endParaRPr lang="en-US" sz="1200" b="1" spc="150" dirty="0">
              <a:ln w="11430"/>
              <a:solidFill>
                <a:srgbClr val="F8F8F8"/>
              </a:solidFill>
              <a:effectLst>
                <a:outerShdw blurRad="25400" algn="tl" rotWithShape="0">
                  <a:srgbClr val="000000">
                    <a:alpha val="43000"/>
                  </a:srgbClr>
                </a:outerShdw>
              </a:effectLst>
            </a:endParaRPr>
          </a:p>
          <a:p>
            <a:endParaRPr lang="en-US"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505323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10200"/>
            <a:ext cx="8183880" cy="1051560"/>
          </a:xfrm>
        </p:spPr>
        <p:txBody>
          <a:bodyPr>
            <a:normAutofit fontScale="90000"/>
          </a:bodyPr>
          <a:lstStyle/>
          <a:p>
            <a:r>
              <a:rPr lang="en-US" dirty="0" smtClean="0"/>
              <a:t>Suggestions and Special Requests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38748"/>
            <a:ext cx="5410200" cy="405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533400" y="457200"/>
            <a:ext cx="3962400" cy="2362200"/>
          </a:xfrm>
          <a:prstGeom prst="wedgeEllipseCallout">
            <a:avLst>
              <a:gd name="adj1" fmla="val 15513"/>
              <a:gd name="adj2" fmla="val 6555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Hi!  Can I get 3 indicators, an order of Wise Ways and a Comprehensive Report without the tasks, please?</a:t>
            </a:r>
            <a:endParaRPr lang="en-US" dirty="0"/>
          </a:p>
        </p:txBody>
      </p:sp>
    </p:spTree>
    <p:extLst>
      <p:ext uri="{BB962C8B-B14F-4D97-AF65-F5344CB8AC3E}">
        <p14:creationId xmlns:p14="http://schemas.microsoft.com/office/powerpoint/2010/main" val="1261883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7578723" y="3413123"/>
            <a:ext cx="1219199" cy="869949"/>
          </a:xfrm>
          <a:prstGeom prst="rect">
            <a:avLst/>
          </a:prstGeom>
          <a:noFill/>
          <a:ln>
            <a:noFill/>
          </a:ln>
          <a:effectLst/>
        </p:spPr>
      </p:pic>
      <p:pic>
        <p:nvPicPr>
          <p:cNvPr id="10" name="Picture 2"/>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7581892" y="2060573"/>
            <a:ext cx="1219199" cy="869949"/>
          </a:xfrm>
          <a:prstGeom prst="rect">
            <a:avLst/>
          </a:prstGeom>
          <a:noFill/>
          <a:ln>
            <a:noFill/>
          </a:ln>
          <a:effectLst/>
        </p:spPr>
      </p:pic>
      <p:pic>
        <p:nvPicPr>
          <p:cNvPr id="11" name="Picture 2"/>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7578723" y="708025"/>
            <a:ext cx="1219199" cy="869949"/>
          </a:xfrm>
          <a:prstGeom prst="rect">
            <a:avLst/>
          </a:prstGeom>
          <a:noFill/>
          <a:ln>
            <a:noFill/>
          </a:ln>
          <a:effectLst/>
        </p:spPr>
      </p:pic>
      <p:pic>
        <p:nvPicPr>
          <p:cNvPr id="16" name="Picture 2"/>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7578723" y="4746625"/>
            <a:ext cx="1219199" cy="869949"/>
          </a:xfrm>
          <a:prstGeom prst="rect">
            <a:avLst/>
          </a:prstGeom>
          <a:noFill/>
          <a:ln>
            <a:noFill/>
          </a:ln>
          <a:effectLst/>
        </p:spPr>
      </p:pic>
      <p:sp>
        <p:nvSpPr>
          <p:cNvPr id="17" name="Title 1"/>
          <p:cNvSpPr txBox="1">
            <a:spLocks/>
          </p:cNvSpPr>
          <p:nvPr/>
        </p:nvSpPr>
        <p:spPr>
          <a:xfrm>
            <a:off x="457200" y="1524000"/>
            <a:ext cx="7239000" cy="24231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dirty="0" smtClean="0"/>
              <a:t>So...what </a:t>
            </a:r>
            <a:r>
              <a:rPr lang="en-US" i="1" dirty="0" smtClean="0"/>
              <a:t>does</a:t>
            </a:r>
            <a:r>
              <a:rPr lang="en-US" dirty="0" smtClean="0"/>
              <a:t> happen to all of those ideas, requests and suggestions?</a:t>
            </a:r>
            <a:endParaRPr lang="en-US" dirty="0"/>
          </a:p>
        </p:txBody>
      </p:sp>
    </p:spTree>
    <p:extLst>
      <p:ext uri="{BB962C8B-B14F-4D97-AF65-F5344CB8AC3E}">
        <p14:creationId xmlns:p14="http://schemas.microsoft.com/office/powerpoint/2010/main" val="2802963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a:off x="7762602" y="4830296"/>
            <a:ext cx="342780" cy="1206107"/>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629142" y="418963"/>
            <a:ext cx="5600041" cy="5257800"/>
          </a:xfrm>
          <a:prstGeom prst="ellipse">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90983" y="1333363"/>
            <a:ext cx="1447800" cy="1447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5" name="Rectangle 4"/>
          <p:cNvSpPr/>
          <p:nvPr/>
        </p:nvSpPr>
        <p:spPr>
          <a:xfrm>
            <a:off x="6390983" y="3476708"/>
            <a:ext cx="1447800" cy="1447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1285583" y="1333363"/>
            <a:ext cx="1447800" cy="1447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1285583" y="3495538"/>
            <a:ext cx="1447800" cy="1447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3800183" y="4400276"/>
            <a:ext cx="1447800" cy="1447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3819233" y="259726"/>
            <a:ext cx="1447800" cy="1447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10" name="Group 9"/>
          <p:cNvGrpSpPr/>
          <p:nvPr/>
        </p:nvGrpSpPr>
        <p:grpSpPr>
          <a:xfrm>
            <a:off x="3758273" y="211800"/>
            <a:ext cx="1480185" cy="1600200"/>
            <a:chOff x="0" y="3576023"/>
            <a:chExt cx="919776" cy="919776"/>
          </a:xfrm>
        </p:grpSpPr>
        <p:sp>
          <p:nvSpPr>
            <p:cNvPr id="11" name="Rectangle 10"/>
            <p:cNvSpPr/>
            <p:nvPr/>
          </p:nvSpPr>
          <p:spPr>
            <a:xfrm>
              <a:off x="0" y="3576023"/>
              <a:ext cx="919776" cy="919776"/>
            </a:xfrm>
            <a:prstGeom prst="rect">
              <a:avLst/>
            </a:prstGeom>
            <a:blipFill rotWithShape="0">
              <a:blip r:embed="rId3"/>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3576023"/>
              <a:ext cx="919776" cy="9197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n-US" sz="5500" kern="1200" dirty="0"/>
            </a:p>
          </p:txBody>
        </p:sp>
      </p:grpSp>
      <p:grpSp>
        <p:nvGrpSpPr>
          <p:cNvPr id="13" name="Group 12"/>
          <p:cNvGrpSpPr/>
          <p:nvPr/>
        </p:nvGrpSpPr>
        <p:grpSpPr>
          <a:xfrm>
            <a:off x="6290970" y="1050302"/>
            <a:ext cx="2081213" cy="1864211"/>
            <a:chOff x="4057855" y="10942"/>
            <a:chExt cx="1161824" cy="1169419"/>
          </a:xfrm>
        </p:grpSpPr>
        <p:sp>
          <p:nvSpPr>
            <p:cNvPr id="14" name="Rectangle 13"/>
            <p:cNvSpPr/>
            <p:nvPr/>
          </p:nvSpPr>
          <p:spPr>
            <a:xfrm>
              <a:off x="4299903" y="10942"/>
              <a:ext cx="919776" cy="9197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p:txBody>
        </p:sp>
        <p:sp>
          <p:nvSpPr>
            <p:cNvPr id="15" name="Rectangle 14"/>
            <p:cNvSpPr/>
            <p:nvPr/>
          </p:nvSpPr>
          <p:spPr>
            <a:xfrm>
              <a:off x="4057855" y="260585"/>
              <a:ext cx="919776" cy="919776"/>
            </a:xfrm>
            <a:prstGeom prst="rect">
              <a:avLst/>
            </a:prstGeom>
            <a:blipFill rotWithShape="0">
              <a:blip r:embed="rId4"/>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grpSp>
      <p:pic>
        <p:nvPicPr>
          <p:cNvPr id="1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7164" y="3580061"/>
            <a:ext cx="1295438" cy="104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5634" y="1443414"/>
            <a:ext cx="1227697" cy="122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9370" y="3608580"/>
            <a:ext cx="1223961" cy="122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1254" y="4530451"/>
            <a:ext cx="1290529"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476333" y="1707526"/>
            <a:ext cx="2133600" cy="338554"/>
          </a:xfrm>
          <a:prstGeom prst="rect">
            <a:avLst/>
          </a:prstGeom>
          <a:noFill/>
        </p:spPr>
        <p:txBody>
          <a:bodyPr wrap="square" rtlCol="0">
            <a:spAutoFit/>
          </a:bodyPr>
          <a:lstStyle/>
          <a:p>
            <a:pPr algn="ctr"/>
            <a:r>
              <a:rPr lang="en-US" sz="1600" b="1" dirty="0" smtClean="0">
                <a:solidFill>
                  <a:schemeClr val="accent6">
                    <a:lumMod val="75000"/>
                  </a:schemeClr>
                </a:solidFill>
              </a:rPr>
              <a:t>Idea/Suggestion</a:t>
            </a:r>
            <a:endParaRPr lang="en-US" sz="1600" b="1" dirty="0">
              <a:solidFill>
                <a:schemeClr val="accent6">
                  <a:lumMod val="75000"/>
                </a:schemeClr>
              </a:solidFill>
            </a:endParaRPr>
          </a:p>
        </p:txBody>
      </p:sp>
      <p:sp>
        <p:nvSpPr>
          <p:cNvPr id="21" name="TextBox 20"/>
          <p:cNvSpPr txBox="1"/>
          <p:nvPr/>
        </p:nvSpPr>
        <p:spPr>
          <a:xfrm>
            <a:off x="6124182" y="2781163"/>
            <a:ext cx="1981200" cy="338554"/>
          </a:xfrm>
          <a:prstGeom prst="rect">
            <a:avLst/>
          </a:prstGeom>
          <a:noFill/>
        </p:spPr>
        <p:txBody>
          <a:bodyPr wrap="square" rtlCol="0">
            <a:spAutoFit/>
          </a:bodyPr>
          <a:lstStyle/>
          <a:p>
            <a:pPr algn="ctr"/>
            <a:r>
              <a:rPr lang="en-US" sz="1600" b="1" dirty="0" smtClean="0">
                <a:solidFill>
                  <a:schemeClr val="accent6">
                    <a:lumMod val="75000"/>
                  </a:schemeClr>
                </a:solidFill>
              </a:rPr>
              <a:t>Gather details</a:t>
            </a:r>
            <a:endParaRPr lang="en-US" sz="1600" b="1" dirty="0">
              <a:solidFill>
                <a:schemeClr val="accent6">
                  <a:lumMod val="75000"/>
                </a:schemeClr>
              </a:solidFill>
            </a:endParaRPr>
          </a:p>
        </p:txBody>
      </p:sp>
      <p:sp>
        <p:nvSpPr>
          <p:cNvPr id="22" name="TextBox 21"/>
          <p:cNvSpPr txBox="1"/>
          <p:nvPr/>
        </p:nvSpPr>
        <p:spPr>
          <a:xfrm>
            <a:off x="5781383" y="4943338"/>
            <a:ext cx="2819400" cy="584775"/>
          </a:xfrm>
          <a:prstGeom prst="rect">
            <a:avLst/>
          </a:prstGeom>
          <a:noFill/>
        </p:spPr>
        <p:txBody>
          <a:bodyPr wrap="square" rtlCol="0">
            <a:spAutoFit/>
          </a:bodyPr>
          <a:lstStyle/>
          <a:p>
            <a:pPr algn="ctr"/>
            <a:r>
              <a:rPr lang="en-US" sz="1600" b="1" dirty="0" smtClean="0">
                <a:solidFill>
                  <a:schemeClr val="accent6">
                    <a:lumMod val="75000"/>
                  </a:schemeClr>
                </a:solidFill>
              </a:rPr>
              <a:t>Team discussion and decision...</a:t>
            </a:r>
            <a:endParaRPr lang="en-US" sz="1600" b="1" dirty="0">
              <a:solidFill>
                <a:schemeClr val="accent6">
                  <a:lumMod val="75000"/>
                </a:schemeClr>
              </a:solidFill>
            </a:endParaRPr>
          </a:p>
        </p:txBody>
      </p:sp>
      <p:sp>
        <p:nvSpPr>
          <p:cNvPr id="23" name="TextBox 22"/>
          <p:cNvSpPr txBox="1"/>
          <p:nvPr/>
        </p:nvSpPr>
        <p:spPr>
          <a:xfrm>
            <a:off x="3342983" y="5867126"/>
            <a:ext cx="2362200" cy="338554"/>
          </a:xfrm>
          <a:prstGeom prst="rect">
            <a:avLst/>
          </a:prstGeom>
          <a:noFill/>
        </p:spPr>
        <p:txBody>
          <a:bodyPr wrap="square" rtlCol="0">
            <a:spAutoFit/>
          </a:bodyPr>
          <a:lstStyle/>
          <a:p>
            <a:pPr algn="ctr"/>
            <a:r>
              <a:rPr lang="en-US" sz="1600" b="1" dirty="0" smtClean="0">
                <a:solidFill>
                  <a:schemeClr val="accent6">
                    <a:lumMod val="75000"/>
                  </a:schemeClr>
                </a:solidFill>
              </a:rPr>
              <a:t>How do we do it?</a:t>
            </a:r>
            <a:endParaRPr lang="en-US" sz="1600" b="1" dirty="0">
              <a:solidFill>
                <a:schemeClr val="accent6">
                  <a:lumMod val="75000"/>
                </a:schemeClr>
              </a:solidFill>
            </a:endParaRPr>
          </a:p>
        </p:txBody>
      </p:sp>
      <p:sp>
        <p:nvSpPr>
          <p:cNvPr id="24" name="TextBox 23"/>
          <p:cNvSpPr txBox="1"/>
          <p:nvPr/>
        </p:nvSpPr>
        <p:spPr>
          <a:xfrm>
            <a:off x="752183" y="4924371"/>
            <a:ext cx="2590800" cy="338554"/>
          </a:xfrm>
          <a:prstGeom prst="rect">
            <a:avLst/>
          </a:prstGeom>
          <a:noFill/>
        </p:spPr>
        <p:txBody>
          <a:bodyPr wrap="square" rtlCol="0">
            <a:spAutoFit/>
          </a:bodyPr>
          <a:lstStyle/>
          <a:p>
            <a:pPr algn="ctr"/>
            <a:r>
              <a:rPr lang="en-US" sz="1600" b="1" dirty="0" smtClean="0">
                <a:solidFill>
                  <a:schemeClr val="accent6">
                    <a:lumMod val="75000"/>
                  </a:schemeClr>
                </a:solidFill>
              </a:rPr>
              <a:t>Who will ‘create’ it?</a:t>
            </a:r>
            <a:endParaRPr lang="en-US" sz="1600" b="1" dirty="0">
              <a:solidFill>
                <a:schemeClr val="accent6">
                  <a:lumMod val="75000"/>
                </a:schemeClr>
              </a:solidFill>
            </a:endParaRPr>
          </a:p>
        </p:txBody>
      </p:sp>
      <p:sp>
        <p:nvSpPr>
          <p:cNvPr id="25" name="TextBox 24"/>
          <p:cNvSpPr txBox="1"/>
          <p:nvPr/>
        </p:nvSpPr>
        <p:spPr>
          <a:xfrm>
            <a:off x="971257" y="2779859"/>
            <a:ext cx="2133600" cy="338554"/>
          </a:xfrm>
          <a:prstGeom prst="rect">
            <a:avLst/>
          </a:prstGeom>
          <a:noFill/>
        </p:spPr>
        <p:txBody>
          <a:bodyPr wrap="square" rtlCol="0">
            <a:spAutoFit/>
          </a:bodyPr>
          <a:lstStyle/>
          <a:p>
            <a:pPr algn="ctr"/>
            <a:r>
              <a:rPr lang="en-US" sz="1600" b="1" dirty="0" smtClean="0">
                <a:solidFill>
                  <a:schemeClr val="accent6">
                    <a:lumMod val="75000"/>
                  </a:schemeClr>
                </a:solidFill>
              </a:rPr>
              <a:t>Test, test, retest</a:t>
            </a:r>
            <a:endParaRPr lang="en-US" sz="1600" b="1" dirty="0">
              <a:solidFill>
                <a:schemeClr val="accent6">
                  <a:lumMod val="75000"/>
                </a:schemeClr>
              </a:solidFill>
            </a:endParaRPr>
          </a:p>
        </p:txBody>
      </p:sp>
      <p:sp>
        <p:nvSpPr>
          <p:cNvPr id="26" name="TextBox 25"/>
          <p:cNvSpPr txBox="1"/>
          <p:nvPr/>
        </p:nvSpPr>
        <p:spPr>
          <a:xfrm>
            <a:off x="7548370" y="5657576"/>
            <a:ext cx="1204772"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later</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5457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744</TotalTime>
  <Words>648</Words>
  <Application>Microsoft Office PowerPoint</Application>
  <PresentationFormat>On-screen Show (4:3)</PresentationFormat>
  <Paragraphs>122</Paragraphs>
  <Slides>27</Slides>
  <Notes>17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Aspect</vt:lpstr>
      <vt:lpstr>Office Theme</vt:lpstr>
      <vt:lpstr>Indistar School and District Reports</vt:lpstr>
      <vt:lpstr>Report Page – School/District Level</vt:lpstr>
      <vt:lpstr>PowerPoint Presentation</vt:lpstr>
      <vt:lpstr>INDICATOR CHECKLIST REPORT</vt:lpstr>
      <vt:lpstr>TASKS REPORT</vt:lpstr>
      <vt:lpstr>COMPREHENSIVE PLAN REPORT</vt:lpstr>
      <vt:lpstr>Suggestions and Special Requests</vt:lpstr>
      <vt:lpstr>PowerPoint Presentation</vt:lpstr>
      <vt:lpstr>PowerPoint Presentation</vt:lpstr>
      <vt:lpstr>PowerPoint Presentation</vt:lpstr>
      <vt:lpstr>Improvement Plan Report</vt:lpstr>
      <vt:lpstr>PowerPoint Presentation</vt:lpstr>
      <vt:lpstr>Questions</vt:lpstr>
      <vt:lpstr>State Administration Page, Data Mining and State Reports</vt:lpstr>
      <vt:lpstr>From the State Administration main page, you will be able to get easy access to:  1. A summary of submissions made by schools or districts  </vt:lpstr>
      <vt:lpstr>2. Display Steps 1-6 progress dates</vt:lpstr>
      <vt:lpstr>3. Drill down to a school or district dashboard</vt:lpstr>
      <vt:lpstr>4. View actual submitted pdf’s from schools and districts</vt:lpstr>
      <vt:lpstr>Currently, there are four state level reports:  1. Implementation Report 2. Submissions Report 3. State Aggregate Report 4. State Drill Down Report</vt:lpstr>
      <vt:lpstr>An SEA can easily see who has or has not submitted a specific school or district report.  The Submissions Report includes submission dates, principal names and even email addresses.</vt:lpstr>
      <vt:lpstr>The State Aggregate Report shows a graphic of the status of districts or school groups.  Status is based on the number of months since a team was formed.   A calculation for each status subset shows the percent of indicators that have been assessed, planned, and achieved.</vt:lpstr>
      <vt:lpstr>The State Drill Down Report shows the aggregated progress of all schools within each school group.   The report can then display aggregated progress by district  and individual school.    Information includes indicators assessed, planned, and achieved; status (Basic, Incipient, Advanced) and the school’s individual Index Score.   </vt:lpstr>
      <vt:lpstr>The Implementation Report shows the number and percent of districts or schools working on each indicator...assessments, plans and implementation.  SEAs can see where focus is at and where more focus might need to be.</vt:lpstr>
      <vt:lpstr>PowerPoint Presentation</vt:lpstr>
      <vt:lpstr>Data Mining shows evidence that is given, reasons why an indicator was marked as ‘not a priority/not in plan’, plans and tasks that have been created, and sustainability efforts.    Specific areas of focus gathered from the Implementation Report can be mined here.  </vt:lpstr>
      <vt:lpstr>By clicking on a school or district, you will be able to view the complete history all coaching comments and responses.</vt:lpstr>
      <vt:lpstr>Additional Comments  and Questions</vt:lpstr>
    </vt:vector>
  </TitlesOfParts>
  <Company>Academic Development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Indistar School and District Reports</dc:title>
  <dc:creator>sbenedict</dc:creator>
  <cp:lastModifiedBy>sbenedict</cp:lastModifiedBy>
  <cp:revision>45</cp:revision>
  <dcterms:created xsi:type="dcterms:W3CDTF">2012-02-19T18:22:36Z</dcterms:created>
  <dcterms:modified xsi:type="dcterms:W3CDTF">2012-02-24T17:54:03Z</dcterms:modified>
</cp:coreProperties>
</file>