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7" r:id="rId4"/>
    <p:sldId id="257" r:id="rId5"/>
    <p:sldId id="258" r:id="rId6"/>
    <p:sldId id="259" r:id="rId7"/>
    <p:sldId id="262" r:id="rId8"/>
    <p:sldId id="260" r:id="rId9"/>
    <p:sldId id="261" r:id="rId10"/>
    <p:sldId id="263" r:id="rId11"/>
    <p:sldId id="264" r:id="rId12"/>
    <p:sldId id="265" r:id="rId13"/>
    <p:sldId id="269" r:id="rId14"/>
    <p:sldId id="271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890" autoAdjust="0"/>
    <p:restoredTop sz="94660"/>
  </p:normalViewPr>
  <p:slideViewPr>
    <p:cSldViewPr>
      <p:cViewPr varScale="1">
        <p:scale>
          <a:sx n="131" d="100"/>
          <a:sy n="131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1E79-5E06-4DB3-BCD1-C29ABD8C458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DC6137-CF50-4339-B78A-A2A35DFF0B4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1E79-5E06-4DB3-BCD1-C29ABD8C458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6137-CF50-4339-B78A-A2A35DFF0B4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0DC6137-CF50-4339-B78A-A2A35DFF0B4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1E79-5E06-4DB3-BCD1-C29ABD8C458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1E79-5E06-4DB3-BCD1-C29ABD8C458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0DC6137-CF50-4339-B78A-A2A35DFF0B4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1E79-5E06-4DB3-BCD1-C29ABD8C458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DC6137-CF50-4339-B78A-A2A35DFF0B4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1CD1E79-5E06-4DB3-BCD1-C29ABD8C458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6137-CF50-4339-B78A-A2A35DFF0B4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1E79-5E06-4DB3-BCD1-C29ABD8C458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0DC6137-CF50-4339-B78A-A2A35DFF0B4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1E79-5E06-4DB3-BCD1-C29ABD8C458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0DC6137-CF50-4339-B78A-A2A35DFF0B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1E79-5E06-4DB3-BCD1-C29ABD8C458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DC6137-CF50-4339-B78A-A2A35DFF0B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DC6137-CF50-4339-B78A-A2A35DFF0B4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1E79-5E06-4DB3-BCD1-C29ABD8C458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0DC6137-CF50-4339-B78A-A2A35DFF0B4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1CD1E79-5E06-4DB3-BCD1-C29ABD8C458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1CD1E79-5E06-4DB3-BCD1-C29ABD8C458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DC6137-CF50-4339-B78A-A2A35DFF0B4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r>
              <a:rPr lang="en-US" dirty="0" smtClean="0"/>
              <a:t>Sam Redding</a:t>
            </a:r>
          </a:p>
          <a:p>
            <a:r>
              <a:rPr lang="en-US" dirty="0" smtClean="0"/>
              <a:t>Center on Innovation &amp; Improvement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590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sz="5400" dirty="0" smtClean="0"/>
              <a:t>Indistar</a:t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dirty="0" smtClean="0"/>
              <a:t>managing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924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Differentiated and immediate support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524000"/>
            <a:ext cx="8229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Indistar</a:t>
            </a:r>
            <a:r>
              <a:rPr lang="en-US" sz="3200" dirty="0" smtClean="0"/>
              <a:t> facilitates </a:t>
            </a:r>
            <a:r>
              <a:rPr lang="en-US" sz="3200" dirty="0" smtClean="0">
                <a:solidFill>
                  <a:srgbClr val="C00000"/>
                </a:solidFill>
              </a:rPr>
              <a:t>differentiated levels and kinds of external support </a:t>
            </a:r>
            <a:r>
              <a:rPr lang="en-US" sz="3200" dirty="0" smtClean="0"/>
              <a:t>(including from the SEA and district) are provided to assist the school (or district) in the assessment of current practice, planning for improvement, implementation, and monitoring of progress. </a:t>
            </a:r>
          </a:p>
          <a:p>
            <a:endParaRPr lang="en-US" sz="3200" dirty="0"/>
          </a:p>
          <a:p>
            <a:r>
              <a:rPr lang="en-US" sz="3200" dirty="0" smtClean="0"/>
              <a:t>In real time.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7693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Attention to human capital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524000"/>
            <a:ext cx="8229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C00000"/>
                </a:solidFill>
              </a:rPr>
              <a:t>Indistar </a:t>
            </a:r>
            <a:r>
              <a:rPr lang="en-US" sz="2800" dirty="0" smtClean="0"/>
              <a:t>takes into account the current level of </a:t>
            </a:r>
            <a:r>
              <a:rPr lang="en-US" sz="2800" dirty="0" smtClean="0">
                <a:solidFill>
                  <a:srgbClr val="C00000"/>
                </a:solidFill>
              </a:rPr>
              <a:t>knowledge and skill of personnel </a:t>
            </a:r>
            <a:r>
              <a:rPr lang="en-US" sz="2800" dirty="0" smtClean="0"/>
              <a:t>and the procedures by which personnel are trained and coached. 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 smtClean="0">
                <a:solidFill>
                  <a:srgbClr val="C00000"/>
                </a:solidFill>
              </a:rPr>
              <a:t>Focus on effective practice </a:t>
            </a:r>
            <a:r>
              <a:rPr lang="en-US" sz="2800" dirty="0" smtClean="0"/>
              <a:t>in a web-based continuous improvement process </a:t>
            </a:r>
            <a:r>
              <a:rPr lang="en-US" sz="2800" dirty="0" smtClean="0">
                <a:solidFill>
                  <a:srgbClr val="C00000"/>
                </a:solidFill>
              </a:rPr>
              <a:t>frees personnel </a:t>
            </a:r>
            <a:r>
              <a:rPr lang="en-US" sz="2800" dirty="0" smtClean="0"/>
              <a:t>from paperwork burden that often seems irrelevant to their daily work, thus </a:t>
            </a:r>
            <a:r>
              <a:rPr lang="en-US" sz="2800" dirty="0" smtClean="0">
                <a:solidFill>
                  <a:srgbClr val="C00000"/>
                </a:solidFill>
              </a:rPr>
              <a:t>liberating staff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to build their human capital.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2561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Since the last summit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Lots of work on:</a:t>
            </a:r>
          </a:p>
          <a:p>
            <a:pPr lvl="1"/>
            <a:r>
              <a:rPr lang="en-US" sz="2400" dirty="0" smtClean="0"/>
              <a:t>the “system” to make it more flexible and adaptable for SEA purposes</a:t>
            </a:r>
          </a:p>
          <a:p>
            <a:pPr lvl="1"/>
            <a:r>
              <a:rPr lang="en-US" sz="2400" dirty="0" smtClean="0"/>
              <a:t>coaching features</a:t>
            </a:r>
          </a:p>
          <a:p>
            <a:pPr lvl="1"/>
            <a:r>
              <a:rPr lang="en-US" sz="2400" dirty="0" smtClean="0"/>
              <a:t>State reporting features</a:t>
            </a:r>
          </a:p>
          <a:p>
            <a:pPr lvl="1"/>
            <a:r>
              <a:rPr lang="en-US" sz="2400" dirty="0" smtClean="0"/>
              <a:t>new Wise Ways</a:t>
            </a:r>
          </a:p>
          <a:p>
            <a:r>
              <a:rPr lang="en-US" sz="2400" dirty="0" smtClean="0"/>
              <a:t>Lots of new States added.</a:t>
            </a:r>
          </a:p>
          <a:p>
            <a:r>
              <a:rPr lang="en-US" sz="2400" dirty="0" smtClean="0"/>
              <a:t>SIG Online Tool created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SSOS indicators and </a:t>
            </a:r>
            <a:r>
              <a:rPr lang="en-US" sz="2400" dirty="0"/>
              <a:t>r</a:t>
            </a:r>
            <a:r>
              <a:rPr lang="en-US" sz="2400" dirty="0" smtClean="0"/>
              <a:t>ubrics revised.</a:t>
            </a:r>
            <a:endParaRPr lang="en-US" sz="2400" dirty="0" smtClean="0"/>
          </a:p>
          <a:p>
            <a:r>
              <a:rPr lang="en-US" sz="2400" dirty="0" smtClean="0"/>
              <a:t>New servers and multiple back-up systems added.</a:t>
            </a:r>
          </a:p>
          <a:p>
            <a:r>
              <a:rPr lang="en-US" sz="2400" dirty="0" smtClean="0"/>
              <a:t>An Indicators in Action course added.</a:t>
            </a:r>
          </a:p>
          <a:p>
            <a:r>
              <a:rPr lang="en-US" sz="2400" dirty="0" smtClean="0"/>
              <a:t>A Star Meeting system created.</a:t>
            </a:r>
          </a:p>
          <a:p>
            <a:r>
              <a:rPr lang="en-US" sz="2400" dirty="0" smtClean="0"/>
              <a:t>Indistar Movie created, posted on You Tube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22155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Big projects under way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Re-design Dashboards and Main Pages</a:t>
            </a:r>
          </a:p>
          <a:p>
            <a:r>
              <a:rPr lang="en-US" dirty="0" smtClean="0"/>
              <a:t>Create a re-assessment cycle</a:t>
            </a:r>
          </a:p>
          <a:p>
            <a:r>
              <a:rPr lang="en-US" dirty="0" smtClean="0"/>
              <a:t>Convert repeatable “tasks” to an annualized schedule</a:t>
            </a:r>
          </a:p>
          <a:p>
            <a:r>
              <a:rPr lang="en-US" dirty="0" smtClean="0"/>
              <a:t>Finish “Leadership” Indicators in Action</a:t>
            </a:r>
          </a:p>
          <a:p>
            <a:r>
              <a:rPr lang="en-US" dirty="0" smtClean="0"/>
              <a:t>Improve Agendas and Minutes </a:t>
            </a:r>
          </a:p>
          <a:p>
            <a:r>
              <a:rPr lang="en-US" dirty="0" smtClean="0"/>
              <a:t>Update Wise Ways in a dynamic system</a:t>
            </a:r>
          </a:p>
          <a:p>
            <a:r>
              <a:rPr lang="en-US" dirty="0" smtClean="0"/>
              <a:t>Add a linked video library of indicator demonstrations</a:t>
            </a:r>
          </a:p>
          <a:p>
            <a:r>
              <a:rPr lang="en-US" dirty="0" smtClean="0"/>
              <a:t>Enable district-specified features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675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Indistar is built inductively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Inductive Thinking:</a:t>
            </a:r>
          </a:p>
          <a:p>
            <a:r>
              <a:rPr lang="en-US" dirty="0" smtClean="0"/>
              <a:t>Reasoning from specific facts (or cases) to general principles; </a:t>
            </a:r>
          </a:p>
          <a:p>
            <a:r>
              <a:rPr lang="en-US" dirty="0" smtClean="0"/>
              <a:t>Generalizing a conclusion from observation of particulars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58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Indistar is you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Advantage of the many-State collaborative</a:t>
            </a:r>
          </a:p>
          <a:p>
            <a:r>
              <a:rPr lang="en-US" dirty="0" smtClean="0"/>
              <a:t>Creating a Community of Practice</a:t>
            </a:r>
          </a:p>
          <a:p>
            <a:r>
              <a:rPr lang="en-US" dirty="0" smtClean="0"/>
              <a:t>Including district and school personnel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57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“Change </a:t>
            </a:r>
            <a:r>
              <a:rPr lang="en-US" dirty="0"/>
              <a:t>means that what was before wasn't perfect. People want things to be better</a:t>
            </a:r>
            <a:r>
              <a:rPr lang="en-US" dirty="0" smtClean="0"/>
              <a:t>.”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- Esther Dyson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“Change </a:t>
            </a:r>
            <a:r>
              <a:rPr lang="en-US" dirty="0"/>
              <a:t>before you have to</a:t>
            </a:r>
            <a:r>
              <a:rPr lang="en-US" dirty="0" smtClean="0"/>
              <a:t>.”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- Jack Welch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75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Change 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Is change good? </a:t>
            </a:r>
          </a:p>
          <a:p>
            <a:pPr lvl="1"/>
            <a:r>
              <a:rPr lang="en-US" dirty="0" smtClean="0"/>
              <a:t>Not necessarily.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Is change inevitable? </a:t>
            </a:r>
          </a:p>
          <a:p>
            <a:pPr lvl="1"/>
            <a:r>
              <a:rPr lang="en-US" dirty="0" smtClean="0"/>
              <a:t>Yes. Except from vending machines.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Can we manage change to direct its path? </a:t>
            </a:r>
          </a:p>
          <a:p>
            <a:pPr lvl="1"/>
            <a:r>
              <a:rPr lang="en-US" dirty="0" smtClean="0"/>
              <a:t>Yes.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Does change have human consequences? </a:t>
            </a:r>
          </a:p>
          <a:p>
            <a:pPr lvl="1"/>
            <a:r>
              <a:rPr lang="en-US" dirty="0" smtClean="0"/>
              <a:t>Of course.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Should change management include attention to the human consequences? </a:t>
            </a:r>
          </a:p>
          <a:p>
            <a:pPr lvl="1"/>
            <a:r>
              <a:rPr lang="en-US" dirty="0" smtClean="0"/>
              <a:t>Certainly.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110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Recognition of 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Indistar</a:t>
            </a:r>
            <a:r>
              <a:rPr lang="en-US" dirty="0" smtClean="0"/>
              <a:t> enables </a:t>
            </a:r>
            <a:r>
              <a:rPr lang="en-US" dirty="0"/>
              <a:t>the school </a:t>
            </a:r>
            <a:r>
              <a:rPr lang="en-US" dirty="0" smtClean="0"/>
              <a:t>(or district) to </a:t>
            </a:r>
            <a:r>
              <a:rPr lang="en-US" dirty="0"/>
              <a:t>recognize its successes (both in terms of results in student learning and universal application of effective practice) as well as its deficiencies, </a:t>
            </a:r>
            <a:r>
              <a:rPr lang="en-US" dirty="0">
                <a:solidFill>
                  <a:srgbClr val="C00000"/>
                </a:solidFill>
              </a:rPr>
              <a:t>enhancing the motivation for change</a:t>
            </a:r>
            <a:r>
              <a:rPr lang="en-US" dirty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11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Continuous improvement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600200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smtClean="0">
                <a:solidFill>
                  <a:srgbClr val="C00000"/>
                </a:solidFill>
              </a:rPr>
              <a:t>Indistar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includes continuous planning, implementation, monitoring, and adjustment in course that </a:t>
            </a:r>
            <a:r>
              <a:rPr lang="en-US" sz="3200" dirty="0" smtClean="0">
                <a:solidFill>
                  <a:srgbClr val="C00000"/>
                </a:solidFill>
              </a:rPr>
              <a:t>empowers decision makers </a:t>
            </a:r>
            <a:r>
              <a:rPr lang="en-US" sz="3200" dirty="0" smtClean="0"/>
              <a:t>to make detailed and informed decisions about changes in practice to achieve desired results in student learning.</a:t>
            </a:r>
          </a:p>
        </p:txBody>
      </p:sp>
    </p:spTree>
    <p:extLst>
      <p:ext uri="{BB962C8B-B14F-4D97-AF65-F5344CB8AC3E}">
        <p14:creationId xmlns:p14="http://schemas.microsoft.com/office/powerpoint/2010/main" val="468583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Broad and transparent engagement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1600200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smtClean="0">
                <a:solidFill>
                  <a:srgbClr val="C00000"/>
                </a:solidFill>
              </a:rPr>
              <a:t>Indistar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engages teams and extends the reach of change to everyone in the school (or district), ensuring transparency and </a:t>
            </a:r>
            <a:r>
              <a:rPr lang="en-US" sz="3200" dirty="0" smtClean="0">
                <a:solidFill>
                  <a:srgbClr val="C00000"/>
                </a:solidFill>
              </a:rPr>
              <a:t>broad engagement </a:t>
            </a:r>
            <a:r>
              <a:rPr lang="en-US" sz="3200" dirty="0" smtClean="0"/>
              <a:t>with web-based access (Guest Logins) to the evolving plan, its implementation, and its success.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8501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Multiple data sources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600200"/>
            <a:ext cx="8153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smtClean="0">
                <a:solidFill>
                  <a:srgbClr val="C00000"/>
                </a:solidFill>
              </a:rPr>
              <a:t>Indistar enables decision makers </a:t>
            </a:r>
            <a:r>
              <a:rPr lang="en-US" sz="3200" dirty="0" smtClean="0"/>
              <a:t>and others in the school to create and analyze a variety of data sources, including: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 smtClean="0"/>
              <a:t>student outcome data,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 smtClean="0"/>
              <a:t>data about prevailing professional practice, and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 smtClean="0"/>
              <a:t>data on the process itself.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58184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Focus on universal application of effective practice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524000"/>
            <a:ext cx="8229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smtClean="0">
                <a:solidFill>
                  <a:srgbClr val="C00000"/>
                </a:solidFill>
              </a:rPr>
              <a:t>Indistar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requires </a:t>
            </a:r>
            <a:r>
              <a:rPr lang="en-US" sz="3200" dirty="0" smtClean="0">
                <a:solidFill>
                  <a:srgbClr val="C00000"/>
                </a:solidFill>
              </a:rPr>
              <a:t>school-wide application </a:t>
            </a:r>
            <a:r>
              <a:rPr lang="en-US" sz="3200" dirty="0" smtClean="0"/>
              <a:t>of effective practice and avoids over-focus on recent areas of deficiency, the causes of which are seldom isolated to a small number of factors or personnel.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8740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Guidance from aligned research and exemplary practice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524000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smtClean="0">
                <a:solidFill>
                  <a:srgbClr val="C00000"/>
                </a:solidFill>
              </a:rPr>
              <a:t>Indistar</a:t>
            </a:r>
            <a:r>
              <a:rPr lang="en-US" sz="3200" dirty="0" smtClean="0"/>
              <a:t> provides research-based guidance on effective practice to </a:t>
            </a:r>
            <a:r>
              <a:rPr lang="en-US" sz="3200" dirty="0" smtClean="0">
                <a:solidFill>
                  <a:srgbClr val="C00000"/>
                </a:solidFill>
              </a:rPr>
              <a:t>enhance the capacity of decision makers and others </a:t>
            </a:r>
            <a:r>
              <a:rPr lang="en-US" sz="3200" dirty="0" smtClean="0"/>
              <a:t>in the school to make wise decisions and to nurture the improvement of professional knowledge and skill. </a:t>
            </a:r>
          </a:p>
          <a:p>
            <a:pPr lvl="0"/>
            <a:endParaRPr lang="en-US" sz="3200" dirty="0" smtClean="0"/>
          </a:p>
          <a:p>
            <a:pPr lvl="0"/>
            <a:r>
              <a:rPr lang="en-US" sz="3200" dirty="0" smtClean="0"/>
              <a:t>Wise Ways and Indicators in Action, plus other resources accessed by the teams.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451297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139</TotalTime>
  <Words>626</Words>
  <Application>Microsoft Office PowerPoint</Application>
  <PresentationFormat>On-screen Show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Indistar  managing change</vt:lpstr>
      <vt:lpstr>PowerPoint Presentation</vt:lpstr>
      <vt:lpstr>Change management</vt:lpstr>
      <vt:lpstr>Recognition of strengths</vt:lpstr>
      <vt:lpstr>Continuous improvement</vt:lpstr>
      <vt:lpstr>Broad and transparent engagement</vt:lpstr>
      <vt:lpstr>Multiple data sources</vt:lpstr>
      <vt:lpstr>Focus on universal application of effective practice</vt:lpstr>
      <vt:lpstr>Guidance from aligned research and exemplary practice</vt:lpstr>
      <vt:lpstr>Differentiated and immediate support</vt:lpstr>
      <vt:lpstr>Attention to human capital</vt:lpstr>
      <vt:lpstr>Since the last summit</vt:lpstr>
      <vt:lpstr>Big projects under way</vt:lpstr>
      <vt:lpstr>Indistar is built inductively</vt:lpstr>
      <vt:lpstr>Indistar is you</vt:lpstr>
    </vt:vector>
  </TitlesOfParts>
  <Company>Academic Development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Indistar A new way to manage change</dc:title>
  <dc:creator>Sam Redding</dc:creator>
  <cp:lastModifiedBy>Pam Sheley</cp:lastModifiedBy>
  <cp:revision>22</cp:revision>
  <dcterms:created xsi:type="dcterms:W3CDTF">2012-02-11T15:27:05Z</dcterms:created>
  <dcterms:modified xsi:type="dcterms:W3CDTF">2012-02-21T19:21:45Z</dcterms:modified>
</cp:coreProperties>
</file>