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8" r:id="rId5"/>
    <p:sldId id="267" r:id="rId6"/>
    <p:sldId id="265" r:id="rId7"/>
    <p:sldId id="268" r:id="rId8"/>
    <p:sldId id="264" r:id="rId9"/>
    <p:sldId id="269" r:id="rId10"/>
    <p:sldId id="259" r:id="rId11"/>
    <p:sldId id="270" r:id="rId12"/>
    <p:sldId id="261" r:id="rId13"/>
    <p:sldId id="271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94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160" y="2362200"/>
            <a:ext cx="9154160" cy="2514600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162" y="5029200"/>
            <a:ext cx="9154161" cy="9906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8" name="Picture 3" descr="Description: http://www.centerii.org/SchoolRestructuring/LogoImage/xxlogo.jpg"/>
          <p:cNvPicPr>
            <a:picLocks noChangeAspect="1" noChangeArrowheads="1"/>
          </p:cNvPicPr>
          <p:nvPr userDrawn="1"/>
        </p:nvPicPr>
        <p:blipFill rotWithShape="1">
          <a:blip r:embed="rId2"/>
          <a:srcRect l="2597" t="11667" r="2536" b="12499"/>
          <a:stretch/>
        </p:blipFill>
        <p:spPr bwMode="auto">
          <a:xfrm>
            <a:off x="-1" y="0"/>
            <a:ext cx="9144001" cy="1552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 userDrawn="1"/>
        </p:nvSpPr>
        <p:spPr>
          <a:xfrm>
            <a:off x="228600" y="762000"/>
            <a:ext cx="8686800" cy="7620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850613"/>
            <a:ext cx="8686800" cy="584775"/>
          </a:xfr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>
              <a:defRPr lang="en-US" sz="36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8458200" cy="4800600"/>
          </a:xfrm>
        </p:spPr>
        <p:txBody>
          <a:bodyPr anchor="t" anchorCtr="0"/>
          <a:lstStyle>
            <a:lvl1pPr marL="457200" indent="-457200">
              <a:buFont typeface="Wingdings 3" pitchFamily="18" charset="2"/>
              <a:buChar char=""/>
              <a:defRPr lang="en-US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163850"/>
          <p:cNvPicPr>
            <a:picLocks noChangeAspect="1" noChangeArrowheads="1"/>
          </p:cNvPicPr>
          <p:nvPr userDrawn="1"/>
        </p:nvPicPr>
        <p:blipFill rotWithShape="1">
          <a:blip r:embed="rId13"/>
          <a:srcRect b="12338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382000" cy="525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61963" indent="-461963" algn="l" defTabSz="914400" rtl="0" eaLnBrk="1" latinLnBrk="0" hangingPunct="1">
        <a:spcBef>
          <a:spcPts val="0"/>
        </a:spcBef>
        <a:spcAft>
          <a:spcPts val="1200"/>
        </a:spcAft>
        <a:buFont typeface="Wingdings 3" pitchFamily="18" charset="2"/>
        <a:buChar char="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54075" indent="-396875" algn="l" defTabSz="914400" rtl="0" eaLnBrk="1" latinLnBrk="0" hangingPunct="1">
        <a:spcBef>
          <a:spcPts val="0"/>
        </a:spcBef>
        <a:spcAft>
          <a:spcPts val="1200"/>
        </a:spcAft>
        <a:buFont typeface="Wingdings 3" pitchFamily="18" charset="2"/>
        <a:buChar char="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88925" algn="l" defTabSz="914400" rtl="0" eaLnBrk="1" latinLnBrk="0" hangingPunct="1">
        <a:spcBef>
          <a:spcPts val="0"/>
        </a:spcBef>
        <a:spcAft>
          <a:spcPts val="1200"/>
        </a:spcAft>
        <a:buFont typeface="Wingdings" pitchFamily="2" charset="2"/>
        <a:buChar char="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1925" indent="-233363" algn="l" defTabSz="914400" rtl="0" eaLnBrk="1" latinLnBrk="0" hangingPunct="1">
        <a:spcBef>
          <a:spcPts val="0"/>
        </a:spcBef>
        <a:spcAft>
          <a:spcPts val="120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655763" indent="-223838" algn="l" defTabSz="914400" rtl="0" eaLnBrk="1" latinLnBrk="0" hangingPunct="1">
        <a:spcBef>
          <a:spcPts val="0"/>
        </a:spcBef>
        <a:spcAft>
          <a:spcPts val="120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Making the Magic Happen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Guiding Questions for State Implementation of Indistar</a:t>
            </a:r>
            <a:r>
              <a:rPr lang="en-US" baseline="30000" dirty="0" smtClean="0"/>
              <a:t>®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135509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Sustainability</a:t>
            </a:r>
            <a:endParaRPr lang="en-US" sz="40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What is the current vision in </a:t>
            </a:r>
            <a:r>
              <a:rPr lang="en-US" sz="2400" dirty="0" smtClean="0"/>
              <a:t>your state for Indistar</a:t>
            </a:r>
            <a:r>
              <a:rPr lang="en-US" sz="2400" baseline="30000" dirty="0"/>
              <a:t>®</a:t>
            </a:r>
            <a:r>
              <a:rPr lang="en-US" sz="2400" dirty="0" smtClean="0"/>
              <a:t>? </a:t>
            </a:r>
            <a:r>
              <a:rPr lang="en-US" sz="2400" dirty="0"/>
              <a:t>(Balancing compliance with best practice focus?)</a:t>
            </a:r>
          </a:p>
          <a:p>
            <a:pPr lvl="0"/>
            <a:r>
              <a:rPr lang="en-US" sz="2400" dirty="0"/>
              <a:t>When state level leadership changes, how are new leaders made aware and brought on board with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 </a:t>
            </a:r>
            <a:r>
              <a:rPr lang="en-US" sz="2400" dirty="0"/>
              <a:t>and the </a:t>
            </a:r>
            <a:r>
              <a:rPr lang="en-US" sz="2400" dirty="0" smtClean="0"/>
              <a:t>Statewide System of Support (SSOS)?</a:t>
            </a:r>
            <a:endParaRPr lang="en-US" sz="2400" dirty="0"/>
          </a:p>
          <a:p>
            <a:r>
              <a:rPr lang="en-US" sz="2400" dirty="0"/>
              <a:t>When new </a:t>
            </a:r>
            <a:r>
              <a:rPr lang="en-US" sz="2400" dirty="0" smtClean="0"/>
              <a:t>Coaches are </a:t>
            </a:r>
            <a:r>
              <a:rPr lang="en-US" sz="2400" dirty="0"/>
              <a:t>added to the cadre, how are they brought on board with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? </a:t>
            </a:r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39770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5400" y="1752600"/>
            <a:ext cx="3810000" cy="4038600"/>
          </a:xfrm>
        </p:spPr>
        <p:txBody>
          <a:bodyPr/>
          <a:lstStyle/>
          <a:p>
            <a:r>
              <a:rPr lang="en-US" sz="9600" dirty="0" smtClean="0">
                <a:solidFill>
                  <a:schemeClr val="tx2">
                    <a:lumMod val="50000"/>
                  </a:schemeClr>
                </a:solidFill>
              </a:rPr>
              <a:t>Share the Magic</a:t>
            </a:r>
            <a:endParaRPr lang="en-US" sz="9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800" y="1752600"/>
            <a:ext cx="3759200" cy="4064000"/>
          </a:xfrm>
          <a:prstGeom prst="roundRect">
            <a:avLst>
              <a:gd name="adj" fmla="val 9085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190500" h="190500" prst="relaxedInset"/>
            <a:contourClr>
              <a:srgbClr val="969696"/>
            </a:contourClr>
          </a:sp3d>
        </p:spPr>
      </p:pic>
      <p:sp>
        <p:nvSpPr>
          <p:cNvPr id="7" name="4-Point Star 6"/>
          <p:cNvSpPr/>
          <p:nvPr/>
        </p:nvSpPr>
        <p:spPr>
          <a:xfrm rot="890656">
            <a:off x="5312756" y="17287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4-Point Star 7"/>
          <p:cNvSpPr/>
          <p:nvPr/>
        </p:nvSpPr>
        <p:spPr>
          <a:xfrm rot="890656">
            <a:off x="5220644" y="4687244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4-Point Star 8"/>
          <p:cNvSpPr/>
          <p:nvPr/>
        </p:nvSpPr>
        <p:spPr>
          <a:xfrm rot="890656">
            <a:off x="6354342" y="4982743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4-Point Star 9"/>
          <p:cNvSpPr/>
          <p:nvPr/>
        </p:nvSpPr>
        <p:spPr>
          <a:xfrm rot="890656">
            <a:off x="6055639" y="33124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4-Point Star 10"/>
          <p:cNvSpPr/>
          <p:nvPr/>
        </p:nvSpPr>
        <p:spPr>
          <a:xfrm rot="890656">
            <a:off x="7732040" y="2017040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4-Point Star 11"/>
          <p:cNvSpPr/>
          <p:nvPr/>
        </p:nvSpPr>
        <p:spPr>
          <a:xfrm rot="890656">
            <a:off x="6453150" y="19573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4-Point Star 13"/>
          <p:cNvSpPr/>
          <p:nvPr/>
        </p:nvSpPr>
        <p:spPr>
          <a:xfrm rot="890656">
            <a:off x="7354244" y="4839645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4-Point Star 14"/>
          <p:cNvSpPr/>
          <p:nvPr/>
        </p:nvSpPr>
        <p:spPr>
          <a:xfrm rot="890656">
            <a:off x="8183142" y="4982742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4-Point Star 15"/>
          <p:cNvSpPr/>
          <p:nvPr/>
        </p:nvSpPr>
        <p:spPr>
          <a:xfrm rot="890656">
            <a:off x="7427240" y="3464839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4-Point Star 16"/>
          <p:cNvSpPr/>
          <p:nvPr/>
        </p:nvSpPr>
        <p:spPr>
          <a:xfrm rot="890656">
            <a:off x="8341639" y="24742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01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Extending Implementation</a:t>
            </a:r>
            <a:endParaRPr lang="en-US" sz="40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en-US" sz="2400" dirty="0"/>
              <a:t>How are districts and schools made aware of the </a:t>
            </a:r>
            <a:r>
              <a:rPr lang="en-US" sz="2400" dirty="0" smtClean="0"/>
              <a:t>availability of Indistar</a:t>
            </a:r>
            <a:r>
              <a:rPr lang="en-US" sz="2400" baseline="30000" dirty="0" smtClean="0"/>
              <a:t>®</a:t>
            </a:r>
            <a:r>
              <a:rPr lang="en-US" sz="2400" dirty="0" smtClean="0"/>
              <a:t>?</a:t>
            </a:r>
            <a:endParaRPr lang="en-US" sz="2400" dirty="0"/>
          </a:p>
          <a:p>
            <a:pPr lvl="0">
              <a:spcAft>
                <a:spcPts val="600"/>
              </a:spcAft>
            </a:pPr>
            <a:r>
              <a:rPr lang="en-US" sz="2400" dirty="0"/>
              <a:t>How are districts and schools trained to use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?</a:t>
            </a:r>
            <a:endParaRPr lang="en-US" sz="2400" dirty="0"/>
          </a:p>
          <a:p>
            <a:pPr lvl="0">
              <a:spcAft>
                <a:spcPts val="600"/>
              </a:spcAft>
            </a:pPr>
            <a:r>
              <a:rPr lang="en-US" sz="2400" dirty="0"/>
              <a:t>How are districts and schools that do not receive the services of </a:t>
            </a:r>
            <a:r>
              <a:rPr lang="en-US" sz="2400" dirty="0" smtClean="0"/>
              <a:t>Coaches supported </a:t>
            </a:r>
            <a:r>
              <a:rPr lang="en-US" sz="2400" dirty="0"/>
              <a:t>in their use of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?</a:t>
            </a:r>
            <a:endParaRPr lang="en-US" sz="2400" dirty="0"/>
          </a:p>
          <a:p>
            <a:pPr lvl="0">
              <a:spcAft>
                <a:spcPts val="600"/>
              </a:spcAft>
            </a:pPr>
            <a:r>
              <a:rPr lang="en-US" sz="2400" dirty="0"/>
              <a:t>When CII announces new features that are available on </a:t>
            </a:r>
            <a:r>
              <a:rPr lang="en-US" sz="2400" dirty="0" smtClean="0"/>
              <a:t>Indistar, </a:t>
            </a:r>
            <a:r>
              <a:rPr lang="en-US" sz="2400" dirty="0"/>
              <a:t>how is that information communicated within the </a:t>
            </a:r>
            <a:r>
              <a:rPr lang="en-US" sz="2400" dirty="0" smtClean="0"/>
              <a:t>state department, </a:t>
            </a:r>
            <a:r>
              <a:rPr lang="en-US" sz="2400" dirty="0"/>
              <a:t>and how are decisions made regarding use of the new feature?</a:t>
            </a:r>
          </a:p>
          <a:p>
            <a:pPr lvl="0">
              <a:spcAft>
                <a:spcPts val="600"/>
              </a:spcAft>
            </a:pPr>
            <a:r>
              <a:rPr lang="en-US" sz="2400" dirty="0" smtClean="0"/>
              <a:t>When </a:t>
            </a:r>
            <a:r>
              <a:rPr lang="en-US" sz="2400" dirty="0"/>
              <a:t>CII announces new features on </a:t>
            </a:r>
            <a:r>
              <a:rPr lang="en-US" sz="2400" dirty="0" smtClean="0"/>
              <a:t>Indistar </a:t>
            </a:r>
            <a:r>
              <a:rPr lang="en-US" sz="2400" dirty="0"/>
              <a:t>that impact districts and schools, how is this communicated to the districts and schools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4995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5400" y="1752600"/>
            <a:ext cx="3810000" cy="4038600"/>
          </a:xfrm>
        </p:spPr>
        <p:txBody>
          <a:bodyPr/>
          <a:lstStyle/>
          <a:p>
            <a:r>
              <a:rPr lang="en-US" sz="9600" dirty="0" smtClean="0">
                <a:solidFill>
                  <a:schemeClr val="tx2">
                    <a:lumMod val="50000"/>
                  </a:schemeClr>
                </a:solidFill>
              </a:rPr>
              <a:t>Share the Magic</a:t>
            </a:r>
            <a:endParaRPr lang="en-US" sz="9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800" y="1752600"/>
            <a:ext cx="3759200" cy="4064000"/>
          </a:xfrm>
          <a:prstGeom prst="roundRect">
            <a:avLst>
              <a:gd name="adj" fmla="val 9085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190500" h="190500" prst="relaxedInset"/>
            <a:contourClr>
              <a:srgbClr val="969696"/>
            </a:contourClr>
          </a:sp3d>
        </p:spPr>
      </p:pic>
      <p:sp>
        <p:nvSpPr>
          <p:cNvPr id="7" name="4-Point Star 6"/>
          <p:cNvSpPr/>
          <p:nvPr/>
        </p:nvSpPr>
        <p:spPr>
          <a:xfrm rot="890656">
            <a:off x="5312756" y="17287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4-Point Star 7"/>
          <p:cNvSpPr/>
          <p:nvPr/>
        </p:nvSpPr>
        <p:spPr>
          <a:xfrm rot="890656">
            <a:off x="5220644" y="4687244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4-Point Star 8"/>
          <p:cNvSpPr/>
          <p:nvPr/>
        </p:nvSpPr>
        <p:spPr>
          <a:xfrm rot="890656">
            <a:off x="6354342" y="4982743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4-Point Star 9"/>
          <p:cNvSpPr/>
          <p:nvPr/>
        </p:nvSpPr>
        <p:spPr>
          <a:xfrm rot="890656">
            <a:off x="6055639" y="33124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4-Point Star 10"/>
          <p:cNvSpPr/>
          <p:nvPr/>
        </p:nvSpPr>
        <p:spPr>
          <a:xfrm rot="890656">
            <a:off x="7732040" y="2017040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4-Point Star 11"/>
          <p:cNvSpPr/>
          <p:nvPr/>
        </p:nvSpPr>
        <p:spPr>
          <a:xfrm rot="890656">
            <a:off x="6453150" y="19573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4-Point Star 13"/>
          <p:cNvSpPr/>
          <p:nvPr/>
        </p:nvSpPr>
        <p:spPr>
          <a:xfrm rot="890656">
            <a:off x="7354244" y="4839645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4-Point Star 14"/>
          <p:cNvSpPr/>
          <p:nvPr/>
        </p:nvSpPr>
        <p:spPr>
          <a:xfrm rot="890656">
            <a:off x="8183142" y="4982742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4-Point Star 15"/>
          <p:cNvSpPr/>
          <p:nvPr/>
        </p:nvSpPr>
        <p:spPr>
          <a:xfrm rot="890656">
            <a:off x="7427240" y="3464839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4-Point Star 16"/>
          <p:cNvSpPr/>
          <p:nvPr/>
        </p:nvSpPr>
        <p:spPr>
          <a:xfrm rot="890656">
            <a:off x="8341639" y="24742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701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of Luck on </a:t>
            </a:r>
            <a:r>
              <a:rPr lang="en-US" smtClean="0"/>
              <a:t>your Journey…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257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/>
              <a:t>Would you tell me, please, which way I ought to go from here</a:t>
            </a:r>
            <a:r>
              <a:rPr lang="en-US" dirty="0" smtClean="0"/>
              <a:t>?”</a:t>
            </a:r>
          </a:p>
          <a:p>
            <a:pPr marL="0" indent="0" algn="ctr">
              <a:buNone/>
            </a:pPr>
            <a:r>
              <a:rPr lang="en-US" dirty="0" smtClean="0"/>
              <a:t>"</a:t>
            </a:r>
            <a:r>
              <a:rPr lang="en-US" dirty="0"/>
              <a:t>That depends a good deal on where you want to get to," said the Cat.</a:t>
            </a:r>
            <a:br>
              <a:rPr lang="en-US" dirty="0"/>
            </a:b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- </a:t>
            </a:r>
            <a:r>
              <a:rPr lang="en-US" dirty="0"/>
              <a:t>Lewis Carroll, </a:t>
            </a:r>
            <a:r>
              <a:rPr lang="en-US" i="1" dirty="0"/>
              <a:t>Alice's Adventures in Wonderland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33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“Magic”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Ok…you are right…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…there is no silver bullet…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…but something 		</a:t>
            </a:r>
            <a:r>
              <a:rPr lang="en-US" b="1" dirty="0" smtClean="0"/>
              <a:t>“magical” </a:t>
            </a:r>
            <a:r>
              <a:rPr lang="en-US" dirty="0" smtClean="0"/>
              <a:t>just might happen if we 		share the 	collective knowledge 		right here in this room!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84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r>
              <a:rPr lang="en-US" dirty="0" smtClean="0"/>
              <a:t>Your team will consider and discuss questions we have placed in the following categories:</a:t>
            </a:r>
          </a:p>
          <a:p>
            <a:pPr lvl="1"/>
            <a:r>
              <a:rPr lang="en-US" sz="2000" dirty="0" smtClean="0"/>
              <a:t>State Level Administration</a:t>
            </a:r>
          </a:p>
          <a:p>
            <a:pPr lvl="1"/>
            <a:r>
              <a:rPr lang="en-US" sz="2000" dirty="0" smtClean="0"/>
              <a:t>Reporting &amp; Compliance</a:t>
            </a:r>
          </a:p>
          <a:p>
            <a:pPr lvl="1"/>
            <a:r>
              <a:rPr lang="en-US" sz="2000" dirty="0" smtClean="0"/>
              <a:t>External Consultants</a:t>
            </a:r>
          </a:p>
          <a:p>
            <a:pPr lvl="1"/>
            <a:r>
              <a:rPr lang="en-US" sz="2000" dirty="0" smtClean="0"/>
              <a:t>Sustainability</a:t>
            </a:r>
          </a:p>
          <a:p>
            <a:pPr lvl="1"/>
            <a:r>
              <a:rPr lang="en-US" sz="2000" dirty="0" smtClean="0"/>
              <a:t>Extending Implementation</a:t>
            </a:r>
          </a:p>
          <a:p>
            <a:r>
              <a:rPr lang="en-US" dirty="0" smtClean="0"/>
              <a:t>You will record your “magical” ideas and be prepared to share with the group.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7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State-Level Administration</a:t>
            </a:r>
            <a:endParaRPr lang="en-US" sz="40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</a:pPr>
            <a:r>
              <a:rPr lang="en-US" sz="2400" dirty="0" smtClean="0"/>
              <a:t>Who </a:t>
            </a:r>
            <a:r>
              <a:rPr lang="en-US" sz="2400" dirty="0"/>
              <a:t>has policy authority over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, </a:t>
            </a:r>
            <a:r>
              <a:rPr lang="en-US" sz="2400" dirty="0"/>
              <a:t>and who has chief operational responsibility for it? 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Do job descriptions include these responsibilities?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What decision-making group meets to discuss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, </a:t>
            </a:r>
            <a:r>
              <a:rPr lang="en-US" sz="2400" dirty="0"/>
              <a:t>how often, and what is its typical agenda?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What is the communication structure in </a:t>
            </a:r>
            <a:r>
              <a:rPr lang="en-US" sz="2400" dirty="0" smtClean="0"/>
              <a:t>your state related </a:t>
            </a:r>
            <a:r>
              <a:rPr lang="en-US" sz="2400" dirty="0"/>
              <a:t>to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? </a:t>
            </a:r>
            <a:r>
              <a:rPr lang="en-US" sz="2400" dirty="0"/>
              <a:t>From those with chief responsibility, to others within the </a:t>
            </a:r>
            <a:r>
              <a:rPr lang="en-US" sz="2400" dirty="0" smtClean="0"/>
              <a:t>state department, </a:t>
            </a:r>
            <a:r>
              <a:rPr lang="en-US" sz="2400" dirty="0"/>
              <a:t>to those in the field?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Does this communication include information to improve practice relative to the use of </a:t>
            </a:r>
            <a:r>
              <a:rPr lang="en-US" sz="2400" dirty="0" smtClean="0"/>
              <a:t>Indistar</a:t>
            </a:r>
            <a:r>
              <a:rPr lang="en-US" sz="2400" baseline="30000" dirty="0" smtClean="0"/>
              <a:t>®</a:t>
            </a:r>
            <a:r>
              <a:rPr lang="en-US" sz="2400" dirty="0" smtClean="0"/>
              <a:t>?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How does the </a:t>
            </a:r>
            <a:r>
              <a:rPr lang="en-US" sz="2400" dirty="0" smtClean="0"/>
              <a:t>state department integrate </a:t>
            </a:r>
            <a:r>
              <a:rPr lang="en-US" sz="2400" dirty="0"/>
              <a:t>various departments such as SPED, ELL, Accreditation into usage of Indistar to achieve greater coherence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034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5400" y="1752600"/>
            <a:ext cx="3810000" cy="4038600"/>
          </a:xfrm>
        </p:spPr>
        <p:txBody>
          <a:bodyPr/>
          <a:lstStyle/>
          <a:p>
            <a:r>
              <a:rPr lang="en-US" sz="9600" dirty="0" smtClean="0">
                <a:solidFill>
                  <a:schemeClr val="tx2">
                    <a:lumMod val="50000"/>
                  </a:schemeClr>
                </a:solidFill>
              </a:rPr>
              <a:t>Share the Magic</a:t>
            </a:r>
            <a:endParaRPr lang="en-US" sz="9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800" y="1752600"/>
            <a:ext cx="3759200" cy="4064000"/>
          </a:xfrm>
          <a:prstGeom prst="roundRect">
            <a:avLst>
              <a:gd name="adj" fmla="val 9085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190500" h="190500" prst="relaxedInset"/>
            <a:contourClr>
              <a:srgbClr val="969696"/>
            </a:contourClr>
          </a:sp3d>
        </p:spPr>
      </p:pic>
      <p:sp>
        <p:nvSpPr>
          <p:cNvPr id="7" name="4-Point Star 6"/>
          <p:cNvSpPr/>
          <p:nvPr/>
        </p:nvSpPr>
        <p:spPr>
          <a:xfrm rot="890656">
            <a:off x="5312756" y="17287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4-Point Star 7"/>
          <p:cNvSpPr/>
          <p:nvPr/>
        </p:nvSpPr>
        <p:spPr>
          <a:xfrm rot="890656">
            <a:off x="5220644" y="4687244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4-Point Star 8"/>
          <p:cNvSpPr/>
          <p:nvPr/>
        </p:nvSpPr>
        <p:spPr>
          <a:xfrm rot="890656">
            <a:off x="6354342" y="4982743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4-Point Star 9"/>
          <p:cNvSpPr/>
          <p:nvPr/>
        </p:nvSpPr>
        <p:spPr>
          <a:xfrm rot="890656">
            <a:off x="6055639" y="33124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4-Point Star 10"/>
          <p:cNvSpPr/>
          <p:nvPr/>
        </p:nvSpPr>
        <p:spPr>
          <a:xfrm rot="890656">
            <a:off x="7732040" y="2017040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4-Point Star 11"/>
          <p:cNvSpPr/>
          <p:nvPr/>
        </p:nvSpPr>
        <p:spPr>
          <a:xfrm rot="890656">
            <a:off x="6453150" y="19573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4-Point Star 13"/>
          <p:cNvSpPr/>
          <p:nvPr/>
        </p:nvSpPr>
        <p:spPr>
          <a:xfrm rot="890656">
            <a:off x="7354244" y="4839645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4-Point Star 14"/>
          <p:cNvSpPr/>
          <p:nvPr/>
        </p:nvSpPr>
        <p:spPr>
          <a:xfrm rot="890656">
            <a:off x="8183142" y="4982742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4-Point Star 15"/>
          <p:cNvSpPr/>
          <p:nvPr/>
        </p:nvSpPr>
        <p:spPr>
          <a:xfrm rot="890656">
            <a:off x="7427240" y="3464839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4-Point Star 16"/>
          <p:cNvSpPr/>
          <p:nvPr/>
        </p:nvSpPr>
        <p:spPr>
          <a:xfrm rot="890656">
            <a:off x="8341639" y="24742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09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Reporting &amp; Compliance</a:t>
            </a:r>
            <a:endParaRPr lang="en-US" sz="40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</a:pPr>
            <a:r>
              <a:rPr lang="en-US" sz="2400" dirty="0" smtClean="0"/>
              <a:t>What </a:t>
            </a:r>
            <a:r>
              <a:rPr lang="en-US" sz="2400" dirty="0"/>
              <a:t>is expected of different categories of districts and schools in terms of their use of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, </a:t>
            </a:r>
            <a:r>
              <a:rPr lang="en-US" sz="2400" dirty="0"/>
              <a:t>their submission of reports, and their expected progress?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How is district and school use of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 </a:t>
            </a:r>
            <a:r>
              <a:rPr lang="en-US" sz="2400" dirty="0"/>
              <a:t>monitored?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How does </a:t>
            </a:r>
            <a:r>
              <a:rPr lang="en-US" sz="2400" dirty="0" smtClean="0"/>
              <a:t>your State use </a:t>
            </a:r>
            <a:r>
              <a:rPr lang="en-US" sz="2400" dirty="0"/>
              <a:t>the data mining and reporting features on the State Administrative Page to improve effective utilization of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?</a:t>
            </a:r>
            <a:endParaRPr lang="en-US" sz="2400" dirty="0"/>
          </a:p>
          <a:p>
            <a:pPr lvl="0">
              <a:spcAft>
                <a:spcPts val="600"/>
              </a:spcAft>
            </a:pPr>
            <a:r>
              <a:rPr lang="en-US" sz="2400" dirty="0"/>
              <a:t>What areas of compliance are facilitated through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 </a:t>
            </a:r>
            <a:r>
              <a:rPr lang="en-US" sz="2400" dirty="0"/>
              <a:t>reporting features</a:t>
            </a:r>
            <a:r>
              <a:rPr lang="en-US" sz="2400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Do various departments that use </a:t>
            </a:r>
            <a:r>
              <a:rPr lang="en-US" sz="2400" dirty="0" smtClean="0"/>
              <a:t>Indistar</a:t>
            </a:r>
            <a:r>
              <a:rPr lang="en-US" sz="2400" baseline="30000" dirty="0" smtClean="0"/>
              <a:t>®</a:t>
            </a:r>
            <a:r>
              <a:rPr lang="en-US" sz="2400" dirty="0" smtClean="0"/>
              <a:t> </a:t>
            </a:r>
            <a:r>
              <a:rPr lang="en-US" sz="2400" dirty="0"/>
              <a:t>for reporting or other purposes include this in </a:t>
            </a:r>
            <a:r>
              <a:rPr lang="en-US" sz="2400" dirty="0" smtClean="0"/>
              <a:t>state-level documents </a:t>
            </a:r>
            <a:r>
              <a:rPr lang="en-US" sz="2400" dirty="0"/>
              <a:t>and procedures so that they become part of policy? </a:t>
            </a: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2784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5400" y="1752600"/>
            <a:ext cx="3810000" cy="4038600"/>
          </a:xfrm>
        </p:spPr>
        <p:txBody>
          <a:bodyPr/>
          <a:lstStyle/>
          <a:p>
            <a:r>
              <a:rPr lang="en-US" sz="9600" dirty="0" smtClean="0">
                <a:solidFill>
                  <a:schemeClr val="tx2">
                    <a:lumMod val="50000"/>
                  </a:schemeClr>
                </a:solidFill>
              </a:rPr>
              <a:t>Share the Magic</a:t>
            </a:r>
            <a:endParaRPr lang="en-US" sz="9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800" y="1752600"/>
            <a:ext cx="3759200" cy="4064000"/>
          </a:xfrm>
          <a:prstGeom prst="roundRect">
            <a:avLst>
              <a:gd name="adj" fmla="val 9085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190500" h="190500" prst="relaxedInset"/>
            <a:contourClr>
              <a:srgbClr val="969696"/>
            </a:contourClr>
          </a:sp3d>
        </p:spPr>
      </p:pic>
      <p:sp>
        <p:nvSpPr>
          <p:cNvPr id="7" name="4-Point Star 6"/>
          <p:cNvSpPr/>
          <p:nvPr/>
        </p:nvSpPr>
        <p:spPr>
          <a:xfrm rot="890656">
            <a:off x="5312756" y="17287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4-Point Star 7"/>
          <p:cNvSpPr/>
          <p:nvPr/>
        </p:nvSpPr>
        <p:spPr>
          <a:xfrm rot="890656">
            <a:off x="5220644" y="4687244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4-Point Star 8"/>
          <p:cNvSpPr/>
          <p:nvPr/>
        </p:nvSpPr>
        <p:spPr>
          <a:xfrm rot="890656">
            <a:off x="6354342" y="4982743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4-Point Star 9"/>
          <p:cNvSpPr/>
          <p:nvPr/>
        </p:nvSpPr>
        <p:spPr>
          <a:xfrm rot="890656">
            <a:off x="6055639" y="33124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4-Point Star 10"/>
          <p:cNvSpPr/>
          <p:nvPr/>
        </p:nvSpPr>
        <p:spPr>
          <a:xfrm rot="890656">
            <a:off x="7732040" y="2017040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4-Point Star 11"/>
          <p:cNvSpPr/>
          <p:nvPr/>
        </p:nvSpPr>
        <p:spPr>
          <a:xfrm rot="890656">
            <a:off x="6453150" y="19573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4-Point Star 13"/>
          <p:cNvSpPr/>
          <p:nvPr/>
        </p:nvSpPr>
        <p:spPr>
          <a:xfrm rot="890656">
            <a:off x="7354244" y="4839645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4-Point Star 14"/>
          <p:cNvSpPr/>
          <p:nvPr/>
        </p:nvSpPr>
        <p:spPr>
          <a:xfrm rot="890656">
            <a:off x="8183142" y="4982742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4-Point Star 15"/>
          <p:cNvSpPr/>
          <p:nvPr/>
        </p:nvSpPr>
        <p:spPr>
          <a:xfrm rot="890656">
            <a:off x="7427240" y="3464839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4-Point Star 16"/>
          <p:cNvSpPr/>
          <p:nvPr/>
        </p:nvSpPr>
        <p:spPr>
          <a:xfrm rot="890656">
            <a:off x="8341639" y="24742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596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External Consultants</a:t>
            </a:r>
            <a:endParaRPr lang="en-US" sz="40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</a:pPr>
            <a:r>
              <a:rPr lang="en-US" sz="2400" dirty="0" smtClean="0"/>
              <a:t>How </a:t>
            </a:r>
            <a:r>
              <a:rPr lang="en-US" sz="2400" dirty="0"/>
              <a:t>does administration of </a:t>
            </a:r>
            <a:r>
              <a:rPr lang="en-US" sz="2400" dirty="0" smtClean="0"/>
              <a:t>Indistar </a:t>
            </a:r>
            <a:r>
              <a:rPr lang="en-US" sz="2400" dirty="0"/>
              <a:t>connect with administration of the </a:t>
            </a:r>
            <a:r>
              <a:rPr lang="en-US" sz="2400" dirty="0" smtClean="0"/>
              <a:t>Coaches who </a:t>
            </a:r>
            <a:r>
              <a:rPr lang="en-US" sz="2400" dirty="0"/>
              <a:t>utilize it in the field?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What is expected of </a:t>
            </a:r>
            <a:r>
              <a:rPr lang="en-US" sz="2400" dirty="0" smtClean="0"/>
              <a:t>Coaches in </a:t>
            </a:r>
            <a:r>
              <a:rPr lang="en-US" sz="2400" dirty="0"/>
              <a:t>using </a:t>
            </a:r>
            <a:r>
              <a:rPr lang="en-US" sz="2400" dirty="0" smtClean="0"/>
              <a:t>Indistar</a:t>
            </a:r>
            <a:r>
              <a:rPr lang="en-US" sz="2400" baseline="30000" dirty="0"/>
              <a:t>®</a:t>
            </a:r>
            <a:r>
              <a:rPr lang="en-US" sz="2400" dirty="0" smtClean="0"/>
              <a:t> </a:t>
            </a:r>
            <a:r>
              <a:rPr lang="en-US" sz="2400" dirty="0"/>
              <a:t>with their districts and schools?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Do job descriptions and evaluations for </a:t>
            </a:r>
            <a:r>
              <a:rPr lang="en-US" sz="2400" dirty="0" smtClean="0"/>
              <a:t>Coaches include </a:t>
            </a:r>
            <a:r>
              <a:rPr lang="en-US" sz="2400" dirty="0"/>
              <a:t>their work with </a:t>
            </a:r>
            <a:r>
              <a:rPr lang="en-US" sz="2400" dirty="0" smtClean="0"/>
              <a:t>Indistar</a:t>
            </a:r>
            <a:r>
              <a:rPr lang="en-US" sz="2400" baseline="30000" dirty="0" smtClean="0"/>
              <a:t>®</a:t>
            </a:r>
            <a:r>
              <a:rPr lang="en-US" sz="2400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When CII announces new features on Indistar</a:t>
            </a:r>
            <a:r>
              <a:rPr lang="en-US" sz="2400" baseline="30000" dirty="0"/>
              <a:t>®</a:t>
            </a:r>
            <a:r>
              <a:rPr lang="en-US" sz="2400" dirty="0"/>
              <a:t> that impact </a:t>
            </a:r>
            <a:r>
              <a:rPr lang="en-US" sz="2400" dirty="0" smtClean="0"/>
              <a:t>Coaches (</a:t>
            </a:r>
            <a:r>
              <a:rPr lang="en-US" sz="2400" dirty="0"/>
              <a:t>for example, the Coaching Review webpage), how is this communicated to the </a:t>
            </a:r>
            <a:r>
              <a:rPr lang="en-US" sz="2400" dirty="0" smtClean="0"/>
              <a:t>Coaches </a:t>
            </a:r>
            <a:r>
              <a:rPr lang="en-US" sz="2400" dirty="0"/>
              <a:t>and how are they instructed in their use?</a:t>
            </a:r>
          </a:p>
          <a:p>
            <a:pPr lvl="0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6808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5400" y="1752600"/>
            <a:ext cx="3810000" cy="4038600"/>
          </a:xfrm>
        </p:spPr>
        <p:txBody>
          <a:bodyPr/>
          <a:lstStyle/>
          <a:p>
            <a:r>
              <a:rPr lang="en-US" sz="9600" dirty="0" smtClean="0">
                <a:solidFill>
                  <a:schemeClr val="tx2">
                    <a:lumMod val="50000"/>
                  </a:schemeClr>
                </a:solidFill>
              </a:rPr>
              <a:t>Share the Magic</a:t>
            </a:r>
            <a:endParaRPr lang="en-US" sz="9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800" y="1752600"/>
            <a:ext cx="3759200" cy="4064000"/>
          </a:xfrm>
          <a:prstGeom prst="roundRect">
            <a:avLst>
              <a:gd name="adj" fmla="val 9085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190500" h="190500" prst="relaxedInset"/>
            <a:contourClr>
              <a:srgbClr val="969696"/>
            </a:contourClr>
          </a:sp3d>
        </p:spPr>
      </p:pic>
      <p:sp>
        <p:nvSpPr>
          <p:cNvPr id="7" name="4-Point Star 6"/>
          <p:cNvSpPr/>
          <p:nvPr/>
        </p:nvSpPr>
        <p:spPr>
          <a:xfrm rot="890656">
            <a:off x="5312756" y="17287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4-Point Star 7"/>
          <p:cNvSpPr/>
          <p:nvPr/>
        </p:nvSpPr>
        <p:spPr>
          <a:xfrm rot="890656">
            <a:off x="5220644" y="4687244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4-Point Star 8"/>
          <p:cNvSpPr/>
          <p:nvPr/>
        </p:nvSpPr>
        <p:spPr>
          <a:xfrm rot="890656">
            <a:off x="6354342" y="4982743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4-Point Star 9"/>
          <p:cNvSpPr/>
          <p:nvPr/>
        </p:nvSpPr>
        <p:spPr>
          <a:xfrm rot="890656">
            <a:off x="6055639" y="33124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4-Point Star 10"/>
          <p:cNvSpPr/>
          <p:nvPr/>
        </p:nvSpPr>
        <p:spPr>
          <a:xfrm rot="890656">
            <a:off x="7732040" y="2017040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4-Point Star 11"/>
          <p:cNvSpPr/>
          <p:nvPr/>
        </p:nvSpPr>
        <p:spPr>
          <a:xfrm rot="890656">
            <a:off x="6453150" y="1957351"/>
            <a:ext cx="469894" cy="469894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4-Point Star 13"/>
          <p:cNvSpPr/>
          <p:nvPr/>
        </p:nvSpPr>
        <p:spPr>
          <a:xfrm rot="890656">
            <a:off x="7354244" y="4839645"/>
            <a:ext cx="350459" cy="350459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4-Point Star 14"/>
          <p:cNvSpPr/>
          <p:nvPr/>
        </p:nvSpPr>
        <p:spPr>
          <a:xfrm rot="890656">
            <a:off x="8183142" y="4982742"/>
            <a:ext cx="266972" cy="266972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4-Point Star 15"/>
          <p:cNvSpPr/>
          <p:nvPr/>
        </p:nvSpPr>
        <p:spPr>
          <a:xfrm rot="890656">
            <a:off x="7427240" y="3464839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4-Point Star 16"/>
          <p:cNvSpPr/>
          <p:nvPr/>
        </p:nvSpPr>
        <p:spPr>
          <a:xfrm rot="890656">
            <a:off x="8341639" y="2474241"/>
            <a:ext cx="321693" cy="321693"/>
          </a:xfrm>
          <a:prstGeom prst="star4">
            <a:avLst>
              <a:gd name="adj" fmla="val 6656"/>
            </a:avLst>
          </a:prstGeom>
          <a:solidFill>
            <a:schemeClr val="accent4"/>
          </a:solidFill>
          <a:ln>
            <a:noFill/>
          </a:ln>
          <a:effectLst>
            <a:glow rad="50800">
              <a:schemeClr val="accent4">
                <a:satMod val="175000"/>
                <a:alpha val="18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01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xit" presetSubtype="0" fill="hold" grpId="1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APD">
  <a:themeElements>
    <a:clrScheme name="CI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456B"/>
      </a:accent1>
      <a:accent2>
        <a:srgbClr val="BC180F"/>
      </a:accent2>
      <a:accent3>
        <a:srgbClr val="B9AB96"/>
      </a:accent3>
      <a:accent4>
        <a:srgbClr val="FFF373"/>
      </a:accent4>
      <a:accent5>
        <a:srgbClr val="BEC0C2"/>
      </a:accent5>
      <a:accent6>
        <a:srgbClr val="CD2228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APD</Template>
  <TotalTime>287</TotalTime>
  <Words>615</Words>
  <Application>Microsoft Macintosh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APD</vt:lpstr>
      <vt:lpstr>Making the Magic Happen</vt:lpstr>
      <vt:lpstr>The “Magic”</vt:lpstr>
      <vt:lpstr>The Method</vt:lpstr>
      <vt:lpstr>State-Level Administration</vt:lpstr>
      <vt:lpstr>Share the Magic</vt:lpstr>
      <vt:lpstr>Reporting &amp; Compliance</vt:lpstr>
      <vt:lpstr>Share the Magic</vt:lpstr>
      <vt:lpstr>External Consultants</vt:lpstr>
      <vt:lpstr>Share the Magic</vt:lpstr>
      <vt:lpstr>Sustainability</vt:lpstr>
      <vt:lpstr>Share the Magic</vt:lpstr>
      <vt:lpstr>Extending Implementation</vt:lpstr>
      <vt:lpstr>Share the Magic</vt:lpstr>
      <vt:lpstr>Best of Luck on your Journey…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Weatherspoon</dc:creator>
  <cp:lastModifiedBy>College of Education</cp:lastModifiedBy>
  <cp:revision>21</cp:revision>
  <dcterms:created xsi:type="dcterms:W3CDTF">2012-02-15T16:53:56Z</dcterms:created>
  <dcterms:modified xsi:type="dcterms:W3CDTF">2012-02-17T20:11:13Z</dcterms:modified>
</cp:coreProperties>
</file>