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1" r:id="rId4"/>
    <p:sldId id="263" r:id="rId5"/>
    <p:sldId id="257" r:id="rId6"/>
    <p:sldId id="260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0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708E-E731-491D-AA92-8D108F9D0E8D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FD31C-681E-4329-BADB-8FFB2B8CB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8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8B51D-68E3-4BE0-859B-0FAC50CE36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84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Wednesday, June 22, 2011</a:t>
            </a:r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BIE Summer Institute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School Board Session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D1EFC13-9A9D-4710-A734-C502E07EEA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9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1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8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1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1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2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5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9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5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73CF0-AF9B-4950-B9D3-124C084B63A2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1175-9E8E-4E8F-9786-38E7A3D0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9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gao.gov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8867" y="1190626"/>
            <a:ext cx="7865534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Bureau of Indian Education (BIE)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876426"/>
            <a:ext cx="81915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There are </a:t>
            </a:r>
            <a:r>
              <a:rPr lang="en-US" sz="2000" dirty="0" smtClean="0"/>
              <a:t>185 schools </a:t>
            </a:r>
            <a:r>
              <a:rPr lang="en-US" sz="2000" dirty="0" smtClean="0"/>
              <a:t>in the BIE system that are: </a:t>
            </a:r>
          </a:p>
          <a:p>
            <a:pPr lvl="1"/>
            <a:r>
              <a:rPr lang="en-US" dirty="0" smtClean="0"/>
              <a:t>located </a:t>
            </a:r>
            <a:r>
              <a:rPr lang="en-US" dirty="0"/>
              <a:t>on 63 </a:t>
            </a:r>
            <a:r>
              <a:rPr lang="en-US" dirty="0" smtClean="0"/>
              <a:t>reservations, and</a:t>
            </a:r>
          </a:p>
          <a:p>
            <a:pPr lvl="1"/>
            <a:r>
              <a:rPr lang="en-US" dirty="0" smtClean="0"/>
              <a:t>in 23 states across </a:t>
            </a:r>
            <a:r>
              <a:rPr lang="en-US" dirty="0"/>
              <a:t>the </a:t>
            </a:r>
            <a:r>
              <a:rPr lang="en-US" dirty="0" smtClean="0"/>
              <a:t>nation.</a:t>
            </a:r>
          </a:p>
          <a:p>
            <a:r>
              <a:rPr lang="en-US" sz="2000" dirty="0" smtClean="0"/>
              <a:t>Of these schools:</a:t>
            </a:r>
            <a:endParaRPr lang="en-US" sz="2000" dirty="0"/>
          </a:p>
          <a:p>
            <a:pPr lvl="1"/>
            <a:r>
              <a:rPr lang="en-US" dirty="0" smtClean="0"/>
              <a:t>60 </a:t>
            </a:r>
            <a:r>
              <a:rPr lang="en-US" dirty="0"/>
              <a:t>are </a:t>
            </a:r>
            <a:r>
              <a:rPr lang="en-US" dirty="0" smtClean="0"/>
              <a:t>Bureau-operated </a:t>
            </a:r>
          </a:p>
          <a:p>
            <a:pPr lvl="1"/>
            <a:r>
              <a:rPr lang="en-US" dirty="0" smtClean="0"/>
              <a:t>125 </a:t>
            </a:r>
            <a:r>
              <a:rPr lang="en-US" dirty="0"/>
              <a:t>are tribally </a:t>
            </a:r>
            <a:r>
              <a:rPr lang="en-US" dirty="0" smtClean="0"/>
              <a:t>controlled </a:t>
            </a:r>
          </a:p>
          <a:p>
            <a:pPr lvl="1"/>
            <a:r>
              <a:rPr lang="en-US" dirty="0" smtClean="0"/>
              <a:t>117 </a:t>
            </a:r>
            <a:r>
              <a:rPr lang="en-US" dirty="0"/>
              <a:t>schools provide instructional programs, </a:t>
            </a:r>
            <a:endParaRPr lang="en-US" dirty="0" smtClean="0"/>
          </a:p>
          <a:p>
            <a:pPr lvl="1"/>
            <a:r>
              <a:rPr lang="en-US" dirty="0" smtClean="0"/>
              <a:t>56 </a:t>
            </a:r>
            <a:r>
              <a:rPr lang="en-US" dirty="0"/>
              <a:t>provide instructional </a:t>
            </a:r>
            <a:r>
              <a:rPr lang="en-US" dirty="0" smtClean="0"/>
              <a:t>as well </a:t>
            </a:r>
            <a:r>
              <a:rPr lang="en-US" dirty="0"/>
              <a:t>as boarding </a:t>
            </a:r>
            <a:r>
              <a:rPr lang="en-US" dirty="0" smtClean="0"/>
              <a:t>services; 7 of which </a:t>
            </a:r>
            <a:r>
              <a:rPr lang="en-US" dirty="0"/>
              <a:t>are Off Reservation Boarding Schools (ORBS) that provide both instructional </a:t>
            </a:r>
            <a:r>
              <a:rPr lang="en-US" dirty="0" smtClean="0"/>
              <a:t>&amp; </a:t>
            </a:r>
            <a:r>
              <a:rPr lang="en-US" dirty="0"/>
              <a:t>boarding facilities to students from many different states. </a:t>
            </a:r>
          </a:p>
          <a:p>
            <a:pPr lvl="1"/>
            <a:r>
              <a:rPr lang="en-US" dirty="0" smtClean="0"/>
              <a:t>12 </a:t>
            </a:r>
            <a:r>
              <a:rPr lang="en-US" dirty="0"/>
              <a:t>peripheral dormitories provide only boarding services (</a:t>
            </a:r>
            <a:r>
              <a:rPr lang="en-US" dirty="0" smtClean="0"/>
              <a:t>these students </a:t>
            </a:r>
            <a:r>
              <a:rPr lang="en-US" dirty="0"/>
              <a:t>attend the local public school).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1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8867" y="1162050"/>
            <a:ext cx="7865534" cy="733425"/>
          </a:xfrm>
        </p:spPr>
        <p:txBody>
          <a:bodyPr>
            <a:normAutofit fontScale="90000"/>
          </a:bodyPr>
          <a:lstStyle/>
          <a:p>
            <a:r>
              <a:rPr lang="en-US" dirty="0"/>
              <a:t>The Bureau of Indian Education (BIE)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095500"/>
            <a:ext cx="8191500" cy="4276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Unlike the majority of the states, the BIE school system is not organized </a:t>
            </a:r>
            <a:r>
              <a:rPr lang="en-US" dirty="0"/>
              <a:t>into </a:t>
            </a:r>
            <a:r>
              <a:rPr lang="en-US" dirty="0" smtClean="0"/>
              <a:t>districts.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BIE </a:t>
            </a:r>
            <a:r>
              <a:rPr lang="en-US" dirty="0"/>
              <a:t>funded </a:t>
            </a:r>
            <a:r>
              <a:rPr lang="en-US" dirty="0" smtClean="0"/>
              <a:t>schools are organized </a:t>
            </a:r>
            <a:r>
              <a:rPr lang="en-US" dirty="0"/>
              <a:t>under 22 Education Line </a:t>
            </a:r>
            <a:r>
              <a:rPr lang="en-US" dirty="0" smtClean="0"/>
              <a:t>Offices </a:t>
            </a:r>
            <a:r>
              <a:rPr lang="en-US" dirty="0"/>
              <a:t>or </a:t>
            </a:r>
            <a:r>
              <a:rPr lang="en-US" dirty="0" smtClean="0"/>
              <a:t>Agencies.  The </a:t>
            </a:r>
            <a:r>
              <a:rPr lang="en-US" dirty="0"/>
              <a:t>largest </a:t>
            </a:r>
            <a:r>
              <a:rPr lang="en-US" dirty="0" smtClean="0"/>
              <a:t>ELO/agency </a:t>
            </a:r>
            <a:r>
              <a:rPr lang="en-US" dirty="0"/>
              <a:t>serves 17 schools, 10 of which </a:t>
            </a:r>
            <a:r>
              <a:rPr lang="en-US" dirty="0" smtClean="0"/>
              <a:t>provide boarding for students</a:t>
            </a:r>
            <a:endParaRPr lang="en-US" dirty="0" smtClean="0"/>
          </a:p>
          <a:p>
            <a:r>
              <a:rPr lang="en-US" dirty="0" smtClean="0"/>
              <a:t>Education </a:t>
            </a:r>
            <a:r>
              <a:rPr lang="en-US" dirty="0"/>
              <a:t>Line Officers do not have the same line authority over the LEA/schools in their </a:t>
            </a:r>
            <a:r>
              <a:rPr lang="en-US" dirty="0" smtClean="0"/>
              <a:t>agency, </a:t>
            </a:r>
            <a:r>
              <a:rPr lang="en-US" dirty="0"/>
              <a:t>as do district superintendents in the public school system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1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52" y="1390650"/>
            <a:ext cx="775993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Arc 10"/>
          <p:cNvSpPr/>
          <p:nvPr/>
        </p:nvSpPr>
        <p:spPr>
          <a:xfrm>
            <a:off x="7353300" y="1943100"/>
            <a:ext cx="914400" cy="1009650"/>
          </a:xfrm>
          <a:prstGeom prst="arc">
            <a:avLst>
              <a:gd name="adj1" fmla="val 16307395"/>
              <a:gd name="adj2" fmla="val 591948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flipH="1">
            <a:off x="6591297" y="4800601"/>
            <a:ext cx="942977" cy="1314450"/>
          </a:xfrm>
          <a:prstGeom prst="arc">
            <a:avLst>
              <a:gd name="adj1" fmla="val 17398779"/>
              <a:gd name="adj2" fmla="val 918366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>
            <a:off x="228599" y="1438275"/>
            <a:ext cx="752475" cy="1009650"/>
          </a:xfrm>
          <a:prstGeom prst="arc">
            <a:avLst>
              <a:gd name="adj1" fmla="val 1325252"/>
              <a:gd name="adj2" fmla="val 455513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76925" y="1452890"/>
            <a:ext cx="193357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Beatrice Rafferty School Passamaquoddy Tribe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34176" y="4462047"/>
            <a:ext cx="115252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Miccosukee Tribal School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28598" y="2381250"/>
            <a:ext cx="83820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Quileute Tribal School</a:t>
            </a:r>
            <a:endParaRPr lang="en-US" sz="1400" dirty="0"/>
          </a:p>
        </p:txBody>
      </p:sp>
      <p:sp>
        <p:nvSpPr>
          <p:cNvPr id="24" name="Arc 23"/>
          <p:cNvSpPr/>
          <p:nvPr/>
        </p:nvSpPr>
        <p:spPr>
          <a:xfrm>
            <a:off x="1133473" y="3633372"/>
            <a:ext cx="752475" cy="1009650"/>
          </a:xfrm>
          <a:prstGeom prst="arc">
            <a:avLst>
              <a:gd name="adj1" fmla="val 1325252"/>
              <a:gd name="adj2" fmla="val 455513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95323" y="4615935"/>
            <a:ext cx="11525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Sherman Indian High School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04837" y="6115051"/>
            <a:ext cx="7920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United States Accountability Office (June, 2008).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Improving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Interior’s Assistance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Would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Help Some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Tribal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Groups Implement </a:t>
            </a:r>
          </a:p>
          <a:p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Academic Accountability Systems.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Retrieved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12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www.gao.gov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277100" cy="1066800"/>
          </a:xfrm>
        </p:spPr>
        <p:txBody>
          <a:bodyPr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Native Star is A Systems Approach:</a:t>
            </a:r>
            <a:br>
              <a:rPr lang="en-US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The Ladder of Support</a:t>
            </a:r>
            <a:endParaRPr lang="en-US" sz="28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429000" y="1981200"/>
            <a:ext cx="2057400" cy="6858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Student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981200" y="2209800"/>
            <a:ext cx="1219200" cy="457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Family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2209800"/>
            <a:ext cx="1219200" cy="457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Peers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0" y="2743200"/>
            <a:ext cx="5867400" cy="457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Teacher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371600" y="3276600"/>
            <a:ext cx="32004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Teacher Instruction Teams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43000" y="3863340"/>
            <a:ext cx="67056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School Leadership Team (Native Star Team)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24400" y="3276600"/>
            <a:ext cx="28956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Family Engagement Team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52500" y="4480560"/>
            <a:ext cx="72390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ELOs,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Native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Star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Specialists, and School Boards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23900" y="5059680"/>
            <a:ext cx="76962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ADDs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(DPA, Admin, &amp; School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Operations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and NS Core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Leadership Team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5300" y="5638800"/>
            <a:ext cx="8153400" cy="533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BIE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Central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4240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Levels of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u="sng" dirty="0" smtClean="0"/>
              <a:t>Principal and Process Manager </a:t>
            </a:r>
            <a:r>
              <a:rPr lang="en-US" dirty="0" smtClean="0"/>
              <a:t>– Enter and edit information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u="sng" dirty="0" smtClean="0"/>
              <a:t>Guest Login </a:t>
            </a:r>
            <a:r>
              <a:rPr lang="en-US" dirty="0" smtClean="0"/>
              <a:t>– Read-only school progress reports and plans</a:t>
            </a: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u="sng" dirty="0" smtClean="0"/>
              <a:t>Education </a:t>
            </a:r>
            <a:r>
              <a:rPr lang="en-US" u="sng" dirty="0" smtClean="0"/>
              <a:t>Line </a:t>
            </a:r>
            <a:r>
              <a:rPr lang="en-US" u="sng" dirty="0" smtClean="0"/>
              <a:t>Officer (ELOs) </a:t>
            </a:r>
            <a:r>
              <a:rPr lang="en-US" u="sng" dirty="0" smtClean="0"/>
              <a:t>and </a:t>
            </a:r>
            <a:r>
              <a:rPr lang="en-US" u="sng" dirty="0" smtClean="0"/>
              <a:t> Native Star/Education Specialist </a:t>
            </a:r>
            <a:endParaRPr lang="en-US" u="sng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Read-only </a:t>
            </a:r>
            <a:r>
              <a:rPr lang="en-US" dirty="0" smtClean="0"/>
              <a:t>and enter coaching comments in school </a:t>
            </a:r>
            <a:r>
              <a:rPr lang="en-US" dirty="0" smtClean="0"/>
              <a:t>process</a:t>
            </a:r>
          </a:p>
          <a:p>
            <a:pPr lvl="1">
              <a:defRPr/>
            </a:pPr>
            <a:r>
              <a:rPr lang="en-US" dirty="0"/>
              <a:t>Enter and edit information in ELO </a:t>
            </a:r>
            <a:r>
              <a:rPr lang="en-US" dirty="0" smtClean="0"/>
              <a:t>process</a:t>
            </a:r>
            <a:endParaRPr lang="en-US" dirty="0" smtClean="0"/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u="sng" dirty="0" smtClean="0"/>
              <a:t>Associate Deputy </a:t>
            </a:r>
            <a:r>
              <a:rPr lang="en-US" u="sng" dirty="0" smtClean="0"/>
              <a:t>Directors (ADDs) </a:t>
            </a:r>
          </a:p>
          <a:p>
            <a:pPr lvl="1">
              <a:defRPr/>
            </a:pPr>
            <a:r>
              <a:rPr lang="en-US" dirty="0"/>
              <a:t>Read-only and enter coaching comments in ELO process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Read-only </a:t>
            </a:r>
            <a:r>
              <a:rPr lang="en-US" dirty="0" smtClean="0"/>
              <a:t>in school process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n-US" u="sng" dirty="0" smtClean="0"/>
              <a:t>BIE Central </a:t>
            </a:r>
            <a:r>
              <a:rPr lang="en-US" u="sng" dirty="0"/>
              <a:t>Administration and DPA Native Star/Education </a:t>
            </a:r>
            <a:r>
              <a:rPr lang="en-US" u="sng" dirty="0" smtClean="0"/>
              <a:t>Specialists</a:t>
            </a:r>
            <a:endParaRPr lang="en-US" u="sng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Read only in ELO and school </a:t>
            </a:r>
            <a:r>
              <a:rPr lang="en-US" dirty="0" smtClean="0"/>
              <a:t>processes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078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Coaching Reviews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i="1" dirty="0" smtClean="0"/>
              <a:t>The coaching review and comment feature was added to Native Star for very specific reasons</a:t>
            </a:r>
            <a:r>
              <a:rPr lang="en-US" sz="24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Coaching </a:t>
            </a:r>
            <a:r>
              <a:rPr lang="en-US" sz="2400" dirty="0" smtClean="0"/>
              <a:t>reviews and coaching comments are a way </a:t>
            </a:r>
            <a:r>
              <a:rPr lang="en-US" sz="2400" dirty="0" smtClean="0"/>
              <a:t>provide specific comments </a:t>
            </a:r>
            <a:r>
              <a:rPr lang="en-US" sz="2400" dirty="0" smtClean="0"/>
              <a:t>to a school about the work it is doing relevant to Native Star.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Coaching </a:t>
            </a:r>
            <a:r>
              <a:rPr lang="en-US" sz="2400" dirty="0" smtClean="0"/>
              <a:t>Comments </a:t>
            </a:r>
            <a:r>
              <a:rPr lang="en-US" sz="2400" dirty="0" smtClean="0"/>
              <a:t>provide ongoing support through a commentary </a:t>
            </a:r>
            <a:r>
              <a:rPr lang="en-US" sz="2400" dirty="0" smtClean="0"/>
              <a:t>between the Native Star Specialist and the school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Coaching Reviews process was requested by Education Line Office staff to provide additional documentation for annual compliance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221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 Reviews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focus of the coaching reviews and the Review function were not meant for  compliance purposes, its use has resulted in documentation for the annual reporting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7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470</Words>
  <Application>Microsoft Office PowerPoint</Application>
  <PresentationFormat>On-screen Show (4:3)</PresentationFormat>
  <Paragraphs>56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Reviewer</vt:lpstr>
      <vt:lpstr>The Bureau of Indian Education (BIE)</vt:lpstr>
      <vt:lpstr>The Bureau of Indian Education (BIE)</vt:lpstr>
      <vt:lpstr>PowerPoint Presentation</vt:lpstr>
      <vt:lpstr>Native Star is A Systems Approach: The Ladder of Support</vt:lpstr>
      <vt:lpstr>Levels of Access</vt:lpstr>
      <vt:lpstr>Coaching Reviews and Comments</vt:lpstr>
      <vt:lpstr>Coaching Reviews and Comments</vt:lpstr>
    </vt:vector>
  </TitlesOfParts>
  <Company>BIE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Reviewer</dc:title>
  <dc:creator>Sandra Poolaw</dc:creator>
  <cp:lastModifiedBy>Sandra Poolaw</cp:lastModifiedBy>
  <cp:revision>4</cp:revision>
  <dcterms:created xsi:type="dcterms:W3CDTF">2012-02-28T10:59:17Z</dcterms:created>
  <dcterms:modified xsi:type="dcterms:W3CDTF">2012-02-28T14:04:15Z</dcterms:modified>
</cp:coreProperties>
</file>