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vml" ContentType="application/vnd.openxmlformats-officedocument.vmlDrawing"/>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
  </p:notesMasterIdLst>
  <p:sldIdLst>
    <p:sldId id="256" r:id="rId2"/>
    <p:sldId id="266" r:id="rId3"/>
    <p:sldId id="265" r:id="rId4"/>
    <p:sldId id="257" r:id="rId5"/>
    <p:sldId id="258" r:id="rId6"/>
    <p:sldId id="260"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534" y="-22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7CE014-A92C-46F2-948E-E0AFD481FAC0}" type="doc">
      <dgm:prSet loTypeId="urn:microsoft.com/office/officeart/2005/8/layout/hList7" loCatId="list" qsTypeId="urn:microsoft.com/office/officeart/2005/8/quickstyle/3d2" qsCatId="3D" csTypeId="urn:microsoft.com/office/officeart/2005/8/colors/accent1_2" csCatId="accent1" phldr="1"/>
      <dgm:spPr/>
      <dgm:t>
        <a:bodyPr/>
        <a:lstStyle/>
        <a:p>
          <a:endParaRPr lang="en-US"/>
        </a:p>
      </dgm:t>
    </dgm:pt>
    <dgm:pt modelId="{D727B668-4885-427A-9A6D-A032D4B66388}">
      <dgm:prSet custT="1"/>
      <dgm:spPr/>
      <dgm:t>
        <a:bodyPr/>
        <a:lstStyle/>
        <a:p>
          <a:pPr rtl="0"/>
          <a:r>
            <a:rPr lang="en-US" sz="2800" baseline="0" dirty="0" smtClean="0"/>
            <a:t>Aligning Native Star</a:t>
          </a:r>
          <a:r>
            <a:rPr lang="en-US" sz="2800" dirty="0" smtClean="0"/>
            <a:t> (Indistar) with W</a:t>
          </a:r>
          <a:r>
            <a:rPr lang="en-US" sz="2800" baseline="0" dirty="0" smtClean="0"/>
            <a:t>hat Works to Turn Around Failing Schools</a:t>
          </a:r>
          <a:endParaRPr lang="en-US" sz="2800" dirty="0"/>
        </a:p>
      </dgm:t>
    </dgm:pt>
    <dgm:pt modelId="{2A4A0D52-2736-4E37-9138-2075EE6EC862}" type="parTrans" cxnId="{7F07C0B8-7C87-4FDD-B302-208D616A3CF8}">
      <dgm:prSet/>
      <dgm:spPr/>
      <dgm:t>
        <a:bodyPr/>
        <a:lstStyle/>
        <a:p>
          <a:endParaRPr lang="en-US"/>
        </a:p>
      </dgm:t>
    </dgm:pt>
    <dgm:pt modelId="{4EB5D85A-A5E0-406E-9943-7D104FBC0DA4}" type="sibTrans" cxnId="{7F07C0B8-7C87-4FDD-B302-208D616A3CF8}">
      <dgm:prSet/>
      <dgm:spPr/>
      <dgm:t>
        <a:bodyPr/>
        <a:lstStyle/>
        <a:p>
          <a:endParaRPr lang="en-US"/>
        </a:p>
      </dgm:t>
    </dgm:pt>
    <dgm:pt modelId="{7F1D973C-87F9-4188-8251-A552C5A5607C}" type="pres">
      <dgm:prSet presAssocID="{B57CE014-A92C-46F2-948E-E0AFD481FAC0}" presName="Name0" presStyleCnt="0">
        <dgm:presLayoutVars>
          <dgm:dir/>
          <dgm:resizeHandles val="exact"/>
        </dgm:presLayoutVars>
      </dgm:prSet>
      <dgm:spPr/>
    </dgm:pt>
    <dgm:pt modelId="{D0DCC1BF-4BE9-4D67-9588-533D6EF3A9E6}" type="pres">
      <dgm:prSet presAssocID="{B57CE014-A92C-46F2-948E-E0AFD481FAC0}" presName="fgShape" presStyleLbl="fgShp" presStyleIdx="0" presStyleCnt="1"/>
      <dgm:spPr/>
    </dgm:pt>
    <dgm:pt modelId="{E4C378B5-20C3-4B77-B2AB-6FD10C274C53}" type="pres">
      <dgm:prSet presAssocID="{B57CE014-A92C-46F2-948E-E0AFD481FAC0}" presName="linComp" presStyleCnt="0"/>
      <dgm:spPr/>
    </dgm:pt>
    <dgm:pt modelId="{63B9343B-4732-47AF-B1F7-93FD3553426E}" type="pres">
      <dgm:prSet presAssocID="{D727B668-4885-427A-9A6D-A032D4B66388}" presName="compNode" presStyleCnt="0"/>
      <dgm:spPr/>
    </dgm:pt>
    <dgm:pt modelId="{0758C1EE-A3E6-49FE-A2DF-BD158969ABA7}" type="pres">
      <dgm:prSet presAssocID="{D727B668-4885-427A-9A6D-A032D4B66388}" presName="bkgdShape" presStyleLbl="node1" presStyleIdx="0" presStyleCnt="1"/>
      <dgm:spPr/>
    </dgm:pt>
    <dgm:pt modelId="{5D7020BC-6610-4507-AB13-7ADAAA6773BA}" type="pres">
      <dgm:prSet presAssocID="{D727B668-4885-427A-9A6D-A032D4B66388}" presName="nodeTx" presStyleLbl="node1" presStyleIdx="0" presStyleCnt="1">
        <dgm:presLayoutVars>
          <dgm:bulletEnabled val="1"/>
        </dgm:presLayoutVars>
      </dgm:prSet>
      <dgm:spPr/>
    </dgm:pt>
    <dgm:pt modelId="{BCF9BF8E-4A32-4660-8298-536674765C8B}" type="pres">
      <dgm:prSet presAssocID="{D727B668-4885-427A-9A6D-A032D4B66388}" presName="invisiNode" presStyleLbl="node1" presStyleIdx="0" presStyleCnt="1"/>
      <dgm:spPr/>
    </dgm:pt>
    <dgm:pt modelId="{1084139C-CBFE-4E50-9C63-194CFE24A631}" type="pres">
      <dgm:prSet presAssocID="{D727B668-4885-427A-9A6D-A032D4B66388}" presName="imagNode" presStyleLbl="fgImgPlace1" presStyleIdx="0" presStyleCnt="1"/>
      <dgm:spPr>
        <a:blipFill rotWithShape="0">
          <a:blip xmlns:r="http://schemas.openxmlformats.org/officeDocument/2006/relationships" r:embed="rId1"/>
          <a:stretch>
            <a:fillRect/>
          </a:stretch>
        </a:blipFill>
      </dgm:spPr>
    </dgm:pt>
  </dgm:ptLst>
  <dgm:cxnLst>
    <dgm:cxn modelId="{B8858D81-157E-4CAD-B010-38F7F17FD99B}" type="presOf" srcId="{D727B668-4885-427A-9A6D-A032D4B66388}" destId="{5D7020BC-6610-4507-AB13-7ADAAA6773BA}" srcOrd="1" destOrd="0" presId="urn:microsoft.com/office/officeart/2005/8/layout/hList7"/>
    <dgm:cxn modelId="{FA8033FE-6C62-44EA-B89C-1F725B36D6E7}" type="presOf" srcId="{D727B668-4885-427A-9A6D-A032D4B66388}" destId="{0758C1EE-A3E6-49FE-A2DF-BD158969ABA7}" srcOrd="0" destOrd="0" presId="urn:microsoft.com/office/officeart/2005/8/layout/hList7"/>
    <dgm:cxn modelId="{480D8374-9B02-4321-9A47-CDC3B048E201}" type="presOf" srcId="{B57CE014-A92C-46F2-948E-E0AFD481FAC0}" destId="{7F1D973C-87F9-4188-8251-A552C5A5607C}" srcOrd="0" destOrd="0" presId="urn:microsoft.com/office/officeart/2005/8/layout/hList7"/>
    <dgm:cxn modelId="{7F07C0B8-7C87-4FDD-B302-208D616A3CF8}" srcId="{B57CE014-A92C-46F2-948E-E0AFD481FAC0}" destId="{D727B668-4885-427A-9A6D-A032D4B66388}" srcOrd="0" destOrd="0" parTransId="{2A4A0D52-2736-4E37-9138-2075EE6EC862}" sibTransId="{4EB5D85A-A5E0-406E-9943-7D104FBC0DA4}"/>
    <dgm:cxn modelId="{B9231F39-AA6D-4077-98B1-FC8858E6D02E}" type="presParOf" srcId="{7F1D973C-87F9-4188-8251-A552C5A5607C}" destId="{D0DCC1BF-4BE9-4D67-9588-533D6EF3A9E6}" srcOrd="0" destOrd="0" presId="urn:microsoft.com/office/officeart/2005/8/layout/hList7"/>
    <dgm:cxn modelId="{2E3A3801-AAD5-4FF8-A5E7-C759B87949C8}" type="presParOf" srcId="{7F1D973C-87F9-4188-8251-A552C5A5607C}" destId="{E4C378B5-20C3-4B77-B2AB-6FD10C274C53}" srcOrd="1" destOrd="0" presId="urn:microsoft.com/office/officeart/2005/8/layout/hList7"/>
    <dgm:cxn modelId="{6EAAED55-295F-4763-BDD9-8DB0207C27AE}" type="presParOf" srcId="{E4C378B5-20C3-4B77-B2AB-6FD10C274C53}" destId="{63B9343B-4732-47AF-B1F7-93FD3553426E}" srcOrd="0" destOrd="0" presId="urn:microsoft.com/office/officeart/2005/8/layout/hList7"/>
    <dgm:cxn modelId="{B305DE74-0205-42A3-96E9-5C01C96FE7A0}" type="presParOf" srcId="{63B9343B-4732-47AF-B1F7-93FD3553426E}" destId="{0758C1EE-A3E6-49FE-A2DF-BD158969ABA7}" srcOrd="0" destOrd="0" presId="urn:microsoft.com/office/officeart/2005/8/layout/hList7"/>
    <dgm:cxn modelId="{83E98209-A90D-46C9-AD73-B1984A0360AF}" type="presParOf" srcId="{63B9343B-4732-47AF-B1F7-93FD3553426E}" destId="{5D7020BC-6610-4507-AB13-7ADAAA6773BA}" srcOrd="1" destOrd="0" presId="urn:microsoft.com/office/officeart/2005/8/layout/hList7"/>
    <dgm:cxn modelId="{EB8C62DD-CAD2-4714-A089-5F7DA623FF91}" type="presParOf" srcId="{63B9343B-4732-47AF-B1F7-93FD3553426E}" destId="{BCF9BF8E-4A32-4660-8298-536674765C8B}" srcOrd="2" destOrd="0" presId="urn:microsoft.com/office/officeart/2005/8/layout/hList7"/>
    <dgm:cxn modelId="{F2D66E68-6A65-466F-B700-19F63AF8C3DC}" type="presParOf" srcId="{63B9343B-4732-47AF-B1F7-93FD3553426E}" destId="{1084139C-CBFE-4E50-9C63-194CFE24A631}"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6F9D76-88DD-4904-9BF9-D6C887876296}"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222B04DC-E6AC-4062-AB33-51404411F97A}">
      <dgm:prSet/>
      <dgm:spPr/>
      <dgm:t>
        <a:bodyPr/>
        <a:lstStyle/>
        <a:p>
          <a:pPr rtl="0"/>
          <a:r>
            <a:rPr lang="en-US" b="0" baseline="0" dirty="0" smtClean="0"/>
            <a:t>Indistar Summit,</a:t>
          </a:r>
          <a:br>
            <a:rPr lang="en-US" b="0" baseline="0" dirty="0" smtClean="0"/>
          </a:br>
          <a:r>
            <a:rPr lang="en-US" b="0" baseline="0" dirty="0" smtClean="0"/>
            <a:t>Biloxi Mississippi</a:t>
          </a:r>
          <a:br>
            <a:rPr lang="en-US" b="0" baseline="0" dirty="0" smtClean="0"/>
          </a:br>
          <a:r>
            <a:rPr lang="en-US" b="0" baseline="0" dirty="0" smtClean="0"/>
            <a:t>February 29, 2012</a:t>
          </a:r>
          <a:r>
            <a:rPr lang="en-US" b="1" baseline="0" dirty="0" smtClean="0"/>
            <a:t/>
          </a:r>
          <a:br>
            <a:rPr lang="en-US" b="1" baseline="0" dirty="0" smtClean="0"/>
          </a:br>
          <a:r>
            <a:rPr lang="en-US" b="0" baseline="0" dirty="0" smtClean="0"/>
            <a:t/>
          </a:r>
          <a:br>
            <a:rPr lang="en-US" b="0" baseline="0" dirty="0" smtClean="0"/>
          </a:br>
          <a:endParaRPr lang="en-US" b="1" baseline="0" dirty="0"/>
        </a:p>
      </dgm:t>
    </dgm:pt>
    <dgm:pt modelId="{E0E1DE22-C0F5-4FE2-9294-1AA405E1A260}" type="parTrans" cxnId="{B301FC13-0A03-4C46-8A0E-49E85791CC90}">
      <dgm:prSet/>
      <dgm:spPr/>
      <dgm:t>
        <a:bodyPr/>
        <a:lstStyle/>
        <a:p>
          <a:endParaRPr lang="en-US"/>
        </a:p>
      </dgm:t>
    </dgm:pt>
    <dgm:pt modelId="{37A5016C-C9E6-4592-8139-F007A44E084B}" type="sibTrans" cxnId="{B301FC13-0A03-4C46-8A0E-49E85791CC90}">
      <dgm:prSet/>
      <dgm:spPr/>
      <dgm:t>
        <a:bodyPr/>
        <a:lstStyle/>
        <a:p>
          <a:endParaRPr lang="en-US"/>
        </a:p>
      </dgm:t>
    </dgm:pt>
    <dgm:pt modelId="{80CB40F6-1763-471D-B15F-8B8E05BF75BC}" type="pres">
      <dgm:prSet presAssocID="{C06F9D76-88DD-4904-9BF9-D6C887876296}" presName="diagram" presStyleCnt="0">
        <dgm:presLayoutVars>
          <dgm:chPref val="1"/>
          <dgm:dir/>
          <dgm:animOne val="branch"/>
          <dgm:animLvl val="lvl"/>
          <dgm:resizeHandles/>
        </dgm:presLayoutVars>
      </dgm:prSet>
      <dgm:spPr/>
    </dgm:pt>
    <dgm:pt modelId="{55C5A9DE-58F3-4D26-8CA8-09DF01A7EB62}" type="pres">
      <dgm:prSet presAssocID="{222B04DC-E6AC-4062-AB33-51404411F97A}" presName="root" presStyleCnt="0"/>
      <dgm:spPr/>
    </dgm:pt>
    <dgm:pt modelId="{D8AB0EBC-E802-40A1-83E5-E9515249F80E}" type="pres">
      <dgm:prSet presAssocID="{222B04DC-E6AC-4062-AB33-51404411F97A}" presName="rootComposite" presStyleCnt="0"/>
      <dgm:spPr/>
    </dgm:pt>
    <dgm:pt modelId="{35284F30-590D-4088-ADF9-D82B2A3D0C8C}" type="pres">
      <dgm:prSet presAssocID="{222B04DC-E6AC-4062-AB33-51404411F97A}" presName="rootText" presStyleLbl="node1" presStyleIdx="0" presStyleCnt="1"/>
      <dgm:spPr/>
    </dgm:pt>
    <dgm:pt modelId="{BD348E31-0D8E-43A5-B3E4-52276CEF408A}" type="pres">
      <dgm:prSet presAssocID="{222B04DC-E6AC-4062-AB33-51404411F97A}" presName="rootConnector" presStyleLbl="node1" presStyleIdx="0" presStyleCnt="1"/>
      <dgm:spPr/>
    </dgm:pt>
    <dgm:pt modelId="{D3B3D60B-9129-47BC-BAFC-18C0A522AF2D}" type="pres">
      <dgm:prSet presAssocID="{222B04DC-E6AC-4062-AB33-51404411F97A}" presName="childShape" presStyleCnt="0"/>
      <dgm:spPr/>
    </dgm:pt>
  </dgm:ptLst>
  <dgm:cxnLst>
    <dgm:cxn modelId="{D39D082B-5969-46B8-B785-C241308A1606}" type="presOf" srcId="{222B04DC-E6AC-4062-AB33-51404411F97A}" destId="{BD348E31-0D8E-43A5-B3E4-52276CEF408A}" srcOrd="1" destOrd="0" presId="urn:microsoft.com/office/officeart/2005/8/layout/hierarchy3"/>
    <dgm:cxn modelId="{3CC57C4F-8040-4723-81DD-FFDB50530245}" type="presOf" srcId="{C06F9D76-88DD-4904-9BF9-D6C887876296}" destId="{80CB40F6-1763-471D-B15F-8B8E05BF75BC}" srcOrd="0" destOrd="0" presId="urn:microsoft.com/office/officeart/2005/8/layout/hierarchy3"/>
    <dgm:cxn modelId="{B301FC13-0A03-4C46-8A0E-49E85791CC90}" srcId="{C06F9D76-88DD-4904-9BF9-D6C887876296}" destId="{222B04DC-E6AC-4062-AB33-51404411F97A}" srcOrd="0" destOrd="0" parTransId="{E0E1DE22-C0F5-4FE2-9294-1AA405E1A260}" sibTransId="{37A5016C-C9E6-4592-8139-F007A44E084B}"/>
    <dgm:cxn modelId="{66CF652D-A2D8-44C0-9E36-5BF6D795F605}" type="presOf" srcId="{222B04DC-E6AC-4062-AB33-51404411F97A}" destId="{35284F30-590D-4088-ADF9-D82B2A3D0C8C}" srcOrd="0" destOrd="0" presId="urn:microsoft.com/office/officeart/2005/8/layout/hierarchy3"/>
    <dgm:cxn modelId="{3B716921-2627-4DB9-89B8-A98C9BB9694D}" type="presParOf" srcId="{80CB40F6-1763-471D-B15F-8B8E05BF75BC}" destId="{55C5A9DE-58F3-4D26-8CA8-09DF01A7EB62}" srcOrd="0" destOrd="0" presId="urn:microsoft.com/office/officeart/2005/8/layout/hierarchy3"/>
    <dgm:cxn modelId="{CCAD9FB2-15AE-4242-AFD5-4F8868A7B6DA}" type="presParOf" srcId="{55C5A9DE-58F3-4D26-8CA8-09DF01A7EB62}" destId="{D8AB0EBC-E802-40A1-83E5-E9515249F80E}" srcOrd="0" destOrd="0" presId="urn:microsoft.com/office/officeart/2005/8/layout/hierarchy3"/>
    <dgm:cxn modelId="{E03FDE70-5C49-430A-94A8-0F3274166046}" type="presParOf" srcId="{D8AB0EBC-E802-40A1-83E5-E9515249F80E}" destId="{35284F30-590D-4088-ADF9-D82B2A3D0C8C}" srcOrd="0" destOrd="0" presId="urn:microsoft.com/office/officeart/2005/8/layout/hierarchy3"/>
    <dgm:cxn modelId="{9540CDF7-9D87-4C55-B8CB-32B7C35CAAEE}" type="presParOf" srcId="{D8AB0EBC-E802-40A1-83E5-E9515249F80E}" destId="{BD348E31-0D8E-43A5-B3E4-52276CEF408A}" srcOrd="1" destOrd="0" presId="urn:microsoft.com/office/officeart/2005/8/layout/hierarchy3"/>
    <dgm:cxn modelId="{A4EAD9F8-D075-4018-9220-13336B39DE93}" type="presParOf" srcId="{55C5A9DE-58F3-4D26-8CA8-09DF01A7EB62}" destId="{D3B3D60B-9129-47BC-BAFC-18C0A522AF2D}" srcOrd="1" destOrd="0" presId="urn:microsoft.com/office/officeart/2005/8/layout/hierarchy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2786F7-5012-4F7F-99D0-767D46AE3B64}" type="doc">
      <dgm:prSet loTypeId="urn:microsoft.com/office/officeart/2005/8/layout/venn1" loCatId="relationship" qsTypeId="urn:microsoft.com/office/officeart/2005/8/quickstyle/3d3" qsCatId="3D" csTypeId="urn:microsoft.com/office/officeart/2005/8/colors/accent1_2" csCatId="accent1"/>
      <dgm:spPr/>
      <dgm:t>
        <a:bodyPr/>
        <a:lstStyle/>
        <a:p>
          <a:endParaRPr lang="en-US"/>
        </a:p>
      </dgm:t>
    </dgm:pt>
    <dgm:pt modelId="{E0899EA9-8F74-4C98-9711-4A606A58D845}">
      <dgm:prSet/>
      <dgm:spPr/>
      <dgm:t>
        <a:bodyPr/>
        <a:lstStyle/>
        <a:p>
          <a:pPr rtl="0"/>
          <a:r>
            <a:rPr lang="en-US" b="0" dirty="0" smtClean="0"/>
            <a:t>Dr. Joel D. Longie </a:t>
          </a:r>
          <a:br>
            <a:rPr lang="en-US" b="0" dirty="0" smtClean="0"/>
          </a:br>
          <a:r>
            <a:rPr lang="en-US" b="0" dirty="0" smtClean="0"/>
            <a:t>Director Academic Achievement Programs </a:t>
          </a:r>
          <a:br>
            <a:rPr lang="en-US" b="0" dirty="0" smtClean="0"/>
          </a:br>
          <a:r>
            <a:rPr lang="en-US" b="0" dirty="0" smtClean="0"/>
            <a:t>Bureau of Indian Education</a:t>
          </a:r>
          <a:endParaRPr lang="en-US" b="0" dirty="0"/>
        </a:p>
      </dgm:t>
    </dgm:pt>
    <dgm:pt modelId="{2B51F20E-492B-4EB4-87D3-752E714CDD1B}" type="parTrans" cxnId="{403C097C-B655-40E0-A2F8-D95F6B505AB0}">
      <dgm:prSet/>
      <dgm:spPr/>
      <dgm:t>
        <a:bodyPr/>
        <a:lstStyle/>
        <a:p>
          <a:endParaRPr lang="en-US"/>
        </a:p>
      </dgm:t>
    </dgm:pt>
    <dgm:pt modelId="{8A7980CD-E829-4A6B-BB3C-C7A09A189AB7}" type="sibTrans" cxnId="{403C097C-B655-40E0-A2F8-D95F6B505AB0}">
      <dgm:prSet/>
      <dgm:spPr/>
      <dgm:t>
        <a:bodyPr/>
        <a:lstStyle/>
        <a:p>
          <a:endParaRPr lang="en-US"/>
        </a:p>
      </dgm:t>
    </dgm:pt>
    <dgm:pt modelId="{A4C8011A-2191-4882-9ABB-0A7ECB936737}" type="pres">
      <dgm:prSet presAssocID="{E42786F7-5012-4F7F-99D0-767D46AE3B64}" presName="compositeShape" presStyleCnt="0">
        <dgm:presLayoutVars>
          <dgm:chMax val="7"/>
          <dgm:dir/>
          <dgm:resizeHandles val="exact"/>
        </dgm:presLayoutVars>
      </dgm:prSet>
      <dgm:spPr/>
    </dgm:pt>
    <dgm:pt modelId="{C66DEB84-043F-49CB-B09F-6ABCF6DCD36A}" type="pres">
      <dgm:prSet presAssocID="{E0899EA9-8F74-4C98-9711-4A606A58D845}" presName="circ1TxSh" presStyleLbl="vennNode1" presStyleIdx="0" presStyleCnt="1"/>
      <dgm:spPr/>
    </dgm:pt>
  </dgm:ptLst>
  <dgm:cxnLst>
    <dgm:cxn modelId="{403C097C-B655-40E0-A2F8-D95F6B505AB0}" srcId="{E42786F7-5012-4F7F-99D0-767D46AE3B64}" destId="{E0899EA9-8F74-4C98-9711-4A606A58D845}" srcOrd="0" destOrd="0" parTransId="{2B51F20E-492B-4EB4-87D3-752E714CDD1B}" sibTransId="{8A7980CD-E829-4A6B-BB3C-C7A09A189AB7}"/>
    <dgm:cxn modelId="{C20E02BF-235B-4666-A7FD-4263D8EF4E56}" type="presOf" srcId="{E0899EA9-8F74-4C98-9711-4A606A58D845}" destId="{C66DEB84-043F-49CB-B09F-6ABCF6DCD36A}" srcOrd="0" destOrd="0" presId="urn:microsoft.com/office/officeart/2005/8/layout/venn1"/>
    <dgm:cxn modelId="{52FE71A0-36D5-4D9F-B5DB-E2A0C3DDDAE1}" type="presOf" srcId="{E42786F7-5012-4F7F-99D0-767D46AE3B64}" destId="{A4C8011A-2191-4882-9ABB-0A7ECB936737}" srcOrd="0" destOrd="0" presId="urn:microsoft.com/office/officeart/2005/8/layout/venn1"/>
    <dgm:cxn modelId="{FB18CF7C-7B58-4A3E-B97B-8F0E8F5E4C16}" type="presParOf" srcId="{A4C8011A-2191-4882-9ABB-0A7ECB936737}" destId="{C66DEB84-043F-49CB-B09F-6ABCF6DCD36A}" srcOrd="0" destOrd="0" presId="urn:microsoft.com/office/officeart/2005/8/layout/venn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CCAF6B-5D1C-4BAA-B1B6-DF9F82A73A0F}"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BC140D2C-C48F-40C7-A0EC-016388139468}">
      <dgm:prSet custT="1"/>
      <dgm:spPr/>
      <dgm:t>
        <a:bodyPr/>
        <a:lstStyle/>
        <a:p>
          <a:pPr rtl="0"/>
          <a:r>
            <a:rPr lang="en-US" sz="2000" b="0" i="0" baseline="0" dirty="0" smtClean="0">
              <a:solidFill>
                <a:schemeClr val="bg1"/>
              </a:solidFill>
              <a:latin typeface="Times New Roman" pitchFamily="18" charset="0"/>
              <a:cs typeface="Times New Roman" pitchFamily="18" charset="0"/>
            </a:rPr>
            <a:t>TIME IS OF THE ESSENCE… Student achievement, as measured under NCLB, is not keeping up with the rising academic standards</a:t>
          </a:r>
          <a:r>
            <a:rPr lang="en-US" sz="2000" b="0" i="0" baseline="0" dirty="0" smtClean="0">
              <a:solidFill>
                <a:schemeClr val="tx1"/>
              </a:solidFill>
              <a:latin typeface="Times New Roman" pitchFamily="18" charset="0"/>
              <a:cs typeface="Times New Roman" pitchFamily="18" charset="0"/>
            </a:rPr>
            <a:t>. </a:t>
          </a:r>
          <a:endParaRPr lang="en-US" sz="2000" b="0" i="0" baseline="0" dirty="0">
            <a:solidFill>
              <a:schemeClr val="tx1"/>
            </a:solidFill>
            <a:latin typeface="Times New Roman" pitchFamily="18" charset="0"/>
            <a:cs typeface="Times New Roman" pitchFamily="18" charset="0"/>
          </a:endParaRPr>
        </a:p>
      </dgm:t>
    </dgm:pt>
    <dgm:pt modelId="{6E667FB0-1620-4A4D-AEFB-8ABEFFDE0B36}" type="parTrans" cxnId="{7253F10B-A9D8-4E55-9785-800C109E268E}">
      <dgm:prSet/>
      <dgm:spPr/>
      <dgm:t>
        <a:bodyPr/>
        <a:lstStyle/>
        <a:p>
          <a:endParaRPr lang="en-US"/>
        </a:p>
      </dgm:t>
    </dgm:pt>
    <dgm:pt modelId="{52031AD0-7B3F-4D16-9A7F-EAA382C21496}" type="sibTrans" cxnId="{7253F10B-A9D8-4E55-9785-800C109E268E}">
      <dgm:prSet/>
      <dgm:spPr/>
      <dgm:t>
        <a:bodyPr/>
        <a:lstStyle/>
        <a:p>
          <a:endParaRPr lang="en-US"/>
        </a:p>
      </dgm:t>
    </dgm:pt>
    <dgm:pt modelId="{1AAC9135-3B6B-49BA-9587-CC9CBD41A600}" type="pres">
      <dgm:prSet presAssocID="{A0CCAF6B-5D1C-4BAA-B1B6-DF9F82A73A0F}" presName="diagram" presStyleCnt="0">
        <dgm:presLayoutVars>
          <dgm:chPref val="1"/>
          <dgm:dir/>
          <dgm:animOne val="branch"/>
          <dgm:animLvl val="lvl"/>
          <dgm:resizeHandles/>
        </dgm:presLayoutVars>
      </dgm:prSet>
      <dgm:spPr/>
    </dgm:pt>
    <dgm:pt modelId="{1EB66C9B-13CE-47B6-AE24-34329921245E}" type="pres">
      <dgm:prSet presAssocID="{BC140D2C-C48F-40C7-A0EC-016388139468}" presName="root" presStyleCnt="0"/>
      <dgm:spPr/>
    </dgm:pt>
    <dgm:pt modelId="{B4D04DF9-2C10-4B13-A88A-FCF3566D8225}" type="pres">
      <dgm:prSet presAssocID="{BC140D2C-C48F-40C7-A0EC-016388139468}" presName="rootComposite" presStyleCnt="0"/>
      <dgm:spPr/>
    </dgm:pt>
    <dgm:pt modelId="{D56C6739-6B02-47B1-8BF9-EA72A2254A60}" type="pres">
      <dgm:prSet presAssocID="{BC140D2C-C48F-40C7-A0EC-016388139468}" presName="rootText" presStyleLbl="node1" presStyleIdx="0" presStyleCnt="1" custLinFactNeighborX="-86533" custLinFactNeighborY="-62"/>
      <dgm:spPr/>
    </dgm:pt>
    <dgm:pt modelId="{BBEC058C-397F-47AF-8955-A6A8E19317EC}" type="pres">
      <dgm:prSet presAssocID="{BC140D2C-C48F-40C7-A0EC-016388139468}" presName="rootConnector" presStyleLbl="node1" presStyleIdx="0" presStyleCnt="1"/>
      <dgm:spPr/>
    </dgm:pt>
    <dgm:pt modelId="{2D5532BA-E034-4D03-B578-02BCC79ACA6A}" type="pres">
      <dgm:prSet presAssocID="{BC140D2C-C48F-40C7-A0EC-016388139468}" presName="childShape" presStyleCnt="0"/>
      <dgm:spPr/>
    </dgm:pt>
  </dgm:ptLst>
  <dgm:cxnLst>
    <dgm:cxn modelId="{3EF0CD82-0C8D-418F-BF73-E55942936BC8}" type="presOf" srcId="{BC140D2C-C48F-40C7-A0EC-016388139468}" destId="{D56C6739-6B02-47B1-8BF9-EA72A2254A60}" srcOrd="0" destOrd="0" presId="urn:microsoft.com/office/officeart/2005/8/layout/hierarchy3"/>
    <dgm:cxn modelId="{7253F10B-A9D8-4E55-9785-800C109E268E}" srcId="{A0CCAF6B-5D1C-4BAA-B1B6-DF9F82A73A0F}" destId="{BC140D2C-C48F-40C7-A0EC-016388139468}" srcOrd="0" destOrd="0" parTransId="{6E667FB0-1620-4A4D-AEFB-8ABEFFDE0B36}" sibTransId="{52031AD0-7B3F-4D16-9A7F-EAA382C21496}"/>
    <dgm:cxn modelId="{26589D56-B514-4357-868A-53B2B01BD4FC}" type="presOf" srcId="{A0CCAF6B-5D1C-4BAA-B1B6-DF9F82A73A0F}" destId="{1AAC9135-3B6B-49BA-9587-CC9CBD41A600}" srcOrd="0" destOrd="0" presId="urn:microsoft.com/office/officeart/2005/8/layout/hierarchy3"/>
    <dgm:cxn modelId="{2CCB381E-82B3-4013-93E7-781CA06CA150}" type="presOf" srcId="{BC140D2C-C48F-40C7-A0EC-016388139468}" destId="{BBEC058C-397F-47AF-8955-A6A8E19317EC}" srcOrd="1" destOrd="0" presId="urn:microsoft.com/office/officeart/2005/8/layout/hierarchy3"/>
    <dgm:cxn modelId="{3E05792A-A804-4FC2-82B2-8F8A3032A1AC}" type="presParOf" srcId="{1AAC9135-3B6B-49BA-9587-CC9CBD41A600}" destId="{1EB66C9B-13CE-47B6-AE24-34329921245E}" srcOrd="0" destOrd="0" presId="urn:microsoft.com/office/officeart/2005/8/layout/hierarchy3"/>
    <dgm:cxn modelId="{8D8E2616-13B5-47E3-AFFB-3F2E306B83A0}" type="presParOf" srcId="{1EB66C9B-13CE-47B6-AE24-34329921245E}" destId="{B4D04DF9-2C10-4B13-A88A-FCF3566D8225}" srcOrd="0" destOrd="0" presId="urn:microsoft.com/office/officeart/2005/8/layout/hierarchy3"/>
    <dgm:cxn modelId="{CDAFC7E5-0D9E-43BE-AAA0-328DF7006FA9}" type="presParOf" srcId="{B4D04DF9-2C10-4B13-A88A-FCF3566D8225}" destId="{D56C6739-6B02-47B1-8BF9-EA72A2254A60}" srcOrd="0" destOrd="0" presId="urn:microsoft.com/office/officeart/2005/8/layout/hierarchy3"/>
    <dgm:cxn modelId="{B246A9D8-EF0E-479F-B080-9B8AFC671E4B}" type="presParOf" srcId="{B4D04DF9-2C10-4B13-A88A-FCF3566D8225}" destId="{BBEC058C-397F-47AF-8955-A6A8E19317EC}" srcOrd="1" destOrd="0" presId="urn:microsoft.com/office/officeart/2005/8/layout/hierarchy3"/>
    <dgm:cxn modelId="{655C62A1-D68F-450D-A869-522712F3DAE8}" type="presParOf" srcId="{1EB66C9B-13CE-47B6-AE24-34329921245E}" destId="{2D5532BA-E034-4D03-B578-02BCC79ACA6A}"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58C1EE-A3E6-49FE-A2DF-BD158969ABA7}">
      <dsp:nvSpPr>
        <dsp:cNvPr id="0" name=""/>
        <dsp:cNvSpPr/>
      </dsp:nvSpPr>
      <dsp:spPr>
        <a:xfrm>
          <a:off x="0" y="0"/>
          <a:ext cx="7623174" cy="1920240"/>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baseline="0" dirty="0" smtClean="0"/>
            <a:t>Aligning Native Star</a:t>
          </a:r>
          <a:r>
            <a:rPr lang="en-US" sz="2800" kern="1200" dirty="0" smtClean="0"/>
            <a:t> (Indistar) with W</a:t>
          </a:r>
          <a:r>
            <a:rPr lang="en-US" sz="2800" kern="1200" baseline="0" dirty="0" smtClean="0"/>
            <a:t>hat Works to Turn Around Failing Schools</a:t>
          </a:r>
          <a:endParaRPr lang="en-US" sz="2800" kern="1200" dirty="0"/>
        </a:p>
      </dsp:txBody>
      <dsp:txXfrm>
        <a:off x="0" y="768096"/>
        <a:ext cx="7623174" cy="768096"/>
      </dsp:txXfrm>
    </dsp:sp>
    <dsp:sp modelId="{1084139C-CBFE-4E50-9C63-194CFE24A631}">
      <dsp:nvSpPr>
        <dsp:cNvPr id="0" name=""/>
        <dsp:cNvSpPr/>
      </dsp:nvSpPr>
      <dsp:spPr>
        <a:xfrm>
          <a:off x="3491867" y="115214"/>
          <a:ext cx="639439" cy="639439"/>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0DCC1BF-4BE9-4D67-9588-533D6EF3A9E6}">
      <dsp:nvSpPr>
        <dsp:cNvPr id="0" name=""/>
        <dsp:cNvSpPr/>
      </dsp:nvSpPr>
      <dsp:spPr>
        <a:xfrm>
          <a:off x="304927" y="1536192"/>
          <a:ext cx="7013320" cy="288036"/>
        </a:xfrm>
        <a:prstGeom prst="leftRightArrow">
          <a:avLst/>
        </a:prstGeom>
        <a:solidFill>
          <a:schemeClr val="accent1">
            <a:tint val="60000"/>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284F30-590D-4088-ADF9-D82B2A3D0C8C}">
      <dsp:nvSpPr>
        <dsp:cNvPr id="0" name=""/>
        <dsp:cNvSpPr/>
      </dsp:nvSpPr>
      <dsp:spPr>
        <a:xfrm>
          <a:off x="1193452" y="857"/>
          <a:ext cx="3785294" cy="18926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US" sz="2500" b="0" kern="1200" baseline="0" dirty="0" smtClean="0"/>
            <a:t>Indistar Summit,</a:t>
          </a:r>
          <a:br>
            <a:rPr lang="en-US" sz="2500" b="0" kern="1200" baseline="0" dirty="0" smtClean="0"/>
          </a:br>
          <a:r>
            <a:rPr lang="en-US" sz="2500" b="0" kern="1200" baseline="0" dirty="0" smtClean="0"/>
            <a:t>Biloxi Mississippi</a:t>
          </a:r>
          <a:br>
            <a:rPr lang="en-US" sz="2500" b="0" kern="1200" baseline="0" dirty="0" smtClean="0"/>
          </a:br>
          <a:r>
            <a:rPr lang="en-US" sz="2500" b="0" kern="1200" baseline="0" dirty="0" smtClean="0"/>
            <a:t>February 29, 2012</a:t>
          </a:r>
          <a:r>
            <a:rPr lang="en-US" sz="2500" b="1" kern="1200" baseline="0" dirty="0" smtClean="0"/>
            <a:t/>
          </a:r>
          <a:br>
            <a:rPr lang="en-US" sz="2500" b="1" kern="1200" baseline="0" dirty="0" smtClean="0"/>
          </a:br>
          <a:r>
            <a:rPr lang="en-US" sz="2500" b="0" kern="1200" baseline="0" dirty="0" smtClean="0"/>
            <a:t/>
          </a:r>
          <a:br>
            <a:rPr lang="en-US" sz="2500" b="0" kern="1200" baseline="0" dirty="0" smtClean="0"/>
          </a:br>
          <a:endParaRPr lang="en-US" sz="2500" b="1" kern="1200" baseline="0" dirty="0"/>
        </a:p>
      </dsp:txBody>
      <dsp:txXfrm>
        <a:off x="1193452" y="857"/>
        <a:ext cx="3785294" cy="189264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6DEB84-043F-49CB-B09F-6ABCF6DCD36A}">
      <dsp:nvSpPr>
        <dsp:cNvPr id="0" name=""/>
        <dsp:cNvSpPr/>
      </dsp:nvSpPr>
      <dsp:spPr>
        <a:xfrm>
          <a:off x="2217419" y="0"/>
          <a:ext cx="1737359" cy="1737359"/>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rtl="0">
            <a:lnSpc>
              <a:spcPct val="90000"/>
            </a:lnSpc>
            <a:spcBef>
              <a:spcPct val="0"/>
            </a:spcBef>
            <a:spcAft>
              <a:spcPct val="35000"/>
            </a:spcAft>
          </a:pPr>
          <a:r>
            <a:rPr lang="en-US" sz="1100" b="0" kern="1200" dirty="0" smtClean="0"/>
            <a:t>Dr. Joel D. Longie </a:t>
          </a:r>
          <a:br>
            <a:rPr lang="en-US" sz="1100" b="0" kern="1200" dirty="0" smtClean="0"/>
          </a:br>
          <a:r>
            <a:rPr lang="en-US" sz="1100" b="0" kern="1200" dirty="0" smtClean="0"/>
            <a:t>Director Academic Achievement Programs </a:t>
          </a:r>
          <a:br>
            <a:rPr lang="en-US" sz="1100" b="0" kern="1200" dirty="0" smtClean="0"/>
          </a:br>
          <a:r>
            <a:rPr lang="en-US" sz="1100" b="0" kern="1200" dirty="0" smtClean="0"/>
            <a:t>Bureau of Indian Education</a:t>
          </a:r>
          <a:endParaRPr lang="en-US" sz="1100" b="0" kern="1200" dirty="0"/>
        </a:p>
      </dsp:txBody>
      <dsp:txXfrm>
        <a:off x="2217419" y="0"/>
        <a:ext cx="1737359" cy="173735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6C6739-6B02-47B1-8BF9-EA72A2254A60}">
      <dsp:nvSpPr>
        <dsp:cNvPr id="0" name=""/>
        <dsp:cNvSpPr/>
      </dsp:nvSpPr>
      <dsp:spPr>
        <a:xfrm>
          <a:off x="11" y="3"/>
          <a:ext cx="3348632" cy="16743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0" i="0" kern="1200" baseline="0" dirty="0" smtClean="0">
              <a:solidFill>
                <a:schemeClr val="bg1"/>
              </a:solidFill>
              <a:latin typeface="Times New Roman" pitchFamily="18" charset="0"/>
              <a:cs typeface="Times New Roman" pitchFamily="18" charset="0"/>
            </a:rPr>
            <a:t>TIME IS OF THE ESSENCE… Student achievement, as measured under NCLB, is not keeping up with the rising academic standards</a:t>
          </a:r>
          <a:r>
            <a:rPr lang="en-US" sz="2000" b="0" i="0" kern="1200" baseline="0" dirty="0" smtClean="0">
              <a:solidFill>
                <a:schemeClr val="tx1"/>
              </a:solidFill>
              <a:latin typeface="Times New Roman" pitchFamily="18" charset="0"/>
              <a:cs typeface="Times New Roman" pitchFamily="18" charset="0"/>
            </a:rPr>
            <a:t>. </a:t>
          </a:r>
          <a:endParaRPr lang="en-US" sz="2000" b="0" i="0" kern="1200" baseline="0" dirty="0">
            <a:solidFill>
              <a:schemeClr val="tx1"/>
            </a:solidFill>
            <a:latin typeface="Times New Roman" pitchFamily="18" charset="0"/>
            <a:cs typeface="Times New Roman" pitchFamily="18" charset="0"/>
          </a:endParaRPr>
        </a:p>
      </dsp:txBody>
      <dsp:txXfrm>
        <a:off x="11" y="3"/>
        <a:ext cx="3348632" cy="1674316"/>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A68FA8-6E9E-4F69-A553-19AC61F95141}" type="datetimeFigureOut">
              <a:rPr lang="en-US" smtClean="0"/>
              <a:t>2/17/2012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BF4D3-D554-4F90-9EC7-57EB0E4E7F5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84DB6FF-E2B7-4A21-8B3E-724C0ADBFF48}" type="datetime1">
              <a:rPr lang="en-US" smtClean="0"/>
              <a:t>2/17/2012</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6877B0D-3400-4014-BDDE-F092CCB4C0F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5AC4C9-FEBC-4F2A-9D47-67CCF8D0ED82}" type="datetime1">
              <a:rPr lang="en-US" smtClean="0"/>
              <a:t>2/17/2012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877B0D-3400-4014-BDDE-F092CCB4C0F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9E6CD5-63F1-4F01-A240-B63FA770135D}" type="datetime1">
              <a:rPr lang="en-US" smtClean="0"/>
              <a:t>2/17/2012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877B0D-3400-4014-BDDE-F092CCB4C0F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5A051B3-DA46-43E8-ABDD-C7E90456D4B0}" type="datetime1">
              <a:rPr lang="en-US" smtClean="0"/>
              <a:t>2/17/2012</a:t>
            </a:fld>
            <a:endParaRPr lang="en-US" dirty="0"/>
          </a:p>
        </p:txBody>
      </p:sp>
      <p:sp>
        <p:nvSpPr>
          <p:cNvPr id="9" name="Slide Number Placeholder 8"/>
          <p:cNvSpPr>
            <a:spLocks noGrp="1"/>
          </p:cNvSpPr>
          <p:nvPr>
            <p:ph type="sldNum" sz="quarter" idx="15"/>
          </p:nvPr>
        </p:nvSpPr>
        <p:spPr/>
        <p:txBody>
          <a:bodyPr rtlCol="0"/>
          <a:lstStyle/>
          <a:p>
            <a:fld id="{A6877B0D-3400-4014-BDDE-F092CCB4C0FD}" type="slidenum">
              <a:rPr lang="en-US" smtClean="0"/>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CE0AB91-BDDE-4E71-B903-15AAB3A5EDFB}" type="datetime1">
              <a:rPr lang="en-US" smtClean="0"/>
              <a:t>2/17/2012</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A6877B0D-3400-4014-BDDE-F092CCB4C0FD}"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E339C1B-4CD6-4AF8-BC1A-50416E595688}" type="datetime1">
              <a:rPr lang="en-US" smtClean="0"/>
              <a:t>2/17/2012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877B0D-3400-4014-BDDE-F092CCB4C0FD}" type="slidenum">
              <a:rPr lang="en-US" smtClean="0"/>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CD6A488-294F-49B5-B1D1-615F7539F096}" type="datetime1">
              <a:rPr lang="en-US" smtClean="0"/>
              <a:t>2/17/2012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877B0D-3400-4014-BDDE-F092CCB4C0FD}" type="slidenum">
              <a:rPr lang="en-US" smtClean="0"/>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58BD852-3519-44BA-B496-0328D4DE9C2A}" type="datetime1">
              <a:rPr lang="en-US" smtClean="0"/>
              <a:t>2/17/2012</a:t>
            </a:fld>
            <a:endParaRPr lang="en-US" dirty="0"/>
          </a:p>
        </p:txBody>
      </p:sp>
      <p:sp>
        <p:nvSpPr>
          <p:cNvPr id="7" name="Slide Number Placeholder 6"/>
          <p:cNvSpPr>
            <a:spLocks noGrp="1"/>
          </p:cNvSpPr>
          <p:nvPr>
            <p:ph type="sldNum" sz="quarter" idx="11"/>
          </p:nvPr>
        </p:nvSpPr>
        <p:spPr/>
        <p:txBody>
          <a:bodyPr rtlCol="0"/>
          <a:lstStyle/>
          <a:p>
            <a:fld id="{A6877B0D-3400-4014-BDDE-F092CCB4C0FD}" type="slidenum">
              <a:rPr lang="en-US" smtClean="0"/>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08129-07F0-4B72-A6A7-8C8CF6801114}" type="datetime1">
              <a:rPr lang="en-US" smtClean="0"/>
              <a:t>2/17/2012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877B0D-3400-4014-BDDE-F092CCB4C0F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11CB8E3-8B41-4E0D-8423-D09907815CAA}" type="datetime1">
              <a:rPr lang="en-US" smtClean="0"/>
              <a:t>2/17/2012</a:t>
            </a:fld>
            <a:endParaRPr lang="en-US" dirty="0"/>
          </a:p>
        </p:txBody>
      </p:sp>
      <p:sp>
        <p:nvSpPr>
          <p:cNvPr id="22" name="Slide Number Placeholder 21"/>
          <p:cNvSpPr>
            <a:spLocks noGrp="1"/>
          </p:cNvSpPr>
          <p:nvPr>
            <p:ph type="sldNum" sz="quarter" idx="15"/>
          </p:nvPr>
        </p:nvSpPr>
        <p:spPr/>
        <p:txBody>
          <a:bodyPr rtlCol="0"/>
          <a:lstStyle/>
          <a:p>
            <a:fld id="{A6877B0D-3400-4014-BDDE-F092CCB4C0FD}" type="slidenum">
              <a:rPr lang="en-US" smtClean="0"/>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C8D23DD-983C-409A-9EE1-427346E5B662}" type="datetime1">
              <a:rPr lang="en-US" smtClean="0"/>
              <a:t>2/17/2012</a:t>
            </a:fld>
            <a:endParaRPr lang="en-US" dirty="0"/>
          </a:p>
        </p:txBody>
      </p:sp>
      <p:sp>
        <p:nvSpPr>
          <p:cNvPr id="18" name="Slide Number Placeholder 17"/>
          <p:cNvSpPr>
            <a:spLocks noGrp="1"/>
          </p:cNvSpPr>
          <p:nvPr>
            <p:ph type="sldNum" sz="quarter" idx="11"/>
          </p:nvPr>
        </p:nvSpPr>
        <p:spPr/>
        <p:txBody>
          <a:bodyPr rtlCol="0"/>
          <a:lstStyle/>
          <a:p>
            <a:fld id="{A6877B0D-3400-4014-BDDE-F092CCB4C0FD}" type="slidenum">
              <a:rPr lang="en-US" smtClean="0"/>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AEF5A2E-C9C9-484D-BBAE-32CAC4518847}" type="datetime1">
              <a:rPr lang="en-US" smtClean="0"/>
              <a:t>2/17/2012</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6877B0D-3400-4014-BDDE-F092CCB4C0F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federalreporting.gov/federalreporting/topTenFaqs.do"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iagram 23"/>
          <p:cNvGraphicFramePr/>
          <p:nvPr/>
        </p:nvGraphicFramePr>
        <p:xfrm>
          <a:off x="1371600" y="152400"/>
          <a:ext cx="7623175" cy="192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ectangle 3"/>
          <p:cNvSpPr txBox="1">
            <a:spLocks noChangeArrowheads="1"/>
          </p:cNvSpPr>
          <p:nvPr/>
        </p:nvSpPr>
        <p:spPr>
          <a:xfrm>
            <a:off x="1981200" y="3962400"/>
            <a:ext cx="6553200" cy="17526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tabLst/>
              <a:defRPr/>
            </a:pPr>
            <a:endParaRPr kumimoji="0" lang="en-US"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graphicFrame>
        <p:nvGraphicFramePr>
          <p:cNvPr id="23" name="Diagram 22"/>
          <p:cNvGraphicFramePr/>
          <p:nvPr/>
        </p:nvGraphicFramePr>
        <p:xfrm>
          <a:off x="2438400" y="2590800"/>
          <a:ext cx="6172200" cy="18943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5" name="Diagram 24"/>
          <p:cNvGraphicFramePr/>
          <p:nvPr/>
        </p:nvGraphicFramePr>
        <p:xfrm>
          <a:off x="2286000" y="5003322"/>
          <a:ext cx="6172200" cy="17373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172200" y="6191250"/>
            <a:ext cx="2476500" cy="476250"/>
          </a:xfrm>
        </p:spPr>
        <p:txBody>
          <a:bodyPr/>
          <a:lstStyle/>
          <a:p>
            <a:fld id="{C1210A2A-FDB8-4ED2-B8BA-D0D140B499FC}" type="datetime1">
              <a:rPr lang="en-US" smtClean="0"/>
              <a:t>2/17/2012</a:t>
            </a:fld>
            <a:endParaRPr lang="en-US" dirty="0"/>
          </a:p>
        </p:txBody>
      </p:sp>
      <p:sp>
        <p:nvSpPr>
          <p:cNvPr id="4" name="Slide Number Placeholder 4"/>
          <p:cNvSpPr>
            <a:spLocks noGrp="1"/>
          </p:cNvSpPr>
          <p:nvPr>
            <p:ph type="sldNum" sz="quarter" idx="12"/>
          </p:nvPr>
        </p:nvSpPr>
        <p:spPr>
          <a:xfrm>
            <a:off x="146304" y="6210300"/>
            <a:ext cx="457200" cy="457200"/>
          </a:xfrm>
        </p:spPr>
        <p:txBody>
          <a:bodyPr/>
          <a:lstStyle/>
          <a:p>
            <a:fld id="{858252E5-93A6-4344-9265-7964116B626B}" type="slidenum">
              <a:rPr lang="en-US" smtClean="0"/>
              <a:pPr/>
              <a:t>2</a:t>
            </a:fld>
            <a:endParaRPr lang="en-US" dirty="0"/>
          </a:p>
        </p:txBody>
      </p:sp>
      <p:sp>
        <p:nvSpPr>
          <p:cNvPr id="5" name="Title 1"/>
          <p:cNvSpPr txBox="1">
            <a:spLocks/>
          </p:cNvSpPr>
          <p:nvPr/>
        </p:nvSpPr>
        <p:spPr>
          <a:xfrm>
            <a:off x="457200" y="152400"/>
            <a:ext cx="8229600" cy="990600"/>
          </a:xfrm>
          <a:prstGeom prst="rect">
            <a:avLst/>
          </a:prstGeom>
          <a:solidFill>
            <a:schemeClr val="accent1"/>
          </a:solidFill>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Background</a:t>
            </a:r>
            <a:r>
              <a:rPr kumimoji="0" lang="en-US" sz="4000" b="0" i="0" u="none" strike="noStrike" kern="1200" cap="none" spc="0" normalizeH="0" baseline="0" noProof="0" dirty="0" smtClean="0">
                <a:ln>
                  <a:noFill/>
                </a:ln>
                <a:solidFill>
                  <a:schemeClr val="tx2"/>
                </a:solidFill>
                <a:effectLst/>
                <a:uLnTx/>
                <a:uFillTx/>
                <a:latin typeface="+mj-lt"/>
                <a:ea typeface="+mj-ea"/>
                <a:cs typeface="+mj-cs"/>
              </a:rPr>
              <a:t> </a:t>
            </a:r>
          </a:p>
        </p:txBody>
      </p:sp>
      <p:sp>
        <p:nvSpPr>
          <p:cNvPr id="6" name="Content Placeholder 2"/>
          <p:cNvSpPr txBox="1">
            <a:spLocks/>
          </p:cNvSpPr>
          <p:nvPr/>
        </p:nvSpPr>
        <p:spPr>
          <a:xfrm>
            <a:off x="457200" y="1219200"/>
            <a:ext cx="8229600" cy="4937125"/>
          </a:xfrm>
          <a:prstGeom prst="rect">
            <a:avLst/>
          </a:prstGeom>
        </p:spPr>
        <p:txBody>
          <a:bodyPr>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3"/>
              <a:buChar char=""/>
              <a:tabLst/>
              <a:defRPr/>
            </a:pPr>
            <a:r>
              <a:rPr kumimoji="0" lang="en-US" sz="2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The Bureau of Indian Education manages 187 schools and dormitories, two federally operated post-secondary institutions, and 25 tribally controlled colleges and universities across 23 states and on or near 63 American Indian Reservations.  </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3"/>
              <a:buChar char=""/>
              <a:tabLst/>
              <a:defRPr/>
            </a:pPr>
            <a:r>
              <a:rPr kumimoji="0" lang="en-US" sz="2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Similar to many state departments of education, we grapple with the challenges of helping schools attain Adequate Yearly Progress (AYP), including serving a student population for which the majority are economically-challenged, many have special needs, and a large number of students are categorized as limited English proficient.   </a:t>
            </a:r>
            <a:endParaRPr kumimoji="0" lang="en-US" sz="2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Slide Number Placeholder 6"/>
          <p:cNvSpPr txBox="1">
            <a:spLocks/>
          </p:cNvSpPr>
          <p:nvPr/>
        </p:nvSpPr>
        <p:spPr bwMode="auto">
          <a:xfrm>
            <a:off x="612775" y="6356350"/>
            <a:ext cx="1981200" cy="365125"/>
          </a:xfrm>
          <a:prstGeom prst="ellipse">
            <a:avLst/>
          </a:prstGeom>
          <a:noFill/>
          <a:ln>
            <a:miter lim="800000"/>
            <a:headEnd/>
            <a:tailEnd/>
          </a:ln>
        </p:spPr>
        <p:txBody>
          <a:bodyPr wrap="square" lIns="91440" tIns="45720" rIns="91440" bIns="4572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8BA4A97-E2A5-4743-9BD0-ACF68A49538A}"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a:xfrm>
            <a:off x="0" y="-304800"/>
            <a:ext cx="9296400" cy="1447800"/>
          </a:xfrm>
          <a:prstGeom prst="rect">
            <a:avLst/>
          </a:prstGeom>
          <a:solidFill>
            <a:schemeClr val="accent1"/>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Sense of Urgency 60% Percent of our Schools are in Restructuring </a:t>
            </a:r>
          </a:p>
        </p:txBody>
      </p:sp>
      <p:graphicFrame>
        <p:nvGraphicFramePr>
          <p:cNvPr id="3" name="Chart 1"/>
          <p:cNvGraphicFramePr>
            <a:graphicFrameLocks/>
          </p:cNvGraphicFramePr>
          <p:nvPr/>
        </p:nvGraphicFramePr>
        <p:xfrm>
          <a:off x="0" y="1143000"/>
          <a:ext cx="9326880" cy="5943600"/>
        </p:xfrm>
        <a:graphic>
          <a:graphicData uri="http://schemas.openxmlformats.org/presentationml/2006/ole">
            <p:oleObj spid="_x0000_s2050" name="Chart" r:id="rId3" imgW="7781857" imgH="6229485" progId="Excel.Chart.8">
              <p:embed/>
            </p:oleObj>
          </a:graphicData>
        </a:graphic>
      </p:graphicFrame>
      <p:sp>
        <p:nvSpPr>
          <p:cNvPr id="4" name="Date Placeholder 3"/>
          <p:cNvSpPr>
            <a:spLocks noGrp="1"/>
          </p:cNvSpPr>
          <p:nvPr>
            <p:ph type="dt" sz="half" idx="10"/>
          </p:nvPr>
        </p:nvSpPr>
        <p:spPr/>
        <p:txBody>
          <a:bodyPr/>
          <a:lstStyle/>
          <a:p>
            <a:pPr>
              <a:defRPr/>
            </a:pPr>
            <a:fld id="{16635EA1-1FF4-4CC6-9068-96034323C93B}" type="datetime1">
              <a:rPr lang="en-US" smtClean="0"/>
              <a:t>2/17/2012</a:t>
            </a:fld>
            <a:endParaRPr lang="en-US" dirty="0"/>
          </a:p>
        </p:txBody>
      </p:sp>
      <p:sp>
        <p:nvSpPr>
          <p:cNvPr id="5" name="Slide Number Placeholder 5"/>
          <p:cNvSpPr>
            <a:spLocks noGrp="1"/>
          </p:cNvSpPr>
          <p:nvPr>
            <p:ph type="sldNum" sz="quarter" idx="12"/>
          </p:nvPr>
        </p:nvSpPr>
        <p:spPr/>
        <p:txBody>
          <a:bodyPr/>
          <a:lstStyle/>
          <a:p>
            <a:pPr>
              <a:defRPr/>
            </a:pPr>
            <a:fld id="{64FD7E37-46EB-4DB6-BC11-44B7F6018725}" type="slidenum">
              <a:rPr lang="en-US"/>
              <a:pPr>
                <a:defRPr/>
              </a:pPr>
              <a:t>3</a:t>
            </a:fld>
            <a:endParaRPr lang="en-US" dirty="0"/>
          </a:p>
        </p:txBody>
      </p:sp>
      <p:sp>
        <p:nvSpPr>
          <p:cNvPr id="6" name="Date Placeholder 2"/>
          <p:cNvSpPr txBox="1">
            <a:spLocks noGrp="1"/>
          </p:cNvSpPr>
          <p:nvPr/>
        </p:nvSpPr>
        <p:spPr bwMode="auto">
          <a:xfrm rot="5400000">
            <a:off x="7568406" y="1194594"/>
            <a:ext cx="2011363" cy="384175"/>
          </a:xfrm>
          <a:prstGeom prst="rect">
            <a:avLst/>
          </a:prstGeom>
          <a:noFill/>
          <a:ln w="9525">
            <a:noFill/>
            <a:miter lim="800000"/>
            <a:headEnd/>
            <a:tailEnd/>
          </a:ln>
        </p:spPr>
        <p:txBody>
          <a:bodyPr anchor="ctr"/>
          <a:lstStyle/>
          <a:p>
            <a:pPr algn="r"/>
            <a:fld id="{32EE4C87-15FD-4B6E-8DB2-BD5EE500420F}" type="datetime1">
              <a:rPr lang="en-US" sz="1200">
                <a:solidFill>
                  <a:schemeClr val="tx2"/>
                </a:solidFill>
                <a:latin typeface="Century Schoolbook" pitchFamily="18" charset="0"/>
              </a:rPr>
              <a:pPr algn="r"/>
              <a:t>2/17/2012</a:t>
            </a:fld>
            <a:endParaRPr lang="en-US" sz="1200" dirty="0">
              <a:solidFill>
                <a:schemeClr val="tx2"/>
              </a:solidFill>
              <a:latin typeface="Century Schoolbook" pitchFamily="18" charset="0"/>
            </a:endParaRPr>
          </a:p>
        </p:txBody>
      </p:sp>
      <p:sp>
        <p:nvSpPr>
          <p:cNvPr id="7" name="Slide Number Placeholder 3"/>
          <p:cNvSpPr txBox="1">
            <a:spLocks noGrp="1"/>
          </p:cNvSpPr>
          <p:nvPr/>
        </p:nvSpPr>
        <p:spPr bwMode="auto">
          <a:xfrm>
            <a:off x="8129588" y="5734050"/>
            <a:ext cx="609600" cy="520700"/>
          </a:xfrm>
          <a:prstGeom prst="rect">
            <a:avLst/>
          </a:prstGeom>
          <a:noFill/>
          <a:ln w="9525">
            <a:noFill/>
            <a:miter lim="800000"/>
            <a:headEnd/>
            <a:tailEnd/>
          </a:ln>
        </p:spPr>
        <p:txBody>
          <a:bodyPr anchor="ctr"/>
          <a:lstStyle/>
          <a:p>
            <a:pPr algn="ctr"/>
            <a:fld id="{24219BFF-6AB9-4D9A-834E-21548DB76008}" type="slidenum">
              <a:rPr lang="en-US" sz="1400" b="1">
                <a:solidFill>
                  <a:srgbClr val="FFFFFF"/>
                </a:solidFill>
                <a:latin typeface="Century Schoolbook" pitchFamily="18" charset="0"/>
              </a:rPr>
              <a:pPr algn="ctr"/>
              <a:t>3</a:t>
            </a:fld>
            <a:endParaRPr lang="en-US" sz="1400" b="1" dirty="0">
              <a:solidFill>
                <a:srgbClr val="FFFFFF"/>
              </a:solidFill>
              <a:latin typeface="Century Schoolbook" pitchFamily="18" charset="0"/>
            </a:endParaRPr>
          </a:p>
        </p:txBody>
      </p:sp>
      <p:sp>
        <p:nvSpPr>
          <p:cNvPr id="8" name="Footer Placeholder 4"/>
          <p:cNvSpPr txBox="1">
            <a:spLocks noGrp="1"/>
          </p:cNvSpPr>
          <p:nvPr/>
        </p:nvSpPr>
        <p:spPr bwMode="auto">
          <a:xfrm rot="5400000">
            <a:off x="6989763" y="3736975"/>
            <a:ext cx="3200400" cy="365125"/>
          </a:xfrm>
          <a:prstGeom prst="rect">
            <a:avLst/>
          </a:prstGeom>
          <a:noFill/>
          <a:ln w="9525">
            <a:noFill/>
            <a:miter lim="800000"/>
            <a:headEnd/>
            <a:tailEnd/>
          </a:ln>
        </p:spPr>
        <p:txBody>
          <a:bodyPr anchor="ctr"/>
          <a:lstStyle/>
          <a:p>
            <a:r>
              <a:rPr lang="en-US" sz="1200" dirty="0">
                <a:solidFill>
                  <a:schemeClr val="tx2"/>
                </a:solidFill>
                <a:latin typeface="Century Schoolbook" pitchFamily="18" charset="0"/>
              </a:rPr>
              <a:t>BIE Math, Reads and FOCUS Institute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0" y="0"/>
          <a:ext cx="9144000" cy="167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11"/>
          <p:cNvSpPr txBox="1">
            <a:spLocks noChangeArrowheads="1"/>
          </p:cNvSpPr>
          <p:nvPr/>
        </p:nvSpPr>
        <p:spPr>
          <a:xfrm>
            <a:off x="381000" y="1828800"/>
            <a:ext cx="7772400" cy="4114800"/>
          </a:xfrm>
          <a:prstGeom prst="rect">
            <a:avLst/>
          </a:prstGeom>
        </p:spPr>
        <p:txBody>
          <a:bodyPr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For 2010-2011 Thirty-seven percent of Georgia schools failed to make AYP under NCLB.</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For 2010-2011 sixty-nine percent of Bureau of Indian Education schools failed to make AYP under NCLB.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For 2010-2011 eighty-seven percent of New Mexico schools failed to meet AYP under NCLB</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7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7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a:defRPr/>
            </a:pPr>
            <a:fld id="{122A3976-A083-4DE2-A66A-F7C73B2BD3A0}" type="datetime1">
              <a:rPr lang="en-US" smtClean="0"/>
              <a:t>2/17/2012</a:t>
            </a:fld>
            <a:endParaRPr lang="en-US" dirty="0"/>
          </a:p>
        </p:txBody>
      </p:sp>
      <p:sp>
        <p:nvSpPr>
          <p:cNvPr id="5" name="Slide Number Placeholder 5"/>
          <p:cNvSpPr>
            <a:spLocks noGrp="1"/>
          </p:cNvSpPr>
          <p:nvPr>
            <p:ph type="sldNum" sz="quarter" idx="12"/>
          </p:nvPr>
        </p:nvSpPr>
        <p:spPr/>
        <p:txBody>
          <a:bodyPr/>
          <a:lstStyle/>
          <a:p>
            <a:pPr>
              <a:defRPr/>
            </a:pPr>
            <a:fld id="{D71327F8-FF8C-4B37-A1FD-B2C72334D3F4}" type="slidenum">
              <a:rPr lang="en-US"/>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7386B46-510E-4C2C-98E9-FDF625C75DEA}" type="datetime1">
              <a:rPr lang="en-US" smtClean="0"/>
              <a:t>2/17/2012</a:t>
            </a:fld>
            <a:endParaRPr lang="en-US" dirty="0"/>
          </a:p>
        </p:txBody>
      </p:sp>
      <p:sp>
        <p:nvSpPr>
          <p:cNvPr id="4" name="Slide Number Placeholder 3"/>
          <p:cNvSpPr>
            <a:spLocks noGrp="1"/>
          </p:cNvSpPr>
          <p:nvPr>
            <p:ph type="sldNum" sz="quarter" idx="12"/>
          </p:nvPr>
        </p:nvSpPr>
        <p:spPr/>
        <p:txBody>
          <a:bodyPr/>
          <a:lstStyle/>
          <a:p>
            <a:pPr>
              <a:defRPr/>
            </a:pPr>
            <a:fld id="{855E125E-1748-4339-943E-B899207908A8}" type="slidenum">
              <a:rPr lang="en-US"/>
              <a:pPr>
                <a:defRPr/>
              </a:pPr>
              <a:t>5</a:t>
            </a:fld>
            <a:endParaRPr lang="en-US" dirty="0"/>
          </a:p>
        </p:txBody>
      </p:sp>
      <p:sp>
        <p:nvSpPr>
          <p:cNvPr id="5" name="Date Placeholder 1"/>
          <p:cNvSpPr txBox="1">
            <a:spLocks noGrp="1"/>
          </p:cNvSpPr>
          <p:nvPr/>
        </p:nvSpPr>
        <p:spPr bwMode="auto">
          <a:xfrm>
            <a:off x="609600" y="6432550"/>
            <a:ext cx="2133600" cy="365125"/>
          </a:xfrm>
          <a:prstGeom prst="rect">
            <a:avLst/>
          </a:prstGeom>
          <a:noFill/>
          <a:ln>
            <a:miter lim="800000"/>
            <a:headEnd/>
            <a:tailEnd/>
          </a:ln>
        </p:spPr>
        <p:txBody>
          <a:bodyPr/>
          <a:lstStyle/>
          <a:p>
            <a:pPr>
              <a:defRPr/>
            </a:pPr>
            <a:fld id="{67136670-5889-4D8A-874A-BDF6D4D7403A}" type="datetime1">
              <a:rPr lang="en-US" sz="1000">
                <a:cs typeface="+mn-cs"/>
              </a:rPr>
              <a:pPr>
                <a:defRPr/>
              </a:pPr>
              <a:t>2/17/2012</a:t>
            </a:fld>
            <a:endParaRPr lang="en-US" altLang="en-US" sz="1000" dirty="0">
              <a:cs typeface="+mn-cs"/>
            </a:endParaRPr>
          </a:p>
        </p:txBody>
      </p:sp>
      <p:sp>
        <p:nvSpPr>
          <p:cNvPr id="6" name="Slide Number Placeholder 3"/>
          <p:cNvSpPr txBox="1">
            <a:spLocks noGrp="1"/>
          </p:cNvSpPr>
          <p:nvPr/>
        </p:nvSpPr>
        <p:spPr bwMode="auto">
          <a:xfrm>
            <a:off x="6705600" y="6432550"/>
            <a:ext cx="2133600" cy="365125"/>
          </a:xfrm>
          <a:prstGeom prst="rect">
            <a:avLst/>
          </a:prstGeom>
          <a:noFill/>
          <a:ln w="9525">
            <a:noFill/>
            <a:miter lim="800000"/>
            <a:headEnd/>
            <a:tailEnd/>
          </a:ln>
        </p:spPr>
        <p:txBody>
          <a:bodyPr/>
          <a:lstStyle/>
          <a:p>
            <a:pPr algn="r"/>
            <a:r>
              <a:rPr lang="en-US" altLang="en-US" sz="1000" dirty="0">
                <a:solidFill>
                  <a:srgbClr val="000000"/>
                </a:solidFill>
              </a:rPr>
              <a:t>.</a:t>
            </a:r>
          </a:p>
        </p:txBody>
      </p:sp>
      <p:sp>
        <p:nvSpPr>
          <p:cNvPr id="7" name="Title 1"/>
          <p:cNvSpPr txBox="1">
            <a:spLocks/>
          </p:cNvSpPr>
          <p:nvPr/>
        </p:nvSpPr>
        <p:spPr>
          <a:xfrm>
            <a:off x="609600" y="381000"/>
            <a:ext cx="6248400" cy="1143000"/>
          </a:xfrm>
          <a:prstGeom prst="rect">
            <a:avLst/>
          </a:prstGeom>
          <a:solidFill>
            <a:schemeClr val="accent1"/>
          </a:solidFill>
        </p:spPr>
        <p:txBody>
          <a:bodyPr/>
          <a:lstStyle/>
          <a:p>
            <a:pPr eaLnBrk="0" hangingPunct="0">
              <a:defRPr/>
            </a:pPr>
            <a:r>
              <a:rPr lang="en-US" sz="3600" cap="small" spc="200" dirty="0">
                <a:solidFill>
                  <a:schemeClr val="bg1"/>
                </a:solidFill>
                <a:latin typeface="Times New Roman" pitchFamily="18" charset="0"/>
                <a:ea typeface="+mj-ea"/>
                <a:cs typeface="Times New Roman" pitchFamily="18" charset="0"/>
              </a:rPr>
              <a:t>What it Takes</a:t>
            </a:r>
          </a:p>
        </p:txBody>
      </p:sp>
      <p:sp>
        <p:nvSpPr>
          <p:cNvPr id="8" name="Content Placeholder 2"/>
          <p:cNvSpPr txBox="1">
            <a:spLocks/>
          </p:cNvSpPr>
          <p:nvPr/>
        </p:nvSpPr>
        <p:spPr bwMode="auto">
          <a:xfrm>
            <a:off x="228600" y="1600200"/>
            <a:ext cx="7239000" cy="3840163"/>
          </a:xfrm>
          <a:prstGeom prst="rect">
            <a:avLst/>
          </a:prstGeom>
          <a:noFill/>
          <a:ln w="9525">
            <a:noFill/>
            <a:miter lim="800000"/>
            <a:headEnd/>
            <a:tailEnd/>
          </a:ln>
        </p:spPr>
        <p:txBody>
          <a:bodyPr/>
          <a:lstStyle/>
          <a:p>
            <a:pPr marL="457200" indent="-457200">
              <a:spcBef>
                <a:spcPts val="1800"/>
              </a:spcBef>
              <a:buClr>
                <a:schemeClr val="accent1"/>
              </a:buClr>
              <a:buSzPct val="80000"/>
              <a:buFont typeface="Wingdings" pitchFamily="2" charset="2"/>
              <a:buChar char=""/>
            </a:pPr>
            <a:r>
              <a:rPr lang="en-US" sz="2400" dirty="0">
                <a:solidFill>
                  <a:srgbClr val="000000"/>
                </a:solidFill>
                <a:latin typeface="Times New Roman" pitchFamily="18" charset="0"/>
                <a:cs typeface="Times New Roman" pitchFamily="18" charset="0"/>
              </a:rPr>
              <a:t>Its really not </a:t>
            </a:r>
            <a:r>
              <a:rPr lang="en-US" sz="2400" dirty="0">
                <a:solidFill>
                  <a:srgbClr val="000000"/>
                </a:solidFill>
                <a:latin typeface="Times New Roman" pitchFamily="18" charset="0"/>
              </a:rPr>
              <a:t>a difficult activity that needs superior intelligence to do or understand.</a:t>
            </a:r>
            <a:r>
              <a:rPr lang="en-US" sz="2400" dirty="0">
                <a:solidFill>
                  <a:srgbClr val="000000"/>
                </a:solidFill>
              </a:rPr>
              <a:t>  </a:t>
            </a:r>
            <a:r>
              <a:rPr lang="en-US" sz="2400" dirty="0">
                <a:solidFill>
                  <a:srgbClr val="000000"/>
                </a:solidFill>
                <a:latin typeface="Times New Roman" pitchFamily="18" charset="0"/>
                <a:cs typeface="Times New Roman" pitchFamily="18" charset="0"/>
              </a:rPr>
              <a:t>We can fix low performing schools.  We can double student performance in our lowest performing  schools and in the process take huge chunks out of the achievement gaps.</a:t>
            </a:r>
          </a:p>
          <a:p>
            <a:pPr marL="457200" indent="-457200">
              <a:spcBef>
                <a:spcPts val="1800"/>
              </a:spcBef>
              <a:buClr>
                <a:schemeClr val="accent1"/>
              </a:buClr>
              <a:buSzPct val="80000"/>
              <a:buFont typeface="Wingdings" pitchFamily="2" charset="2"/>
              <a:buChar char=""/>
            </a:pPr>
            <a:r>
              <a:rPr lang="en-US" sz="2400" dirty="0">
                <a:solidFill>
                  <a:srgbClr val="000000"/>
                </a:solidFill>
                <a:latin typeface="Times New Roman" pitchFamily="18" charset="0"/>
                <a:cs typeface="Times New Roman" pitchFamily="18" charset="0"/>
              </a:rPr>
              <a:t>However, school turnaround is different than school improvement.  An ELO, principal, and staff must create significant change and make tough decisions that may cause push back and  strong resistance from all levels.</a:t>
            </a:r>
            <a:r>
              <a:rPr lang="en-US" sz="2800" dirty="0">
                <a:solidFill>
                  <a:srgbClr val="000000"/>
                </a:solidFill>
                <a:latin typeface="Times New Roman" pitchFamily="18" charset="0"/>
                <a:cs typeface="Times New Roman" pitchFamily="18" charset="0"/>
              </a:rPr>
              <a:t>  </a:t>
            </a:r>
          </a:p>
          <a:p>
            <a:pPr marL="457200" indent="-457200">
              <a:spcBef>
                <a:spcPts val="1800"/>
              </a:spcBef>
              <a:buClr>
                <a:schemeClr val="accent1"/>
              </a:buClr>
              <a:buSzPct val="80000"/>
              <a:buFont typeface="Wingdings" pitchFamily="2" charset="2"/>
              <a:buChar char=""/>
            </a:pPr>
            <a:endParaRPr lang="en-US" sz="2000" dirty="0">
              <a:latin typeface="Helvetica" pitchFamily="34" charset="0"/>
            </a:endParaRPr>
          </a:p>
          <a:p>
            <a:pPr marL="457200" indent="-457200" eaLnBrk="0" hangingPunct="0">
              <a:spcBef>
                <a:spcPts val="1800"/>
              </a:spcBef>
              <a:buClr>
                <a:schemeClr val="accent1"/>
              </a:buClr>
              <a:buSzPct val="80000"/>
              <a:buFont typeface="Wingdings" pitchFamily="2" charset="2"/>
              <a:buChar char=""/>
            </a:pPr>
            <a:endParaRPr lang="en-US" sz="2200" dirty="0"/>
          </a:p>
        </p:txBody>
      </p:sp>
      <p:sp>
        <p:nvSpPr>
          <p:cNvPr id="9" name="Date Placeholder 3"/>
          <p:cNvSpPr txBox="1">
            <a:spLocks/>
          </p:cNvSpPr>
          <p:nvPr/>
        </p:nvSpPr>
        <p:spPr>
          <a:xfrm>
            <a:off x="6477000" y="6961188"/>
            <a:ext cx="2133600" cy="365125"/>
          </a:xfrm>
          <a:prstGeom prst="rect">
            <a:avLst/>
          </a:prstGeom>
        </p:spPr>
        <p:txBody>
          <a:bodyPr anchor="ctr"/>
          <a:lstStyle/>
          <a:p>
            <a:pPr algn="r">
              <a:defRPr/>
            </a:pPr>
            <a:endParaRPr lang="en-US" altLang="en-US" sz="900" cap="small" dirty="0">
              <a:latin typeface="+mj-lt"/>
              <a:cs typeface="Arial" charset="0"/>
            </a:endParaRPr>
          </a:p>
        </p:txBody>
      </p:sp>
      <p:sp>
        <p:nvSpPr>
          <p:cNvPr id="10" name="Footer Placeholder 4"/>
          <p:cNvSpPr txBox="1">
            <a:spLocks/>
          </p:cNvSpPr>
          <p:nvPr/>
        </p:nvSpPr>
        <p:spPr bwMode="auto">
          <a:xfrm>
            <a:off x="2362200" y="6965950"/>
            <a:ext cx="2895600" cy="365125"/>
          </a:xfrm>
          <a:prstGeom prst="rect">
            <a:avLst/>
          </a:prstGeom>
          <a:noFill/>
          <a:ln w="9525">
            <a:noFill/>
            <a:miter lim="800000"/>
            <a:headEnd/>
            <a:tailEnd/>
          </a:ln>
        </p:spPr>
        <p:txBody>
          <a:bodyPr anchor="ctr"/>
          <a:lstStyle/>
          <a:p>
            <a:endParaRPr lang="en-US" altLang="en-US" sz="900" dirty="0">
              <a:latin typeface="Trebuchet MS" pitchFamily="34" charset="0"/>
            </a:endParaRPr>
          </a:p>
        </p:txBody>
      </p:sp>
      <p:sp>
        <p:nvSpPr>
          <p:cNvPr id="11" name="Slide Number Placeholder 5"/>
          <p:cNvSpPr txBox="1">
            <a:spLocks/>
          </p:cNvSpPr>
          <p:nvPr/>
        </p:nvSpPr>
        <p:spPr>
          <a:xfrm>
            <a:off x="457200" y="1143000"/>
            <a:ext cx="762000" cy="609600"/>
          </a:xfrm>
          <a:prstGeom prst="rect">
            <a:avLst/>
          </a:prstGeom>
        </p:spPr>
        <p:txBody>
          <a:bodyPr anchor="ctr"/>
          <a:lstStyle/>
          <a:p>
            <a:pPr algn="ctr">
              <a:defRPr/>
            </a:pPr>
            <a:endParaRPr lang="en-US" altLang="en-US" sz="1600" cap="small" dirty="0">
              <a:latin typeface="+mj-lt"/>
              <a:cs typeface="Arial" charset="0"/>
            </a:endParaRPr>
          </a:p>
        </p:txBody>
      </p:sp>
      <p:pic>
        <p:nvPicPr>
          <p:cNvPr id="12" name="Picture 2" descr="&quot;Outside the Principal's Office&quot; by Norman Rockwell Framed Print">
            <a:hlinkClick r:id="rId2"/>
          </p:cNvPr>
          <p:cNvPicPr>
            <a:picLocks noChangeAspect="1" noChangeArrowheads="1"/>
          </p:cNvPicPr>
          <p:nvPr/>
        </p:nvPicPr>
        <p:blipFill>
          <a:blip r:embed="rId3" cstate="print"/>
          <a:srcRect/>
          <a:stretch>
            <a:fillRect/>
          </a:stretch>
        </p:blipFill>
        <p:spPr bwMode="auto">
          <a:xfrm>
            <a:off x="7086600" y="76200"/>
            <a:ext cx="1987550" cy="2651125"/>
          </a:xfrm>
          <a:prstGeom prst="rect">
            <a:avLst/>
          </a:prstGeom>
          <a:noFill/>
          <a:ln w="76200">
            <a:solidFill>
              <a:schemeClr val="tx2"/>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CBF8D01-1DB5-44E7-949B-8D01F206C748}" type="datetime1">
              <a:rPr lang="en-US" smtClean="0"/>
              <a:t>2/17/2012</a:t>
            </a:fld>
            <a:endParaRPr lang="en-US" dirty="0"/>
          </a:p>
        </p:txBody>
      </p:sp>
      <p:sp>
        <p:nvSpPr>
          <p:cNvPr id="4" name="Slide Number Placeholder 3"/>
          <p:cNvSpPr>
            <a:spLocks noGrp="1"/>
          </p:cNvSpPr>
          <p:nvPr>
            <p:ph type="sldNum" sz="quarter" idx="12"/>
          </p:nvPr>
        </p:nvSpPr>
        <p:spPr/>
        <p:txBody>
          <a:bodyPr/>
          <a:lstStyle/>
          <a:p>
            <a:pPr>
              <a:defRPr/>
            </a:pPr>
            <a:fld id="{4A7F9BAE-9C53-44A9-8E7C-DC8AE9B6C974}" type="slidenum">
              <a:rPr lang="en-US"/>
              <a:pPr>
                <a:defRPr/>
              </a:pPr>
              <a:t>6</a:t>
            </a:fld>
            <a:endParaRPr lang="en-US" dirty="0"/>
          </a:p>
        </p:txBody>
      </p:sp>
      <p:sp>
        <p:nvSpPr>
          <p:cNvPr id="5" name="Rectangle 2"/>
          <p:cNvSpPr txBox="1">
            <a:spLocks noChangeArrowheads="1"/>
          </p:cNvSpPr>
          <p:nvPr/>
        </p:nvSpPr>
        <p:spPr>
          <a:xfrm>
            <a:off x="0" y="0"/>
            <a:ext cx="9144000" cy="1417638"/>
          </a:xfrm>
          <a:prstGeom prst="rect">
            <a:avLst/>
          </a:prstGeom>
          <a:solidFill>
            <a:schemeClr val="accent1"/>
          </a:solidFill>
        </p:spPr>
        <p:txBody>
          <a:bodyPr vert="horz" lIns="91440" tIns="45720" rIns="91440" bIns="45720" rtlCol="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Ten Core Elements to Turn Around BIE Schools </a:t>
            </a:r>
          </a:p>
        </p:txBody>
      </p:sp>
      <p:sp>
        <p:nvSpPr>
          <p:cNvPr id="6" name="Rectangle 3"/>
          <p:cNvSpPr txBox="1">
            <a:spLocks noChangeArrowheads="1"/>
          </p:cNvSpPr>
          <p:nvPr/>
        </p:nvSpPr>
        <p:spPr>
          <a:xfrm>
            <a:off x="0" y="1600200"/>
            <a:ext cx="8229600" cy="441325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6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rPr>
              <a:t>1.   Sense of Urgency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6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rPr>
              <a:t>2.   Ambitious Goals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6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rPr>
              <a:t>3.   Aligned and Rigorous Curriculum</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6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rPr>
              <a:t>4.   Student Assessment Data and Analysis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6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rPr>
              <a:t>5.   Effective Instructional Practices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6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rPr>
              <a:t>6.   Intensive and Ongoing Professional-Development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6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rPr>
              <a:t>7.   Effective School Leadership</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6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rPr>
              <a:t>8.   Human Capital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6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rPr>
              <a:t>9.   Positive School Culture Focused on Achievement</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600" b="1" i="0" u="none" strike="noStrike" kern="1200" cap="none" spc="0" normalizeH="0" baseline="0" noProof="0" dirty="0" smtClean="0">
                <a:ln>
                  <a:noFill/>
                </a:ln>
                <a:solidFill>
                  <a:schemeClr val="accent1">
                    <a:lumMod val="75000"/>
                  </a:schemeClr>
                </a:solidFill>
                <a:effectLst/>
                <a:uLnTx/>
                <a:uFillTx/>
                <a:latin typeface="Times New Roman" pitchFamily="18" charset="0"/>
                <a:ea typeface="+mn-ea"/>
                <a:cs typeface="Times New Roman" pitchFamily="18" charset="0"/>
              </a:rPr>
              <a:t>10. Parental and Community Engagement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Date Placeholder 5"/>
          <p:cNvSpPr txBox="1">
            <a:spLocks noGrp="1"/>
          </p:cNvSpPr>
          <p:nvPr/>
        </p:nvSpPr>
        <p:spPr bwMode="auto">
          <a:xfrm>
            <a:off x="457200" y="6248400"/>
            <a:ext cx="2133600" cy="457200"/>
          </a:xfrm>
          <a:prstGeom prst="rect">
            <a:avLst/>
          </a:prstGeom>
          <a:noFill/>
          <a:ln w="9525">
            <a:noFill/>
            <a:miter lim="800000"/>
            <a:headEnd/>
            <a:tailEnd/>
          </a:ln>
        </p:spPr>
        <p:txBody>
          <a:bodyPr/>
          <a:lstStyle/>
          <a:p>
            <a:endParaRPr lang="en-US" altLang="en-US" sz="1000" dirty="0"/>
          </a:p>
        </p:txBody>
      </p:sp>
      <p:sp>
        <p:nvSpPr>
          <p:cNvPr id="8" name="Slide Number Placeholder 6"/>
          <p:cNvSpPr txBox="1">
            <a:spLocks noGrp="1"/>
          </p:cNvSpPr>
          <p:nvPr/>
        </p:nvSpPr>
        <p:spPr bwMode="auto">
          <a:xfrm>
            <a:off x="6553200" y="6248400"/>
            <a:ext cx="2133600" cy="457200"/>
          </a:xfrm>
          <a:prstGeom prst="rect">
            <a:avLst/>
          </a:prstGeom>
          <a:noFill/>
          <a:ln w="9525">
            <a:noFill/>
            <a:miter lim="800000"/>
            <a:headEnd/>
            <a:tailEnd/>
          </a:ln>
        </p:spPr>
        <p:txBody>
          <a:bodyPr/>
          <a:lstStyle/>
          <a:p>
            <a:pPr algn="r"/>
            <a:endParaRPr lang="en-US" altLang="en-US" sz="100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59A6027-FC73-44C3-8A32-CE2B86865FEE}" type="datetime1">
              <a:rPr lang="en-US" smtClean="0"/>
              <a:t>2/17/2012</a:t>
            </a:fld>
            <a:endParaRPr lang="en-US" dirty="0"/>
          </a:p>
        </p:txBody>
      </p:sp>
      <p:sp>
        <p:nvSpPr>
          <p:cNvPr id="4" name="Slide Number Placeholder 3"/>
          <p:cNvSpPr>
            <a:spLocks noGrp="1"/>
          </p:cNvSpPr>
          <p:nvPr>
            <p:ph type="sldNum" sz="quarter" idx="12"/>
          </p:nvPr>
        </p:nvSpPr>
        <p:spPr/>
        <p:txBody>
          <a:bodyPr/>
          <a:lstStyle/>
          <a:p>
            <a:pPr>
              <a:defRPr/>
            </a:pPr>
            <a:fld id="{6F3C9B13-D0B6-4DE5-AB17-A2693AC05315}" type="slidenum">
              <a:rPr lang="en-US"/>
              <a:pPr>
                <a:defRPr/>
              </a:pPr>
              <a:t>7</a:t>
            </a:fld>
            <a:endParaRPr lang="en-US" dirty="0"/>
          </a:p>
        </p:txBody>
      </p:sp>
      <p:sp>
        <p:nvSpPr>
          <p:cNvPr id="5" name="Title 6"/>
          <p:cNvSpPr txBox="1">
            <a:spLocks/>
          </p:cNvSpPr>
          <p:nvPr/>
        </p:nvSpPr>
        <p:spPr>
          <a:xfrm>
            <a:off x="457200" y="273050"/>
            <a:ext cx="3008313" cy="1162050"/>
          </a:xfrm>
          <a:prstGeom prst="rect">
            <a:avLst/>
          </a:prstGeom>
        </p:spPr>
        <p:txBody>
          <a:bodyPr/>
          <a:lstStyle/>
          <a:p>
            <a:pPr>
              <a:defRPr/>
            </a:pPr>
            <a:r>
              <a:rPr lang="en-US" sz="3900" b="1" kern="0" dirty="0">
                <a:solidFill>
                  <a:schemeClr val="accent1">
                    <a:lumMod val="75000"/>
                  </a:schemeClr>
                </a:solidFill>
                <a:latin typeface="Helvetica" pitchFamily="34" charset="0"/>
                <a:ea typeface="+mj-ea"/>
                <a:cs typeface="+mj-cs"/>
              </a:rPr>
              <a:t>Native STAR </a:t>
            </a:r>
          </a:p>
        </p:txBody>
      </p:sp>
      <p:sp>
        <p:nvSpPr>
          <p:cNvPr id="6" name="Content Placeholder 7"/>
          <p:cNvSpPr txBox="1">
            <a:spLocks/>
          </p:cNvSpPr>
          <p:nvPr/>
        </p:nvSpPr>
        <p:spPr>
          <a:xfrm>
            <a:off x="2590800" y="2819400"/>
            <a:ext cx="6858000" cy="3532188"/>
          </a:xfrm>
          <a:prstGeom prst="rect">
            <a:avLst/>
          </a:prstGeom>
        </p:spPr>
        <p:txBody>
          <a:bodyPr/>
          <a:lstStyle/>
          <a:p>
            <a:pPr marL="342900" indent="-342900">
              <a:spcBef>
                <a:spcPct val="20000"/>
              </a:spcBef>
              <a:buClr>
                <a:schemeClr val="tx2"/>
              </a:buClr>
              <a:buSzPct val="70000"/>
              <a:buFont typeface="Wingdings" pitchFamily="2" charset="2"/>
              <a:buChar char="l"/>
              <a:defRPr/>
            </a:pPr>
            <a:r>
              <a:rPr lang="en-US" sz="3600" kern="0" dirty="0">
                <a:solidFill>
                  <a:schemeClr val="accent1">
                    <a:lumMod val="75000"/>
                  </a:schemeClr>
                </a:solidFill>
                <a:latin typeface="Times New Roman" pitchFamily="18" charset="0"/>
                <a:cs typeface="Times New Roman" pitchFamily="18" charset="0"/>
              </a:rPr>
              <a:t>We </a:t>
            </a:r>
            <a:r>
              <a:rPr lang="en-US" sz="3600" kern="0" dirty="0" smtClean="0">
                <a:solidFill>
                  <a:schemeClr val="accent1">
                    <a:lumMod val="75000"/>
                  </a:schemeClr>
                </a:solidFill>
                <a:latin typeface="Times New Roman" pitchFamily="18" charset="0"/>
                <a:cs typeface="Times New Roman" pitchFamily="18" charset="0"/>
              </a:rPr>
              <a:t>have aligned </a:t>
            </a:r>
            <a:r>
              <a:rPr lang="en-US" sz="3600" kern="0" dirty="0">
                <a:solidFill>
                  <a:schemeClr val="accent1">
                    <a:lumMod val="75000"/>
                  </a:schemeClr>
                </a:solidFill>
                <a:latin typeface="Times New Roman" pitchFamily="18" charset="0"/>
                <a:cs typeface="Times New Roman" pitchFamily="18" charset="0"/>
              </a:rPr>
              <a:t>these 10 core elements with the </a:t>
            </a:r>
            <a:r>
              <a:rPr lang="en-US" sz="3600" kern="0" dirty="0">
                <a:solidFill>
                  <a:schemeClr val="accent1">
                    <a:lumMod val="75000"/>
                  </a:schemeClr>
                </a:solidFill>
                <a:latin typeface="Times New Roman" pitchFamily="18" charset="0"/>
                <a:cs typeface="Times New Roman" pitchFamily="18" charset="0"/>
              </a:rPr>
              <a:t>BIE’s Native STAR </a:t>
            </a:r>
            <a:r>
              <a:rPr lang="en-US" sz="3600" kern="0" dirty="0">
                <a:solidFill>
                  <a:schemeClr val="accent1">
                    <a:lumMod val="75000"/>
                  </a:schemeClr>
                </a:solidFill>
                <a:latin typeface="Times New Roman" pitchFamily="18" charset="0"/>
                <a:cs typeface="Times New Roman" pitchFamily="18" charset="0"/>
              </a:rPr>
              <a:t>Indicators of Effective  Practice  for Education Line </a:t>
            </a:r>
            <a:r>
              <a:rPr lang="en-US" sz="3600" kern="0" dirty="0">
                <a:solidFill>
                  <a:schemeClr val="accent1">
                    <a:lumMod val="75000"/>
                  </a:schemeClr>
                </a:solidFill>
                <a:latin typeface="Times New Roman" pitchFamily="18" charset="0"/>
                <a:cs typeface="Times New Roman" pitchFamily="18" charset="0"/>
              </a:rPr>
              <a:t>Offices.  </a:t>
            </a:r>
            <a:endParaRPr lang="en-US" sz="3600" kern="0" dirty="0">
              <a:solidFill>
                <a:schemeClr val="accent1">
                  <a:lumMod val="75000"/>
                </a:schemeClr>
              </a:solidFill>
              <a:latin typeface="Times New Roman" pitchFamily="18" charset="0"/>
              <a:cs typeface="Times New Roman" pitchFamily="18" charset="0"/>
            </a:endParaRPr>
          </a:p>
        </p:txBody>
      </p:sp>
      <p:pic>
        <p:nvPicPr>
          <p:cNvPr id="7" name="Picture 2" descr="E:\117.JPG"/>
          <p:cNvPicPr>
            <a:picLocks noChangeAspect="1" noChangeArrowheads="1"/>
          </p:cNvPicPr>
          <p:nvPr/>
        </p:nvPicPr>
        <p:blipFill>
          <a:blip r:embed="rId2" cstate="print"/>
          <a:srcRect/>
          <a:stretch>
            <a:fillRect/>
          </a:stretch>
        </p:blipFill>
        <p:spPr bwMode="auto">
          <a:xfrm>
            <a:off x="2743200" y="0"/>
            <a:ext cx="3749675" cy="2811463"/>
          </a:xfrm>
          <a:prstGeom prst="rect">
            <a:avLst/>
          </a:prstGeom>
          <a:noFill/>
          <a:ln w="9525">
            <a:noFill/>
            <a:miter lim="800000"/>
            <a:headEnd/>
            <a:tailEnd/>
          </a:ln>
        </p:spPr>
      </p:pic>
      <p:pic>
        <p:nvPicPr>
          <p:cNvPr id="8" name="Picture 3" descr="E:\135.JPG"/>
          <p:cNvPicPr>
            <a:picLocks noChangeAspect="1" noChangeArrowheads="1"/>
          </p:cNvPicPr>
          <p:nvPr/>
        </p:nvPicPr>
        <p:blipFill>
          <a:blip r:embed="rId3" cstate="print"/>
          <a:srcRect/>
          <a:stretch>
            <a:fillRect/>
          </a:stretch>
        </p:blipFill>
        <p:spPr bwMode="auto">
          <a:xfrm>
            <a:off x="0" y="2895600"/>
            <a:ext cx="2651125" cy="1989138"/>
          </a:xfrm>
          <a:prstGeom prst="rect">
            <a:avLst/>
          </a:prstGeom>
          <a:noFill/>
          <a:ln w="9525">
            <a:noFill/>
            <a:miter lim="800000"/>
            <a:headEnd/>
            <a:tailEnd/>
          </a:ln>
        </p:spPr>
      </p:pic>
      <p:sp>
        <p:nvSpPr>
          <p:cNvPr id="9" name="TextBox 14"/>
          <p:cNvSpPr txBox="1">
            <a:spLocks noChangeArrowheads="1"/>
          </p:cNvSpPr>
          <p:nvPr/>
        </p:nvSpPr>
        <p:spPr bwMode="auto">
          <a:xfrm>
            <a:off x="4572000" y="2362200"/>
            <a:ext cx="1905000" cy="461963"/>
          </a:xfrm>
          <a:prstGeom prst="rect">
            <a:avLst/>
          </a:prstGeom>
          <a:solidFill>
            <a:schemeClr val="tx2"/>
          </a:solidFill>
          <a:ln w="9525">
            <a:noFill/>
            <a:miter lim="800000"/>
            <a:headEnd/>
            <a:tailEnd/>
          </a:ln>
        </p:spPr>
        <p:txBody>
          <a:bodyPr>
            <a:spAutoFit/>
          </a:bodyPr>
          <a:lstStyle/>
          <a:p>
            <a:pPr eaLnBrk="0" hangingPunct="0"/>
            <a:r>
              <a:rPr lang="en-US" sz="1200" b="1" dirty="0">
                <a:solidFill>
                  <a:schemeClr val="bg1"/>
                </a:solidFill>
              </a:rPr>
              <a:t>Ms. Evelyn John, </a:t>
            </a:r>
          </a:p>
          <a:p>
            <a:pPr eaLnBrk="0" hangingPunct="0"/>
            <a:r>
              <a:rPr lang="en-US" sz="1200" b="1" dirty="0">
                <a:solidFill>
                  <a:schemeClr val="bg1"/>
                </a:solidFill>
              </a:rPr>
              <a:t>Teacher &amp; Native Star </a:t>
            </a:r>
          </a:p>
        </p:txBody>
      </p:sp>
      <p:sp>
        <p:nvSpPr>
          <p:cNvPr id="10" name="TextBox 15"/>
          <p:cNvSpPr txBox="1">
            <a:spLocks noChangeArrowheads="1"/>
          </p:cNvSpPr>
          <p:nvPr/>
        </p:nvSpPr>
        <p:spPr bwMode="auto">
          <a:xfrm>
            <a:off x="0" y="4800600"/>
            <a:ext cx="2667000" cy="338138"/>
          </a:xfrm>
          <a:prstGeom prst="rect">
            <a:avLst/>
          </a:prstGeom>
          <a:solidFill>
            <a:schemeClr val="tx2"/>
          </a:solidFill>
          <a:ln w="9525">
            <a:solidFill>
              <a:schemeClr val="tx1"/>
            </a:solidFill>
            <a:miter lim="800000"/>
            <a:headEnd/>
            <a:tailEnd/>
          </a:ln>
        </p:spPr>
        <p:txBody>
          <a:bodyPr>
            <a:spAutoFit/>
          </a:bodyPr>
          <a:lstStyle/>
          <a:p>
            <a:pPr eaLnBrk="0" hangingPunct="0"/>
            <a:r>
              <a:rPr lang="en-US" sz="1600" dirty="0">
                <a:solidFill>
                  <a:schemeClr val="bg1"/>
                </a:solidFill>
              </a:rPr>
              <a:t>Kindergarten TiisNazbas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solidFill>
                  <a:schemeClr val="accent1">
                    <a:lumMod val="50000"/>
                  </a:schemeClr>
                </a:solidFill>
                <a:latin typeface="Times New Roman" pitchFamily="18" charset="0"/>
                <a:cs typeface="Times New Roman" pitchFamily="18" charset="0"/>
              </a:rPr>
              <a:t>Rigorous Goals </a:t>
            </a:r>
            <a:endParaRPr lang="en-US" sz="3600" dirty="0">
              <a:solidFill>
                <a:schemeClr val="accent1">
                  <a:lumMod val="50000"/>
                </a:schemeClr>
              </a:solidFill>
              <a:latin typeface="Times New Roman" pitchFamily="18" charset="0"/>
              <a:cs typeface="Times New Roman" pitchFamily="18" charset="0"/>
            </a:endParaRPr>
          </a:p>
        </p:txBody>
      </p:sp>
      <p:sp>
        <p:nvSpPr>
          <p:cNvPr id="6" name="Content Placeholder 5"/>
          <p:cNvSpPr>
            <a:spLocks noGrp="1"/>
          </p:cNvSpPr>
          <p:nvPr>
            <p:ph sz="quarter" idx="1"/>
          </p:nvPr>
        </p:nvSpPr>
        <p:spPr/>
        <p:txBody>
          <a:bodyPr/>
          <a:lstStyle/>
          <a:p>
            <a:endParaRPr lang="en-US" dirty="0"/>
          </a:p>
        </p:txBody>
      </p:sp>
      <p:sp>
        <p:nvSpPr>
          <p:cNvPr id="2" name="Date Placeholder 1"/>
          <p:cNvSpPr>
            <a:spLocks noGrp="1"/>
          </p:cNvSpPr>
          <p:nvPr>
            <p:ph type="dt" sz="half" idx="14"/>
          </p:nvPr>
        </p:nvSpPr>
        <p:spPr/>
        <p:txBody>
          <a:bodyPr/>
          <a:lstStyle/>
          <a:p>
            <a:pPr>
              <a:defRPr/>
            </a:pPr>
            <a:fld id="{C3428BC6-A5A5-4C8F-974B-C116E404F8DA}" type="datetime1">
              <a:rPr lang="en-US" smtClean="0"/>
              <a:t>2/17/2012</a:t>
            </a:fld>
            <a:endParaRPr lang="en-US" dirty="0"/>
          </a:p>
        </p:txBody>
      </p:sp>
      <p:sp>
        <p:nvSpPr>
          <p:cNvPr id="3" name="Slide Number Placeholder 3"/>
          <p:cNvSpPr>
            <a:spLocks noGrp="1"/>
          </p:cNvSpPr>
          <p:nvPr>
            <p:ph type="sldNum" sz="quarter" idx="15"/>
          </p:nvPr>
        </p:nvSpPr>
        <p:spPr/>
        <p:txBody>
          <a:bodyPr/>
          <a:lstStyle/>
          <a:p>
            <a:pPr>
              <a:defRPr/>
            </a:pPr>
            <a:fld id="{F6A61D5B-581D-4AA1-B803-DE39E43924D5}" type="slidenum">
              <a:rPr lang="en-US"/>
              <a:pPr>
                <a:defRPr/>
              </a:pPr>
              <a:t>8</a:t>
            </a:fld>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57200" y="1566014"/>
            <a:ext cx="6675120" cy="5291986"/>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135</TotalTime>
  <Words>406</Words>
  <Application>Microsoft Office PowerPoint</Application>
  <PresentationFormat>On-screen Show (4:3)</PresentationFormat>
  <Paragraphs>55</Paragraphs>
  <Slides>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Oriel</vt:lpstr>
      <vt:lpstr>Microsoft Office Excel Chart</vt:lpstr>
      <vt:lpstr>Slide 1</vt:lpstr>
      <vt:lpstr>Slide 2</vt:lpstr>
      <vt:lpstr>Slide 3</vt:lpstr>
      <vt:lpstr>Slide 4</vt:lpstr>
      <vt:lpstr>Slide 5</vt:lpstr>
      <vt:lpstr>Slide 6</vt:lpstr>
      <vt:lpstr>Slide 7</vt:lpstr>
      <vt:lpstr>Rigorous Goals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joel.longie</dc:creator>
  <cp:lastModifiedBy>joel.longie</cp:lastModifiedBy>
  <cp:revision>14</cp:revision>
  <dcterms:created xsi:type="dcterms:W3CDTF">2012-02-17T15:21:55Z</dcterms:created>
  <dcterms:modified xsi:type="dcterms:W3CDTF">2012-02-17T17:37:49Z</dcterms:modified>
</cp:coreProperties>
</file>