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diagrams/colors1.xml" ContentType="application/vnd.openxmlformats-officedocument.drawingml.diagramColors+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diagrams/quickStyle1.xml" ContentType="application/vnd.openxmlformats-officedocument.drawingml.diagramStyle+xml"/>
  <Override PartName="/ppt/slideLayouts/slideLayout2.xml" ContentType="application/vnd.openxmlformats-officedocument.presentationml.slideLayout+xml"/>
  <Override PartName="/ppt/diagrams/layout1.xml" ContentType="application/vnd.openxmlformats-officedocument.drawingml.diagramLayout+xml"/>
  <Default Extension="pdf" ContentType="application/pdf"/>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diagrams/drawing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4"/>
  </p:notesMasterIdLst>
  <p:sldIdLst>
    <p:sldId id="256" r:id="rId2"/>
    <p:sldId id="261" r:id="rId3"/>
    <p:sldId id="262" r:id="rId4"/>
    <p:sldId id="263" r:id="rId5"/>
    <p:sldId id="258" r:id="rId6"/>
    <p:sldId id="259" r:id="rId7"/>
    <p:sldId id="260" r:id="rId8"/>
    <p:sldId id="264" r:id="rId9"/>
    <p:sldId id="266" r:id="rId10"/>
    <p:sldId id="267" r:id="rId11"/>
    <p:sldId id="268" r:id="rId12"/>
    <p:sldId id="26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3170" autoAdjust="0"/>
    <p:restoredTop sz="73527" autoAdjust="0"/>
  </p:normalViewPr>
  <p:slideViewPr>
    <p:cSldViewPr snapToGrid="0" snapToObjects="1">
      <p:cViewPr>
        <p:scale>
          <a:sx n="100" d="100"/>
          <a:sy n="100" d="100"/>
        </p:scale>
        <p:origin x="-2856" y="-5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43B601-D27B-E749-AE17-85C99CF5B1E5}" type="doc">
      <dgm:prSet loTypeId="urn:microsoft.com/office/officeart/2005/8/layout/arrow2" loCatId="process" qsTypeId="urn:microsoft.com/office/officeart/2005/8/quickstyle/simple4" qsCatId="simple" csTypeId="urn:microsoft.com/office/officeart/2005/8/colors/accent1_2" csCatId="accent1" phldr="1"/>
      <dgm:spPr/>
      <dgm:t>
        <a:bodyPr/>
        <a:lstStyle/>
        <a:p>
          <a:endParaRPr lang="en-US"/>
        </a:p>
      </dgm:t>
    </dgm:pt>
    <dgm:pt modelId="{DFFA6D58-3548-D74E-8E64-F59532790976}">
      <dgm:prSet phldrT="[Text]" custT="1"/>
      <dgm:spPr/>
      <dgm:t>
        <a:bodyPr/>
        <a:lstStyle/>
        <a:p>
          <a:r>
            <a:rPr lang="en-US" sz="2400" dirty="0" smtClean="0">
              <a:solidFill>
                <a:schemeClr val="tx1"/>
              </a:solidFill>
            </a:rPr>
            <a:t>Research is culled</a:t>
          </a:r>
          <a:endParaRPr lang="en-US" sz="2400" dirty="0">
            <a:solidFill>
              <a:schemeClr val="tx1"/>
            </a:solidFill>
          </a:endParaRPr>
        </a:p>
      </dgm:t>
    </dgm:pt>
    <dgm:pt modelId="{A39A4AB3-6E59-4F4F-8927-7B91EEE2FC15}" type="parTrans" cxnId="{E757604F-A9B5-8B44-B19F-5FD71B723B04}">
      <dgm:prSet/>
      <dgm:spPr/>
      <dgm:t>
        <a:bodyPr/>
        <a:lstStyle/>
        <a:p>
          <a:endParaRPr lang="en-US"/>
        </a:p>
      </dgm:t>
    </dgm:pt>
    <dgm:pt modelId="{5D39F166-3391-F845-B0C1-5E38D9C84E1F}" type="sibTrans" cxnId="{E757604F-A9B5-8B44-B19F-5FD71B723B04}">
      <dgm:prSet/>
      <dgm:spPr/>
      <dgm:t>
        <a:bodyPr/>
        <a:lstStyle/>
        <a:p>
          <a:endParaRPr lang="en-US"/>
        </a:p>
      </dgm:t>
    </dgm:pt>
    <dgm:pt modelId="{6DD039C3-FCA0-DF45-AF00-FC6B21AE2FD7}">
      <dgm:prSet custT="1"/>
      <dgm:spPr/>
      <dgm:t>
        <a:bodyPr/>
        <a:lstStyle/>
        <a:p>
          <a:r>
            <a:rPr lang="en-US" sz="2400" dirty="0" smtClean="0"/>
            <a:t>Sam’s next vision is pronounced</a:t>
          </a:r>
          <a:endParaRPr lang="en-US" sz="2400" dirty="0"/>
        </a:p>
      </dgm:t>
    </dgm:pt>
    <dgm:pt modelId="{E85CE599-5806-9C40-9235-FD5FF84D034C}" type="parTrans" cxnId="{FD74C5E4-92C1-824C-A3D3-715011959898}">
      <dgm:prSet/>
      <dgm:spPr/>
      <dgm:t>
        <a:bodyPr/>
        <a:lstStyle/>
        <a:p>
          <a:endParaRPr lang="en-US"/>
        </a:p>
      </dgm:t>
    </dgm:pt>
    <dgm:pt modelId="{892CE0BA-4117-E34E-BF31-B0D6F4F2F27E}" type="sibTrans" cxnId="{FD74C5E4-92C1-824C-A3D3-715011959898}">
      <dgm:prSet/>
      <dgm:spPr/>
      <dgm:t>
        <a:bodyPr/>
        <a:lstStyle/>
        <a:p>
          <a:endParaRPr lang="en-US"/>
        </a:p>
      </dgm:t>
    </dgm:pt>
    <dgm:pt modelId="{3C1C4217-F63F-C043-B710-7A65F9E4C606}">
      <dgm:prSet custT="1"/>
      <dgm:spPr/>
      <dgm:t>
        <a:bodyPr/>
        <a:lstStyle/>
        <a:p>
          <a:r>
            <a:rPr lang="en-US" sz="2400" dirty="0" smtClean="0"/>
            <a:t>Practices are isolated</a:t>
          </a:r>
          <a:endParaRPr lang="en-US" sz="2400" dirty="0"/>
        </a:p>
      </dgm:t>
    </dgm:pt>
    <dgm:pt modelId="{667BCA06-79C0-1440-B38A-520390E011D9}" type="parTrans" cxnId="{62517E7F-9970-1047-99B2-0B4BF9D9D802}">
      <dgm:prSet/>
      <dgm:spPr/>
      <dgm:t>
        <a:bodyPr/>
        <a:lstStyle/>
        <a:p>
          <a:endParaRPr lang="en-US"/>
        </a:p>
      </dgm:t>
    </dgm:pt>
    <dgm:pt modelId="{59927B16-EB15-5E4A-91BB-16886F132B85}" type="sibTrans" cxnId="{62517E7F-9970-1047-99B2-0B4BF9D9D802}">
      <dgm:prSet/>
      <dgm:spPr/>
      <dgm:t>
        <a:bodyPr/>
        <a:lstStyle/>
        <a:p>
          <a:endParaRPr lang="en-US"/>
        </a:p>
      </dgm:t>
    </dgm:pt>
    <dgm:pt modelId="{A9A320A8-A358-8846-9195-CD22B123B062}">
      <dgm:prSet custT="1"/>
      <dgm:spPr/>
      <dgm:t>
        <a:bodyPr/>
        <a:lstStyle/>
        <a:p>
          <a:r>
            <a:rPr lang="en-US" sz="2400" dirty="0" err="1" smtClean="0"/>
            <a:t>Indistar</a:t>
          </a:r>
          <a:r>
            <a:rPr lang="en-US" sz="2400" baseline="30000" dirty="0" err="1" smtClean="0"/>
            <a:t>TM</a:t>
          </a:r>
          <a:r>
            <a:rPr lang="en-US" sz="2400" dirty="0" smtClean="0"/>
            <a:t> is developed</a:t>
          </a:r>
          <a:endParaRPr lang="en-US" sz="2400" dirty="0"/>
        </a:p>
      </dgm:t>
    </dgm:pt>
    <dgm:pt modelId="{B311B457-D84C-6346-BC60-58C1718B5A17}" type="parTrans" cxnId="{FA30CB7E-76D7-514F-8932-84913A0CDF70}">
      <dgm:prSet/>
      <dgm:spPr/>
      <dgm:t>
        <a:bodyPr/>
        <a:lstStyle/>
        <a:p>
          <a:endParaRPr lang="en-US"/>
        </a:p>
      </dgm:t>
    </dgm:pt>
    <dgm:pt modelId="{442B7F64-0F8F-D749-80F1-76B373264269}" type="sibTrans" cxnId="{FA30CB7E-76D7-514F-8932-84913A0CDF70}">
      <dgm:prSet/>
      <dgm:spPr/>
      <dgm:t>
        <a:bodyPr/>
        <a:lstStyle/>
        <a:p>
          <a:endParaRPr lang="en-US"/>
        </a:p>
      </dgm:t>
    </dgm:pt>
    <dgm:pt modelId="{67A91A7E-E4ED-174D-9039-858D5A2D178A}">
      <dgm:prSet/>
      <dgm:spPr/>
      <dgm:t>
        <a:bodyPr/>
        <a:lstStyle/>
        <a:p>
          <a:endParaRPr lang="en-US" dirty="0"/>
        </a:p>
      </dgm:t>
    </dgm:pt>
    <dgm:pt modelId="{B1BB6FCB-FE6A-0C40-A3E7-BA44CA1EAAA4}" type="sibTrans" cxnId="{07958993-E570-5D4E-807D-A65326CFA76B}">
      <dgm:prSet/>
      <dgm:spPr/>
      <dgm:t>
        <a:bodyPr/>
        <a:lstStyle/>
        <a:p>
          <a:endParaRPr lang="en-US"/>
        </a:p>
      </dgm:t>
    </dgm:pt>
    <dgm:pt modelId="{3E1A7AF8-8E1C-B446-9F71-D638FDD00939}" type="parTrans" cxnId="{07958993-E570-5D4E-807D-A65326CFA76B}">
      <dgm:prSet/>
      <dgm:spPr/>
      <dgm:t>
        <a:bodyPr/>
        <a:lstStyle/>
        <a:p>
          <a:endParaRPr lang="en-US"/>
        </a:p>
      </dgm:t>
    </dgm:pt>
    <dgm:pt modelId="{74CF0667-18D0-AD41-98E9-3C20DA5A1F74}">
      <dgm:prSet custT="1"/>
      <dgm:spPr/>
      <dgm:t>
        <a:bodyPr/>
        <a:lstStyle/>
        <a:p>
          <a:r>
            <a:rPr lang="en-US" sz="2400" b="0" i="1" dirty="0" smtClean="0"/>
            <a:t>Mega System </a:t>
          </a:r>
          <a:r>
            <a:rPr lang="en-US" sz="2400" dirty="0" smtClean="0"/>
            <a:t>is written</a:t>
          </a:r>
          <a:endParaRPr lang="en-US" sz="2400" dirty="0"/>
        </a:p>
      </dgm:t>
    </dgm:pt>
    <dgm:pt modelId="{56162F04-7979-E245-863D-7CA3B2770C5A}" type="parTrans" cxnId="{F6F4F18D-C2BB-0949-9C43-0C0C1A3DB9A4}">
      <dgm:prSet/>
      <dgm:spPr/>
      <dgm:t>
        <a:bodyPr/>
        <a:lstStyle/>
        <a:p>
          <a:endParaRPr lang="en-US"/>
        </a:p>
      </dgm:t>
    </dgm:pt>
    <dgm:pt modelId="{2F853099-1CF9-7246-BFF5-0E7D002317AE}" type="sibTrans" cxnId="{F6F4F18D-C2BB-0949-9C43-0C0C1A3DB9A4}">
      <dgm:prSet/>
      <dgm:spPr/>
      <dgm:t>
        <a:bodyPr/>
        <a:lstStyle/>
        <a:p>
          <a:endParaRPr lang="en-US"/>
        </a:p>
      </dgm:t>
    </dgm:pt>
    <dgm:pt modelId="{766E419D-7958-1B4A-82A2-ACAD76E9E7D2}" type="pres">
      <dgm:prSet presAssocID="{BF43B601-D27B-E749-AE17-85C99CF5B1E5}" presName="arrowDiagram" presStyleCnt="0">
        <dgm:presLayoutVars>
          <dgm:chMax val="5"/>
          <dgm:dir/>
          <dgm:resizeHandles val="exact"/>
        </dgm:presLayoutVars>
      </dgm:prSet>
      <dgm:spPr/>
      <dgm:t>
        <a:bodyPr/>
        <a:lstStyle/>
        <a:p>
          <a:endParaRPr lang="en-US"/>
        </a:p>
      </dgm:t>
    </dgm:pt>
    <dgm:pt modelId="{CED7384E-5143-C748-8FB9-D3461E360018}" type="pres">
      <dgm:prSet presAssocID="{BF43B601-D27B-E749-AE17-85C99CF5B1E5}" presName="arrow" presStyleLbl="bgShp" presStyleIdx="0" presStyleCnt="1" custAng="21448409" custScaleX="113644" custLinFactNeighborX="1322" custLinFactNeighborY="0"/>
      <dgm:spPr>
        <a:solidFill>
          <a:schemeClr val="bg1"/>
        </a:solidFill>
        <a:ln>
          <a:solidFill>
            <a:schemeClr val="accent2"/>
          </a:solidFill>
        </a:ln>
      </dgm:spPr>
    </dgm:pt>
    <dgm:pt modelId="{75F64A1C-B2A0-B948-907B-579F0E4DE38B}" type="pres">
      <dgm:prSet presAssocID="{BF43B601-D27B-E749-AE17-85C99CF5B1E5}" presName="arrowDiagram5" presStyleCnt="0"/>
      <dgm:spPr/>
    </dgm:pt>
    <dgm:pt modelId="{F9B4BF96-20E7-644A-BE6A-06640FB6C1A6}" type="pres">
      <dgm:prSet presAssocID="{DFFA6D58-3548-D74E-8E64-F59532790976}" presName="bullet5a" presStyleLbl="node1" presStyleIdx="0" presStyleCnt="5" custLinFactY="-40470" custLinFactNeighborX="40128" custLinFactNeighborY="-100000"/>
      <dgm:spPr>
        <a:solidFill>
          <a:schemeClr val="accent2">
            <a:lumMod val="50000"/>
          </a:schemeClr>
        </a:solidFill>
        <a:ln>
          <a:solidFill>
            <a:schemeClr val="accent2">
              <a:lumMod val="75000"/>
            </a:schemeClr>
          </a:solidFill>
        </a:ln>
      </dgm:spPr>
    </dgm:pt>
    <dgm:pt modelId="{1EF63BA7-7C93-FE4A-AAAB-08913E23B87A}" type="pres">
      <dgm:prSet presAssocID="{DFFA6D58-3548-D74E-8E64-F59532790976}" presName="textBox5a" presStyleLbl="revTx" presStyleIdx="0" presStyleCnt="5" custScaleX="147992" custScaleY="63155" custLinFactNeighborX="-16555" custLinFactNeighborY="6101">
        <dgm:presLayoutVars>
          <dgm:bulletEnabled val="1"/>
        </dgm:presLayoutVars>
      </dgm:prSet>
      <dgm:spPr/>
      <dgm:t>
        <a:bodyPr/>
        <a:lstStyle/>
        <a:p>
          <a:endParaRPr lang="en-US"/>
        </a:p>
      </dgm:t>
    </dgm:pt>
    <dgm:pt modelId="{525FD10A-C02F-4748-9411-B13EC23FEDAE}" type="pres">
      <dgm:prSet presAssocID="{3C1C4217-F63F-C043-B710-7A65F9E4C606}" presName="bullet5b" presStyleLbl="node1" presStyleIdx="1" presStyleCnt="5"/>
      <dgm:spPr>
        <a:solidFill>
          <a:schemeClr val="accent2">
            <a:lumMod val="75000"/>
          </a:schemeClr>
        </a:solidFill>
      </dgm:spPr>
    </dgm:pt>
    <dgm:pt modelId="{910FB7C6-D545-F849-80FB-6EA1678FEB85}" type="pres">
      <dgm:prSet presAssocID="{3C1C4217-F63F-C043-B710-7A65F9E4C606}" presName="textBox5b" presStyleLbl="revTx" presStyleIdx="1" presStyleCnt="5" custScaleX="135251" custScaleY="35524" custLinFactNeighborX="4495" custLinFactNeighborY="-14364">
        <dgm:presLayoutVars>
          <dgm:bulletEnabled val="1"/>
        </dgm:presLayoutVars>
      </dgm:prSet>
      <dgm:spPr/>
      <dgm:t>
        <a:bodyPr/>
        <a:lstStyle/>
        <a:p>
          <a:endParaRPr lang="en-US"/>
        </a:p>
      </dgm:t>
    </dgm:pt>
    <dgm:pt modelId="{7CAC975F-2E2B-2A45-A12C-C39DEA617B97}" type="pres">
      <dgm:prSet presAssocID="{74CF0667-18D0-AD41-98E9-3C20DA5A1F74}" presName="bullet5c" presStyleLbl="node1" presStyleIdx="2" presStyleCnt="5"/>
      <dgm:spPr>
        <a:solidFill>
          <a:schemeClr val="accent2">
            <a:lumMod val="60000"/>
            <a:lumOff val="40000"/>
          </a:schemeClr>
        </a:solidFill>
      </dgm:spPr>
    </dgm:pt>
    <dgm:pt modelId="{FB9A409A-39C5-9942-B864-4611EAA0B387}" type="pres">
      <dgm:prSet presAssocID="{74CF0667-18D0-AD41-98E9-3C20DA5A1F74}" presName="textBox5c" presStyleLbl="revTx" presStyleIdx="2" presStyleCnt="5" custScaleX="109042" custScaleY="42732" custLinFactNeighborX="7274" custLinFactNeighborY="-17195">
        <dgm:presLayoutVars>
          <dgm:bulletEnabled val="1"/>
        </dgm:presLayoutVars>
      </dgm:prSet>
      <dgm:spPr/>
      <dgm:t>
        <a:bodyPr/>
        <a:lstStyle/>
        <a:p>
          <a:endParaRPr lang="en-US"/>
        </a:p>
      </dgm:t>
    </dgm:pt>
    <dgm:pt modelId="{7416FEF2-50DD-EE41-9AA9-691170D511FE}" type="pres">
      <dgm:prSet presAssocID="{A9A320A8-A358-8846-9195-CD22B123B062}" presName="bullet5d" presStyleLbl="node1" presStyleIdx="3" presStyleCnt="5"/>
      <dgm:spPr>
        <a:solidFill>
          <a:schemeClr val="accent2"/>
        </a:solidFill>
      </dgm:spPr>
    </dgm:pt>
    <dgm:pt modelId="{0C38704C-2B82-2D4F-AD9F-90CA88FB0F0D}" type="pres">
      <dgm:prSet presAssocID="{A9A320A8-A358-8846-9195-CD22B123B062}" presName="textBox5d" presStyleLbl="revTx" presStyleIdx="3" presStyleCnt="5" custScaleX="126206" custScaleY="29284" custLinFactNeighborX="10345" custLinFactNeighborY="-21860">
        <dgm:presLayoutVars>
          <dgm:bulletEnabled val="1"/>
        </dgm:presLayoutVars>
      </dgm:prSet>
      <dgm:spPr/>
      <dgm:t>
        <a:bodyPr/>
        <a:lstStyle/>
        <a:p>
          <a:endParaRPr lang="en-US"/>
        </a:p>
      </dgm:t>
    </dgm:pt>
    <dgm:pt modelId="{95E1238A-FC03-464D-9063-EF09FC172226}" type="pres">
      <dgm:prSet presAssocID="{6DD039C3-FCA0-DF45-AF00-FC6B21AE2FD7}" presName="bullet5e" presStyleLbl="node1" presStyleIdx="4" presStyleCnt="5"/>
      <dgm:spPr>
        <a:solidFill>
          <a:schemeClr val="tx1">
            <a:lumMod val="50000"/>
            <a:lumOff val="50000"/>
          </a:schemeClr>
        </a:solidFill>
      </dgm:spPr>
    </dgm:pt>
    <dgm:pt modelId="{9F033181-6D76-F047-B67E-8CD007106A34}" type="pres">
      <dgm:prSet presAssocID="{6DD039C3-FCA0-DF45-AF00-FC6B21AE2FD7}" presName="textBox5e" presStyleLbl="revTx" presStyleIdx="4" presStyleCnt="5" custScaleX="129256" custScaleY="35970" custLinFactNeighborX="19483" custLinFactNeighborY="-53073">
        <dgm:presLayoutVars>
          <dgm:bulletEnabled val="1"/>
        </dgm:presLayoutVars>
      </dgm:prSet>
      <dgm:spPr/>
      <dgm:t>
        <a:bodyPr/>
        <a:lstStyle/>
        <a:p>
          <a:endParaRPr lang="en-US"/>
        </a:p>
      </dgm:t>
    </dgm:pt>
  </dgm:ptLst>
  <dgm:cxnLst>
    <dgm:cxn modelId="{FD74C5E4-92C1-824C-A3D3-715011959898}" srcId="{BF43B601-D27B-E749-AE17-85C99CF5B1E5}" destId="{6DD039C3-FCA0-DF45-AF00-FC6B21AE2FD7}" srcOrd="4" destOrd="0" parTransId="{E85CE599-5806-9C40-9235-FD5FF84D034C}" sibTransId="{892CE0BA-4117-E34E-BF31-B0D6F4F2F27E}"/>
    <dgm:cxn modelId="{8B419C30-1C27-AD4E-868A-0F74DE2293A3}" type="presOf" srcId="{DFFA6D58-3548-D74E-8E64-F59532790976}" destId="{1EF63BA7-7C93-FE4A-AAAB-08913E23B87A}" srcOrd="0" destOrd="0" presId="urn:microsoft.com/office/officeart/2005/8/layout/arrow2"/>
    <dgm:cxn modelId="{DAF517D6-0ED0-454E-9374-4976A394B8D5}" type="presOf" srcId="{A9A320A8-A358-8846-9195-CD22B123B062}" destId="{0C38704C-2B82-2D4F-AD9F-90CA88FB0F0D}" srcOrd="0" destOrd="0" presId="urn:microsoft.com/office/officeart/2005/8/layout/arrow2"/>
    <dgm:cxn modelId="{E757604F-A9B5-8B44-B19F-5FD71B723B04}" srcId="{BF43B601-D27B-E749-AE17-85C99CF5B1E5}" destId="{DFFA6D58-3548-D74E-8E64-F59532790976}" srcOrd="0" destOrd="0" parTransId="{A39A4AB3-6E59-4F4F-8927-7B91EEE2FC15}" sibTransId="{5D39F166-3391-F845-B0C1-5E38D9C84E1F}"/>
    <dgm:cxn modelId="{FA30CB7E-76D7-514F-8932-84913A0CDF70}" srcId="{BF43B601-D27B-E749-AE17-85C99CF5B1E5}" destId="{A9A320A8-A358-8846-9195-CD22B123B062}" srcOrd="3" destOrd="0" parTransId="{B311B457-D84C-6346-BC60-58C1718B5A17}" sibTransId="{442B7F64-0F8F-D749-80F1-76B373264269}"/>
    <dgm:cxn modelId="{D27E568E-075B-B242-9144-376471462649}" type="presOf" srcId="{BF43B601-D27B-E749-AE17-85C99CF5B1E5}" destId="{766E419D-7958-1B4A-82A2-ACAD76E9E7D2}" srcOrd="0" destOrd="0" presId="urn:microsoft.com/office/officeart/2005/8/layout/arrow2"/>
    <dgm:cxn modelId="{24B892E7-434C-B54E-AD71-D7C3BD607664}" type="presOf" srcId="{3C1C4217-F63F-C043-B710-7A65F9E4C606}" destId="{910FB7C6-D545-F849-80FB-6EA1678FEB85}" srcOrd="0" destOrd="0" presId="urn:microsoft.com/office/officeart/2005/8/layout/arrow2"/>
    <dgm:cxn modelId="{19266010-AAE0-F44C-A6CA-31E53171510F}" type="presOf" srcId="{6DD039C3-FCA0-DF45-AF00-FC6B21AE2FD7}" destId="{9F033181-6D76-F047-B67E-8CD007106A34}" srcOrd="0" destOrd="0" presId="urn:microsoft.com/office/officeart/2005/8/layout/arrow2"/>
    <dgm:cxn modelId="{62517E7F-9970-1047-99B2-0B4BF9D9D802}" srcId="{BF43B601-D27B-E749-AE17-85C99CF5B1E5}" destId="{3C1C4217-F63F-C043-B710-7A65F9E4C606}" srcOrd="1" destOrd="0" parTransId="{667BCA06-79C0-1440-B38A-520390E011D9}" sibTransId="{59927B16-EB15-5E4A-91BB-16886F132B85}"/>
    <dgm:cxn modelId="{07958993-E570-5D4E-807D-A65326CFA76B}" srcId="{BF43B601-D27B-E749-AE17-85C99CF5B1E5}" destId="{67A91A7E-E4ED-174D-9039-858D5A2D178A}" srcOrd="5" destOrd="0" parTransId="{3E1A7AF8-8E1C-B446-9F71-D638FDD00939}" sibTransId="{B1BB6FCB-FE6A-0C40-A3E7-BA44CA1EAAA4}"/>
    <dgm:cxn modelId="{F6F4F18D-C2BB-0949-9C43-0C0C1A3DB9A4}" srcId="{BF43B601-D27B-E749-AE17-85C99CF5B1E5}" destId="{74CF0667-18D0-AD41-98E9-3C20DA5A1F74}" srcOrd="2" destOrd="0" parTransId="{56162F04-7979-E245-863D-7CA3B2770C5A}" sibTransId="{2F853099-1CF9-7246-BFF5-0E7D002317AE}"/>
    <dgm:cxn modelId="{0889AA9C-39CC-BA48-BC78-242F3C4D00D1}" type="presOf" srcId="{74CF0667-18D0-AD41-98E9-3C20DA5A1F74}" destId="{FB9A409A-39C5-9942-B864-4611EAA0B387}" srcOrd="0" destOrd="0" presId="urn:microsoft.com/office/officeart/2005/8/layout/arrow2"/>
    <dgm:cxn modelId="{565A8EC9-0B61-9A4F-92B5-168136B9E523}" type="presParOf" srcId="{766E419D-7958-1B4A-82A2-ACAD76E9E7D2}" destId="{CED7384E-5143-C748-8FB9-D3461E360018}" srcOrd="0" destOrd="0" presId="urn:microsoft.com/office/officeart/2005/8/layout/arrow2"/>
    <dgm:cxn modelId="{B8CD8A56-12B3-2B46-8893-7B1AC667DF7D}" type="presParOf" srcId="{766E419D-7958-1B4A-82A2-ACAD76E9E7D2}" destId="{75F64A1C-B2A0-B948-907B-579F0E4DE38B}" srcOrd="1" destOrd="0" presId="urn:microsoft.com/office/officeart/2005/8/layout/arrow2"/>
    <dgm:cxn modelId="{41A9A7A4-7AFD-5149-ADD5-7977B5539A8F}" type="presParOf" srcId="{75F64A1C-B2A0-B948-907B-579F0E4DE38B}" destId="{F9B4BF96-20E7-644A-BE6A-06640FB6C1A6}" srcOrd="0" destOrd="0" presId="urn:microsoft.com/office/officeart/2005/8/layout/arrow2"/>
    <dgm:cxn modelId="{1673C86A-3852-E84F-B1A1-39ECF1C44538}" type="presParOf" srcId="{75F64A1C-B2A0-B948-907B-579F0E4DE38B}" destId="{1EF63BA7-7C93-FE4A-AAAB-08913E23B87A}" srcOrd="1" destOrd="0" presId="urn:microsoft.com/office/officeart/2005/8/layout/arrow2"/>
    <dgm:cxn modelId="{03227AD0-4ABB-9642-B25A-376013A41125}" type="presParOf" srcId="{75F64A1C-B2A0-B948-907B-579F0E4DE38B}" destId="{525FD10A-C02F-4748-9411-B13EC23FEDAE}" srcOrd="2" destOrd="0" presId="urn:microsoft.com/office/officeart/2005/8/layout/arrow2"/>
    <dgm:cxn modelId="{5A38354B-C352-C745-9E63-F9DA0D624A74}" type="presParOf" srcId="{75F64A1C-B2A0-B948-907B-579F0E4DE38B}" destId="{910FB7C6-D545-F849-80FB-6EA1678FEB85}" srcOrd="3" destOrd="0" presId="urn:microsoft.com/office/officeart/2005/8/layout/arrow2"/>
    <dgm:cxn modelId="{61E1851E-C21D-6248-A7D6-AB2B1A7D6836}" type="presParOf" srcId="{75F64A1C-B2A0-B948-907B-579F0E4DE38B}" destId="{7CAC975F-2E2B-2A45-A12C-C39DEA617B97}" srcOrd="4" destOrd="0" presId="urn:microsoft.com/office/officeart/2005/8/layout/arrow2"/>
    <dgm:cxn modelId="{0610E1B3-4DDE-414E-8A06-F7F4DF1918B9}" type="presParOf" srcId="{75F64A1C-B2A0-B948-907B-579F0E4DE38B}" destId="{FB9A409A-39C5-9942-B864-4611EAA0B387}" srcOrd="5" destOrd="0" presId="urn:microsoft.com/office/officeart/2005/8/layout/arrow2"/>
    <dgm:cxn modelId="{33F44044-856C-314A-9267-203921FE5036}" type="presParOf" srcId="{75F64A1C-B2A0-B948-907B-579F0E4DE38B}" destId="{7416FEF2-50DD-EE41-9AA9-691170D511FE}" srcOrd="6" destOrd="0" presId="urn:microsoft.com/office/officeart/2005/8/layout/arrow2"/>
    <dgm:cxn modelId="{1837A772-77A5-784E-84A7-122BF694265B}" type="presParOf" srcId="{75F64A1C-B2A0-B948-907B-579F0E4DE38B}" destId="{0C38704C-2B82-2D4F-AD9F-90CA88FB0F0D}" srcOrd="7" destOrd="0" presId="urn:microsoft.com/office/officeart/2005/8/layout/arrow2"/>
    <dgm:cxn modelId="{B4F02A9F-A9AA-7243-9934-E695B851ED31}" type="presParOf" srcId="{75F64A1C-B2A0-B948-907B-579F0E4DE38B}" destId="{95E1238A-FC03-464D-9063-EF09FC172226}" srcOrd="8" destOrd="0" presId="urn:microsoft.com/office/officeart/2005/8/layout/arrow2"/>
    <dgm:cxn modelId="{BBCFC626-20D3-F64F-B6C0-560FAC3E99CF}" type="presParOf" srcId="{75F64A1C-B2A0-B948-907B-579F0E4DE38B}" destId="{9F033181-6D76-F047-B67E-8CD007106A34}" srcOrd="9"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D7384E-5143-C748-8FB9-D3461E360018}">
      <dsp:nvSpPr>
        <dsp:cNvPr id="0" name=""/>
        <dsp:cNvSpPr/>
      </dsp:nvSpPr>
      <dsp:spPr>
        <a:xfrm rot="21448409">
          <a:off x="11" y="0"/>
          <a:ext cx="8229576" cy="4525963"/>
        </a:xfrm>
        <a:prstGeom prst="swooshArrow">
          <a:avLst>
            <a:gd name="adj1" fmla="val 25000"/>
            <a:gd name="adj2" fmla="val 25000"/>
          </a:avLst>
        </a:prstGeom>
        <a:solidFill>
          <a:schemeClr val="bg1"/>
        </a:solidFill>
        <a:ln>
          <a:solidFill>
            <a:schemeClr val="accent2"/>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9B4BF96-20E7-644A-BE6A-06640FB6C1A6}">
      <dsp:nvSpPr>
        <dsp:cNvPr id="0" name=""/>
        <dsp:cNvSpPr/>
      </dsp:nvSpPr>
      <dsp:spPr>
        <a:xfrm>
          <a:off x="1274156" y="3131545"/>
          <a:ext cx="166555" cy="166555"/>
        </a:xfrm>
        <a:prstGeom prst="ellipse">
          <a:avLst/>
        </a:prstGeom>
        <a:solidFill>
          <a:schemeClr val="accent2">
            <a:lumMod val="50000"/>
          </a:schemeClr>
        </a:solidFill>
        <a:ln>
          <a:solidFill>
            <a:schemeClr val="accent2">
              <a:lumMod val="75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EF63BA7-7C93-FE4A-AAAB-08913E23B87A}">
      <dsp:nvSpPr>
        <dsp:cNvPr id="0" name=""/>
        <dsp:cNvSpPr/>
      </dsp:nvSpPr>
      <dsp:spPr>
        <a:xfrm>
          <a:off x="905915" y="3712945"/>
          <a:ext cx="1403914" cy="680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54" tIns="0" rIns="0" bIns="0" numCol="1" spcCol="1270" anchor="t" anchorCtr="0">
          <a:noAutofit/>
        </a:bodyPr>
        <a:lstStyle/>
        <a:p>
          <a:pPr lvl="0" algn="l" defTabSz="1066800">
            <a:lnSpc>
              <a:spcPct val="90000"/>
            </a:lnSpc>
            <a:spcBef>
              <a:spcPct val="0"/>
            </a:spcBef>
            <a:spcAft>
              <a:spcPct val="35000"/>
            </a:spcAft>
          </a:pPr>
          <a:r>
            <a:rPr lang="en-US" sz="2400" kern="1200" dirty="0" smtClean="0">
              <a:solidFill>
                <a:schemeClr val="tx1"/>
              </a:solidFill>
            </a:rPr>
            <a:t>Research is culled</a:t>
          </a:r>
          <a:endParaRPr lang="en-US" sz="2400" kern="1200" dirty="0">
            <a:solidFill>
              <a:schemeClr val="tx1"/>
            </a:solidFill>
          </a:endParaRPr>
        </a:p>
      </dsp:txBody>
      <dsp:txXfrm>
        <a:off x="905915" y="3712945"/>
        <a:ext cx="1403914" cy="680292"/>
      </dsp:txXfrm>
    </dsp:sp>
    <dsp:sp modelId="{525FD10A-C02F-4748-9411-B13EC23FEDAE}">
      <dsp:nvSpPr>
        <dsp:cNvPr id="0" name=""/>
        <dsp:cNvSpPr/>
      </dsp:nvSpPr>
      <dsp:spPr>
        <a:xfrm>
          <a:off x="2108893" y="2499236"/>
          <a:ext cx="260695" cy="260695"/>
        </a:xfrm>
        <a:prstGeom prst="ellipse">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10FB7C6-D545-F849-80FB-6EA1678FEB85}">
      <dsp:nvSpPr>
        <dsp:cNvPr id="0" name=""/>
        <dsp:cNvSpPr/>
      </dsp:nvSpPr>
      <dsp:spPr>
        <a:xfrm>
          <a:off x="2081399" y="2968543"/>
          <a:ext cx="1625846" cy="673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37" tIns="0" rIns="0" bIns="0" numCol="1" spcCol="1270" anchor="t" anchorCtr="0">
          <a:noAutofit/>
        </a:bodyPr>
        <a:lstStyle/>
        <a:p>
          <a:pPr lvl="0" algn="l" defTabSz="1066800">
            <a:lnSpc>
              <a:spcPct val="90000"/>
            </a:lnSpc>
            <a:spcBef>
              <a:spcPct val="0"/>
            </a:spcBef>
            <a:spcAft>
              <a:spcPct val="35000"/>
            </a:spcAft>
          </a:pPr>
          <a:r>
            <a:rPr lang="en-US" sz="2400" kern="1200" dirty="0" smtClean="0"/>
            <a:t>Practices are isolated</a:t>
          </a:r>
          <a:endParaRPr lang="en-US" sz="2400" kern="1200" dirty="0"/>
        </a:p>
      </dsp:txBody>
      <dsp:txXfrm>
        <a:off x="2081399" y="2968543"/>
        <a:ext cx="1625846" cy="673669"/>
      </dsp:txXfrm>
    </dsp:sp>
    <dsp:sp modelId="{7CAC975F-2E2B-2A45-A12C-C39DEA617B97}">
      <dsp:nvSpPr>
        <dsp:cNvPr id="0" name=""/>
        <dsp:cNvSpPr/>
      </dsp:nvSpPr>
      <dsp:spPr>
        <a:xfrm>
          <a:off x="3267539" y="1808574"/>
          <a:ext cx="347593" cy="347593"/>
        </a:xfrm>
        <a:prstGeom prst="ellipse">
          <a:avLst/>
        </a:prstGeom>
        <a:solidFill>
          <a:schemeClr val="accent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B9A409A-39C5-9942-B864-4611EAA0B387}">
      <dsp:nvSpPr>
        <dsp:cNvPr id="0" name=""/>
        <dsp:cNvSpPr/>
      </dsp:nvSpPr>
      <dsp:spPr>
        <a:xfrm>
          <a:off x="3479813" y="2273333"/>
          <a:ext cx="1523989" cy="1086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83" tIns="0" rIns="0" bIns="0" numCol="1" spcCol="1270" anchor="t" anchorCtr="0">
          <a:noAutofit/>
        </a:bodyPr>
        <a:lstStyle/>
        <a:p>
          <a:pPr lvl="0" algn="l" defTabSz="1066800">
            <a:lnSpc>
              <a:spcPct val="90000"/>
            </a:lnSpc>
            <a:spcBef>
              <a:spcPct val="0"/>
            </a:spcBef>
            <a:spcAft>
              <a:spcPct val="35000"/>
            </a:spcAft>
          </a:pPr>
          <a:r>
            <a:rPr lang="en-US" sz="2400" b="0" i="1" kern="1200" dirty="0" smtClean="0"/>
            <a:t>Mega System </a:t>
          </a:r>
          <a:r>
            <a:rPr lang="en-US" sz="2400" kern="1200" dirty="0" smtClean="0"/>
            <a:t>is written</a:t>
          </a:r>
          <a:endParaRPr lang="en-US" sz="2400" kern="1200" dirty="0"/>
        </a:p>
      </dsp:txBody>
      <dsp:txXfrm>
        <a:off x="3479813" y="2273333"/>
        <a:ext cx="1523989" cy="1086927"/>
      </dsp:txXfrm>
    </dsp:sp>
    <dsp:sp modelId="{7416FEF2-50DD-EE41-9AA9-691170D511FE}">
      <dsp:nvSpPr>
        <dsp:cNvPr id="0" name=""/>
        <dsp:cNvSpPr/>
      </dsp:nvSpPr>
      <dsp:spPr>
        <a:xfrm>
          <a:off x="4614466" y="1269080"/>
          <a:ext cx="448975" cy="448975"/>
        </a:xfrm>
        <a:prstGeom prst="ellipse">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C38704C-2B82-2D4F-AD9F-90CA88FB0F0D}">
      <dsp:nvSpPr>
        <dsp:cNvPr id="0" name=""/>
        <dsp:cNvSpPr/>
      </dsp:nvSpPr>
      <dsp:spPr>
        <a:xfrm>
          <a:off x="4799009" y="1902880"/>
          <a:ext cx="1827851" cy="888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903" tIns="0" rIns="0" bIns="0" numCol="1" spcCol="1270" anchor="t" anchorCtr="0">
          <a:noAutofit/>
        </a:bodyPr>
        <a:lstStyle/>
        <a:p>
          <a:pPr lvl="0" algn="l" defTabSz="1066800">
            <a:lnSpc>
              <a:spcPct val="90000"/>
            </a:lnSpc>
            <a:spcBef>
              <a:spcPct val="0"/>
            </a:spcBef>
            <a:spcAft>
              <a:spcPct val="35000"/>
            </a:spcAft>
          </a:pPr>
          <a:r>
            <a:rPr lang="en-US" sz="2400" kern="1200" dirty="0" err="1" smtClean="0"/>
            <a:t>Indistar</a:t>
          </a:r>
          <a:r>
            <a:rPr lang="en-US" sz="2400" kern="1200" baseline="30000" dirty="0" err="1" smtClean="0"/>
            <a:t>TM</a:t>
          </a:r>
          <a:r>
            <a:rPr lang="en-US" sz="2400" kern="1200" dirty="0" smtClean="0"/>
            <a:t> is developed</a:t>
          </a:r>
          <a:endParaRPr lang="en-US" sz="2400" kern="1200" dirty="0"/>
        </a:p>
      </dsp:txBody>
      <dsp:txXfrm>
        <a:off x="4799009" y="1902880"/>
        <a:ext cx="1827851" cy="888006"/>
      </dsp:txXfrm>
    </dsp:sp>
    <dsp:sp modelId="{95E1238A-FC03-464D-9063-EF09FC172226}">
      <dsp:nvSpPr>
        <dsp:cNvPr id="0" name=""/>
        <dsp:cNvSpPr/>
      </dsp:nvSpPr>
      <dsp:spPr>
        <a:xfrm>
          <a:off x="6001221" y="908813"/>
          <a:ext cx="572081" cy="572081"/>
        </a:xfrm>
        <a:prstGeom prst="ellipse">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F033181-6D76-F047-B67E-8CD007106A34}">
      <dsp:nvSpPr>
        <dsp:cNvPr id="0" name=""/>
        <dsp:cNvSpPr/>
      </dsp:nvSpPr>
      <dsp:spPr>
        <a:xfrm>
          <a:off x="6357574" y="493389"/>
          <a:ext cx="1872025" cy="1198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3134" tIns="0" rIns="0" bIns="0" numCol="1" spcCol="1270" anchor="t" anchorCtr="0">
          <a:noAutofit/>
        </a:bodyPr>
        <a:lstStyle/>
        <a:p>
          <a:pPr lvl="0" algn="l" defTabSz="1066800">
            <a:lnSpc>
              <a:spcPct val="90000"/>
            </a:lnSpc>
            <a:spcBef>
              <a:spcPct val="0"/>
            </a:spcBef>
            <a:spcAft>
              <a:spcPct val="35000"/>
            </a:spcAft>
          </a:pPr>
          <a:r>
            <a:rPr lang="en-US" sz="2400" kern="1200" dirty="0" smtClean="0"/>
            <a:t>Sam’s next vision is pronounced</a:t>
          </a:r>
          <a:endParaRPr lang="en-US" sz="2400" kern="1200" dirty="0"/>
        </a:p>
      </dsp:txBody>
      <dsp:txXfrm>
        <a:off x="6357574" y="493389"/>
        <a:ext cx="1872025" cy="119819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A8911-6609-6144-A200-CA69FECD034F}" type="datetimeFigureOut">
              <a:rPr lang="en-US" smtClean="0"/>
              <a:pPr/>
              <a:t>9/3/10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F83AB5-3812-3E46-B980-D1158E5B421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we dive into the demonstration of this tool,</a:t>
            </a:r>
            <a:r>
              <a:rPr lang="en-US" baseline="0" dirty="0" smtClean="0"/>
              <a:t> we wanted to give you a little bit of context for its development.</a:t>
            </a:r>
            <a:endParaRPr lang="en-US" dirty="0"/>
          </a:p>
        </p:txBody>
      </p:sp>
      <p:sp>
        <p:nvSpPr>
          <p:cNvPr id="4" name="Slide Number Placeholder 3"/>
          <p:cNvSpPr>
            <a:spLocks noGrp="1"/>
          </p:cNvSpPr>
          <p:nvPr>
            <p:ph type="sldNum" sz="quarter" idx="10"/>
          </p:nvPr>
        </p:nvSpPr>
        <p:spPr/>
        <p:txBody>
          <a:bodyPr/>
          <a:lstStyle/>
          <a:p>
            <a:fld id="{92F83AB5-3812-3E46-B980-D1158E5B421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we’ve</a:t>
            </a:r>
            <a:r>
              <a:rPr lang="en-US" baseline="0" dirty="0" smtClean="0"/>
              <a:t> reviewed how I in A was developed and how it is organized, let’s demonstrate it. </a:t>
            </a:r>
          </a:p>
          <a:p>
            <a:r>
              <a:rPr lang="en-US" dirty="0" smtClean="0"/>
              <a:t>We’ve covered all of the bases</a:t>
            </a:r>
            <a:r>
              <a:rPr lang="en-US" baseline="0" dirty="0" smtClean="0"/>
              <a:t> when it comes to ensuring access--It is available on the web, we’re providing it on DVD’s and you will receive it on flash drives as well.</a:t>
            </a:r>
          </a:p>
          <a:p>
            <a:endParaRPr lang="en-US" baseline="0" dirty="0" smtClean="0"/>
          </a:p>
          <a:p>
            <a:r>
              <a:rPr lang="en-US" baseline="0" dirty="0" smtClean="0"/>
              <a:t>Let’s start at the website.</a:t>
            </a:r>
            <a:endParaRPr lang="en-US" dirty="0"/>
          </a:p>
        </p:txBody>
      </p:sp>
      <p:sp>
        <p:nvSpPr>
          <p:cNvPr id="4" name="Slide Number Placeholder 3"/>
          <p:cNvSpPr>
            <a:spLocks noGrp="1"/>
          </p:cNvSpPr>
          <p:nvPr>
            <p:ph type="sldNum" sz="quarter" idx="10"/>
          </p:nvPr>
        </p:nvSpPr>
        <p:spPr/>
        <p:txBody>
          <a:bodyPr/>
          <a:lstStyle/>
          <a:p>
            <a:fld id="{92F83AB5-3812-3E46-B980-D1158E5B421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FF0000"/>
                </a:solidFill>
              </a:rPr>
              <a:t>If</a:t>
            </a:r>
            <a:r>
              <a:rPr lang="en-US" b="1" baseline="0" dirty="0" smtClean="0">
                <a:solidFill>
                  <a:srgbClr val="FF0000"/>
                </a:solidFill>
              </a:rPr>
              <a:t> we have live access, we won’t need this screen shot, just ability to go straight to the web…</a:t>
            </a:r>
          </a:p>
          <a:p>
            <a:endParaRPr lang="en-US" baseline="0" dirty="0" smtClean="0"/>
          </a:p>
          <a:p>
            <a:r>
              <a:rPr lang="en-US" baseline="0" dirty="0" smtClean="0"/>
              <a:t>This is what you’ll see when you come to the homepage.</a:t>
            </a:r>
          </a:p>
          <a:p>
            <a:endParaRPr lang="en-US" baseline="0" dirty="0" smtClean="0"/>
          </a:p>
          <a:p>
            <a:r>
              <a:rPr lang="en-US" baseline="0" dirty="0" smtClean="0"/>
              <a:t>We’ll point out a couple of the buttons now, the rest are pretty self-explanatory</a:t>
            </a:r>
          </a:p>
          <a:p>
            <a:endParaRPr lang="en-US" baseline="0" dirty="0" smtClean="0"/>
          </a:p>
          <a:p>
            <a:pPr>
              <a:buFont typeface="Arial"/>
              <a:buChar char="•"/>
            </a:pPr>
            <a:r>
              <a:rPr lang="en-US" baseline="0" dirty="0" smtClean="0"/>
              <a:t>Courses button will take you to the three courses, of which Instruction is up and ready to go.</a:t>
            </a:r>
          </a:p>
          <a:p>
            <a:pPr>
              <a:buFont typeface="Arial"/>
              <a:buChar char="•"/>
            </a:pPr>
            <a:r>
              <a:rPr lang="en-US" baseline="0" dirty="0" smtClean="0"/>
              <a:t>Downloads button  will take you to electronic versions of all the tools and templates that are references in the courses and their modules</a:t>
            </a:r>
          </a:p>
          <a:p>
            <a:endParaRPr lang="en-US" baseline="0" dirty="0" smtClean="0"/>
          </a:p>
          <a:p>
            <a:r>
              <a:rPr lang="en-US" baseline="0" dirty="0" smtClean="0"/>
              <a:t>We’re going to demonstrate a bit of Instructional Delivery for you now, so let’s return to the courses page and select “Instruction”</a:t>
            </a:r>
          </a:p>
          <a:p>
            <a:endParaRPr lang="en-US" baseline="0" dirty="0" smtClean="0"/>
          </a:p>
          <a:p>
            <a:r>
              <a:rPr lang="en-US" baseline="0" dirty="0" smtClean="0"/>
              <a:t>From there, we’ll select “Instructional Delivery”, and the part we’ll view is “teacher-directed instruction”</a:t>
            </a:r>
          </a:p>
          <a:p>
            <a:endParaRPr lang="en-US" baseline="0" dirty="0" smtClean="0"/>
          </a:p>
          <a:p>
            <a:r>
              <a:rPr lang="en-US" baseline="0" dirty="0" smtClean="0"/>
              <a:t>Now, for demonstration purposes we’re going against our recommendations for viewing, which is to view each module and each part in the order they are listed. So keep that in mind if this seems out of context.</a:t>
            </a:r>
          </a:p>
          <a:p>
            <a:endParaRPr lang="en-US" baseline="0" dirty="0" smtClean="0"/>
          </a:p>
          <a:p>
            <a:r>
              <a:rPr lang="en-US" b="1" baseline="0" dirty="0" smtClean="0"/>
              <a:t>(Rachel–you go ahead and select the module/parts/clips you think we should demonstrate…I just put in ID here because I like it best :)</a:t>
            </a:r>
          </a:p>
          <a:p>
            <a:endParaRPr lang="en-US" baseline="0" dirty="0" smtClean="0"/>
          </a:p>
          <a:p>
            <a:r>
              <a:rPr lang="en-US" baseline="0" dirty="0" smtClean="0"/>
              <a:t>So the first thing you’ll do is download the workbook. (CLICK ON TO SHOW WHAT WORKBOOK LOOKS LIKE)</a:t>
            </a:r>
          </a:p>
          <a:p>
            <a:endParaRPr lang="en-US" baseline="0" dirty="0" smtClean="0"/>
          </a:p>
          <a:p>
            <a:r>
              <a:rPr lang="en-US" baseline="0" dirty="0" smtClean="0"/>
              <a:t>Once you’ve downloaded the workbook, you’ll select the first part of the module…so we’ll select </a:t>
            </a:r>
            <a:r>
              <a:rPr lang="en-US" baseline="0" dirty="0" err="1" smtClean="0"/>
              <a:t>t-d</a:t>
            </a:r>
            <a:r>
              <a:rPr lang="en-US" baseline="0" dirty="0" smtClean="0"/>
              <a:t> instruction and again, for demo purposes, we’ll start here at slide xx</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2F83AB5-3812-3E46-B980-D1158E5B421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Just like all things in education, we know there is room to continuously improve and make this product useful to you.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That’s why it is critical as you engage with this and use it, you provide us with your feedback, let us know how you’re using it, when it works best, what’s missing, and what else you need.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Sam wouldn’t have it any other way.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2F83AB5-3812-3E46-B980-D1158E5B4210}"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promised to keep this brief, so we’ve distilled all of the work that CII and ADI and all of you have engaged in over the past couple of years into these milestone events:</a:t>
            </a:r>
          </a:p>
          <a:p>
            <a:endParaRPr lang="en-US" baseline="0" dirty="0" smtClean="0"/>
          </a:p>
          <a:p>
            <a:pPr>
              <a:buFont typeface="Arial"/>
              <a:buChar char="•"/>
            </a:pPr>
            <a:r>
              <a:rPr lang="en-US" baseline="0" dirty="0" smtClean="0"/>
              <a:t>The research on what makes a difference in teaching and learning and school improvement is investigated and combed</a:t>
            </a:r>
          </a:p>
          <a:p>
            <a:pPr>
              <a:buFont typeface="Arial"/>
              <a:buChar char="•"/>
            </a:pPr>
            <a:r>
              <a:rPr lang="en-US" baseline="0" dirty="0" smtClean="0"/>
              <a:t>As a result, Sam &amp; company isolate very specific detailed practices that will improvement school and student performance when implemented well</a:t>
            </a:r>
          </a:p>
          <a:p>
            <a:pPr>
              <a:buFont typeface="Arial"/>
              <a:buChar char="•"/>
            </a:pPr>
            <a:r>
              <a:rPr lang="en-US" baseline="0" dirty="0" smtClean="0"/>
              <a:t>Sam includes these practices in the often-consulted {and award-winning?} Mega Systems Handbook</a:t>
            </a:r>
          </a:p>
          <a:p>
            <a:pPr>
              <a:buFont typeface="Arial"/>
              <a:buChar char="•"/>
            </a:pPr>
            <a:r>
              <a:rPr lang="en-US" baseline="0" dirty="0" smtClean="0"/>
              <a:t>But there is greater vision for these Indicators and </a:t>
            </a:r>
            <a:r>
              <a:rPr lang="en-US" baseline="0" dirty="0" err="1" smtClean="0"/>
              <a:t>Indistar</a:t>
            </a:r>
            <a:r>
              <a:rPr lang="en-US" baseline="0" dirty="0" smtClean="0"/>
              <a:t> is developed– a school improvement planning tool that focuses teams on the indicators and their implementation</a:t>
            </a:r>
          </a:p>
          <a:p>
            <a:pPr>
              <a:buFont typeface="Arial"/>
              <a:buChar char="•"/>
            </a:pPr>
            <a:r>
              <a:rPr lang="en-US" baseline="0" dirty="0" smtClean="0"/>
              <a:t>And then, Sam’s NEXT vision is pronounced</a:t>
            </a:r>
            <a:endParaRPr lang="en-US" dirty="0"/>
          </a:p>
        </p:txBody>
      </p:sp>
      <p:sp>
        <p:nvSpPr>
          <p:cNvPr id="4" name="Slide Number Placeholder 3"/>
          <p:cNvSpPr>
            <a:spLocks noGrp="1"/>
          </p:cNvSpPr>
          <p:nvPr>
            <p:ph type="sldNum" sz="quarter" idx="10"/>
          </p:nvPr>
        </p:nvSpPr>
        <p:spPr/>
        <p:txBody>
          <a:bodyPr/>
          <a:lstStyle/>
          <a:p>
            <a:fld id="{92F83AB5-3812-3E46-B980-D1158E5B421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F83AB5-3812-3E46-B980-D1158E5B421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Which brings us to</a:t>
            </a:r>
            <a:r>
              <a:rPr lang="en-US" baseline="0" dirty="0" smtClean="0"/>
              <a:t> where we are:  </a:t>
            </a:r>
            <a:r>
              <a:rPr lang="en-US" dirty="0" smtClean="0"/>
              <a:t>Indicators</a:t>
            </a:r>
            <a:r>
              <a:rPr lang="en-US" baseline="0" dirty="0" smtClean="0"/>
              <a:t> in Action</a:t>
            </a:r>
            <a:endParaRPr lang="en-US" dirty="0"/>
          </a:p>
        </p:txBody>
      </p:sp>
      <p:sp>
        <p:nvSpPr>
          <p:cNvPr id="4" name="Slide Number Placeholder 3"/>
          <p:cNvSpPr>
            <a:spLocks noGrp="1"/>
          </p:cNvSpPr>
          <p:nvPr>
            <p:ph type="sldNum" sz="quarter" idx="10"/>
          </p:nvPr>
        </p:nvSpPr>
        <p:spPr/>
        <p:txBody>
          <a:bodyPr/>
          <a:lstStyle/>
          <a:p>
            <a:fld id="{92F83AB5-3812-3E46-B980-D1158E5B421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Already, we’ve heard what kind of impact </a:t>
            </a:r>
            <a:r>
              <a:rPr lang="en-US" sz="1200" kern="1200" dirty="0" err="1" smtClean="0">
                <a:solidFill>
                  <a:schemeClr val="tx1"/>
                </a:solidFill>
                <a:latin typeface="+mn-lt"/>
                <a:ea typeface="+mn-ea"/>
                <a:cs typeface="+mn-cs"/>
              </a:rPr>
              <a:t>Indistar</a:t>
            </a:r>
            <a:r>
              <a:rPr lang="en-US" sz="1200" kern="1200" dirty="0" smtClean="0">
                <a:solidFill>
                  <a:schemeClr val="tx1"/>
                </a:solidFill>
                <a:latin typeface="+mn-lt"/>
                <a:ea typeface="+mn-ea"/>
                <a:cs typeface="+mn-cs"/>
              </a:rPr>
              <a:t> has had on your ability and capacity to support districts and schools in achieving and sustaining IMPROVEMENT.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But what if… we could take things just one step further, and give you and the teams and the leaders and the teachers who you are working with a place to see what many of the indicators look like IN ACTION.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 went straight to the classroom—teaching and learning—and used a rigorous process for selecting and identifying classrooms where these practices, these indicators of success, were happening.</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Our good friend Virginia opened its door to us and we sent a team to videotape and interview over the course of two trips, several days each. We also used</a:t>
            </a:r>
            <a:r>
              <a:rPr lang="en-US" sz="1200" kern="1200" baseline="0" dirty="0" smtClean="0">
                <a:solidFill>
                  <a:schemeClr val="tx1"/>
                </a:solidFill>
                <a:latin typeface="+mn-lt"/>
                <a:ea typeface="+mn-ea"/>
                <a:cs typeface="+mn-cs"/>
              </a:rPr>
              <a:t> some existing footage that ADI had in its archives.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2F83AB5-3812-3E46-B980-D1158E5B421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Simultaneous, we were writing. While several of these indicators stand alone, the power of them lies in their cohesion…all working together.  So we knew this had to be more than a click and view kind of thing—although we have plans for that as well. So we gave them context, extracting from The Mega System and its references, to pull together a course of sorts—a place where users gain content knowledge and gain that visual impact. </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2F83AB5-3812-3E46-B980-D1158E5B421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Once we had the scripts and the footage, we worked hard to make sure it would be fun and easy to engage with. Design and technology is not anything we had much experience with, but boy, do we know more than we </a:t>
            </a:r>
            <a:r>
              <a:rPr lang="en-US" sz="1200" b="1" kern="1200" dirty="0" smtClean="0">
                <a:solidFill>
                  <a:schemeClr val="tx1"/>
                </a:solidFill>
                <a:latin typeface="+mn-lt"/>
                <a:ea typeface="+mn-ea"/>
                <a:cs typeface="+mn-cs"/>
              </a:rPr>
              <a:t>ever</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did before. </a:t>
            </a:r>
            <a:r>
              <a:rPr lang="en-US" dirty="0" smtClean="0"/>
              <a:t> </a:t>
            </a:r>
            <a:endParaRPr lang="en-US" dirty="0"/>
          </a:p>
        </p:txBody>
      </p:sp>
      <p:sp>
        <p:nvSpPr>
          <p:cNvPr id="4" name="Slide Number Placeholder 3"/>
          <p:cNvSpPr>
            <a:spLocks noGrp="1"/>
          </p:cNvSpPr>
          <p:nvPr>
            <p:ph type="sldNum" sz="quarter" idx="10"/>
          </p:nvPr>
        </p:nvSpPr>
        <p:spPr/>
        <p:txBody>
          <a:bodyPr/>
          <a:lstStyle/>
          <a:p>
            <a:fld id="{92F83AB5-3812-3E46-B980-D1158E5B421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WHERE WE ARE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So what we are so excited to present you with today is the first of three Indicators in Action courses, INSTRUCTION. The other courses, Leadership and School</a:t>
            </a:r>
            <a:r>
              <a:rPr lang="en-US" sz="1200" kern="1200" baseline="0" dirty="0" smtClean="0">
                <a:solidFill>
                  <a:schemeClr val="tx1"/>
                </a:solidFill>
                <a:latin typeface="+mn-lt"/>
                <a:ea typeface="+mn-ea"/>
                <a:cs typeface="+mn-cs"/>
              </a:rPr>
              <a:t> Community are in production.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2F83AB5-3812-3E46-B980-D1158E5B421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INSTRUCTION is comprised of THREE MODULES—Instructional Planning, Classroom Management, and Instructional Delivery.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Accompanying each module is a workbook, which contains</a:t>
            </a:r>
            <a:r>
              <a:rPr lang="en-US" sz="1200" kern="1200" baseline="0" dirty="0" smtClean="0">
                <a:solidFill>
                  <a:schemeClr val="tx1"/>
                </a:solidFill>
                <a:latin typeface="+mn-lt"/>
                <a:ea typeface="+mn-ea"/>
                <a:cs typeface="+mn-cs"/>
              </a:rPr>
              <a:t> a print out version of the indicators that are covered, all of the tools and templates that are referenced, and some additional content. </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Within each module, are individual parts.  You’ll see that Instructional Planning includes four parts, Classroom an</a:t>
            </a:r>
            <a:r>
              <a:rPr lang="en-US" sz="1200" kern="1200" baseline="0" dirty="0" smtClean="0">
                <a:solidFill>
                  <a:schemeClr val="tx1"/>
                </a:solidFill>
                <a:latin typeface="+mn-lt"/>
                <a:ea typeface="+mn-ea"/>
                <a:cs typeface="+mn-cs"/>
              </a:rPr>
              <a:t>d Instructional Delivery are each comprised of three parts.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There is definitely a sequence to this course, so you should start with module one, instructional planning, and move through each part in order. Then move onto module two, classroom management, and so 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92F83AB5-3812-3E46-B980-D1158E5B421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7D1BFF-A813-8044-95D3-17CDC7F062E3}" type="datetimeFigureOut">
              <a:rPr lang="en-US" smtClean="0"/>
              <a:pPr/>
              <a:t>9/3/10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0E4DE-3F44-B54C-A671-6EB8CFA1041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7D1BFF-A813-8044-95D3-17CDC7F062E3}" type="datetimeFigureOut">
              <a:rPr lang="en-US" smtClean="0"/>
              <a:pPr/>
              <a:t>9/3/10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0E4DE-3F44-B54C-A671-6EB8CFA104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7D1BFF-A813-8044-95D3-17CDC7F062E3}" type="datetimeFigureOut">
              <a:rPr lang="en-US" smtClean="0"/>
              <a:pPr/>
              <a:t>9/3/10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0E4DE-3F44-B54C-A671-6EB8CFA104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7D1BFF-A813-8044-95D3-17CDC7F062E3}" type="datetimeFigureOut">
              <a:rPr lang="en-US" smtClean="0"/>
              <a:pPr/>
              <a:t>9/3/10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0E4DE-3F44-B54C-A671-6EB8CFA1041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7D1BFF-A813-8044-95D3-17CDC7F062E3}" type="datetimeFigureOut">
              <a:rPr lang="en-US" smtClean="0"/>
              <a:pPr/>
              <a:t>9/3/10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0E4DE-3F44-B54C-A671-6EB8CFA1041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7D1BFF-A813-8044-95D3-17CDC7F062E3}" type="datetimeFigureOut">
              <a:rPr lang="en-US" smtClean="0"/>
              <a:pPr/>
              <a:t>9/3/10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60E4DE-3F44-B54C-A671-6EB8CFA104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7D1BFF-A813-8044-95D3-17CDC7F062E3}" type="datetimeFigureOut">
              <a:rPr lang="en-US" smtClean="0"/>
              <a:pPr/>
              <a:t>9/3/10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60E4DE-3F44-B54C-A671-6EB8CFA1041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7D1BFF-A813-8044-95D3-17CDC7F062E3}" type="datetimeFigureOut">
              <a:rPr lang="en-US" smtClean="0"/>
              <a:pPr/>
              <a:t>9/3/10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60E4DE-3F44-B54C-A671-6EB8CFA104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D1BFF-A813-8044-95D3-17CDC7F062E3}" type="datetimeFigureOut">
              <a:rPr lang="en-US" smtClean="0"/>
              <a:pPr/>
              <a:t>9/3/10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60E4DE-3F44-B54C-A671-6EB8CFA104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D1BFF-A813-8044-95D3-17CDC7F062E3}" type="datetimeFigureOut">
              <a:rPr lang="en-US" smtClean="0"/>
              <a:pPr/>
              <a:t>9/3/10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60E4DE-3F44-B54C-A671-6EB8CFA1041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D1BFF-A813-8044-95D3-17CDC7F062E3}" type="datetimeFigureOut">
              <a:rPr lang="en-US" smtClean="0"/>
              <a:pPr/>
              <a:t>9/3/10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60E4DE-3F44-B54C-A671-6EB8CFA1041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D1BFF-A813-8044-95D3-17CDC7F062E3}" type="datetimeFigureOut">
              <a:rPr lang="en-US" smtClean="0"/>
              <a:pPr/>
              <a:t>9/3/10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60E4DE-3F44-B54C-A671-6EB8CFA104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centerii.org/actio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df"/><Relationship Id="rId4" Type="http://schemas.openxmlformats.org/officeDocument/2006/relationships/image" Target="../media/image121.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444792"/>
            <a:ext cx="6400800" cy="1752600"/>
          </a:xfrm>
        </p:spPr>
        <p:txBody>
          <a:bodyPr/>
          <a:lstStyle/>
          <a:p>
            <a:pPr algn="l"/>
            <a:r>
              <a:rPr lang="en-US" dirty="0" smtClean="0"/>
              <a:t>Real Leading. </a:t>
            </a:r>
          </a:p>
          <a:p>
            <a:r>
              <a:rPr lang="en-US" dirty="0" smtClean="0"/>
              <a:t>Real Teaching. </a:t>
            </a:r>
          </a:p>
          <a:p>
            <a:pPr algn="r"/>
            <a:r>
              <a:rPr lang="en-US" dirty="0" smtClean="0"/>
              <a:t>Real Learning.</a:t>
            </a:r>
            <a:endParaRPr lang="en-US" dirty="0"/>
          </a:p>
        </p:txBody>
      </p:sp>
      <p:pic>
        <p:nvPicPr>
          <p:cNvPr id="4" name="Picture 3"/>
          <p:cNvPicPr>
            <a:picLocks noChangeAspect="1"/>
          </p:cNvPicPr>
          <p:nvPr/>
        </p:nvPicPr>
        <p:blipFill>
          <a:blip r:embed="rId3"/>
          <a:stretch>
            <a:fillRect/>
          </a:stretch>
        </p:blipFill>
        <p:spPr>
          <a:xfrm>
            <a:off x="1713295" y="1369191"/>
            <a:ext cx="7134585" cy="1565275"/>
          </a:xfrm>
          <a:prstGeom prst="rect">
            <a:avLst/>
          </a:prstGeom>
        </p:spPr>
      </p:pic>
      <p:sp>
        <p:nvSpPr>
          <p:cNvPr id="5" name="TextBox 4"/>
          <p:cNvSpPr txBox="1"/>
          <p:nvPr/>
        </p:nvSpPr>
        <p:spPr>
          <a:xfrm>
            <a:off x="2277648" y="5900687"/>
            <a:ext cx="4583713" cy="584776"/>
          </a:xfrm>
          <a:prstGeom prst="rect">
            <a:avLst/>
          </a:prstGeom>
          <a:noFill/>
        </p:spPr>
        <p:txBody>
          <a:bodyPr wrap="square" rtlCol="0">
            <a:spAutoFit/>
          </a:bodyPr>
          <a:lstStyle/>
          <a:p>
            <a:r>
              <a:rPr lang="en-US" sz="3200" dirty="0" smtClean="0">
                <a:solidFill>
                  <a:schemeClr val="accent2"/>
                </a:solidFill>
              </a:rPr>
              <a:t>On video. For you. To see.</a:t>
            </a:r>
            <a:endParaRPr lang="en-US" sz="3200" dirty="0">
              <a:solidFill>
                <a:schemeClr val="accent2"/>
              </a:solidFill>
            </a:endParaRPr>
          </a:p>
        </p:txBody>
      </p:sp>
      <p:pic>
        <p:nvPicPr>
          <p:cNvPr id="6" name="Picture 5"/>
          <p:cNvPicPr>
            <a:picLocks noChangeAspect="1"/>
          </p:cNvPicPr>
          <p:nvPr/>
        </p:nvPicPr>
        <p:blipFill>
          <a:blip r:embed="rId3"/>
          <a:stretch>
            <a:fillRect/>
          </a:stretch>
        </p:blipFill>
        <p:spPr>
          <a:xfrm>
            <a:off x="5280588" y="-196083"/>
            <a:ext cx="4424872" cy="9707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Access Modes </a:t>
            </a:r>
            <a:r>
              <a:rPr lang="en-US" sz="2667" dirty="0" smtClean="0">
                <a:solidFill>
                  <a:srgbClr val="FF0000"/>
                </a:solidFill>
              </a:rPr>
              <a:t>{we made it easy}</a:t>
            </a:r>
            <a:endParaRPr lang="en-US" sz="2667" dirty="0">
              <a:solidFill>
                <a:srgbClr val="FF0000"/>
              </a:solidFill>
            </a:endParaRPr>
          </a:p>
        </p:txBody>
      </p:sp>
      <p:sp>
        <p:nvSpPr>
          <p:cNvPr id="3" name="Content Placeholder 2"/>
          <p:cNvSpPr>
            <a:spLocks noGrp="1"/>
          </p:cNvSpPr>
          <p:nvPr>
            <p:ph idx="1"/>
          </p:nvPr>
        </p:nvSpPr>
        <p:spPr/>
        <p:txBody>
          <a:bodyPr/>
          <a:lstStyle/>
          <a:p>
            <a:r>
              <a:rPr lang="en-US" dirty="0" smtClean="0"/>
              <a:t>The Web  </a:t>
            </a:r>
            <a:r>
              <a:rPr lang="en-US" dirty="0" smtClean="0">
                <a:hlinkClick r:id="rId3"/>
              </a:rPr>
              <a:t>www.centerii.org/action</a:t>
            </a:r>
            <a:endParaRPr lang="en-US" dirty="0" smtClean="0"/>
          </a:p>
          <a:p>
            <a:r>
              <a:rPr lang="en-US" dirty="0" smtClean="0"/>
              <a:t>DVD’s</a:t>
            </a:r>
          </a:p>
          <a:p>
            <a:r>
              <a:rPr lang="en-US" dirty="0" smtClean="0"/>
              <a:t>Flash Drives</a:t>
            </a:r>
          </a:p>
          <a:p>
            <a:pPr>
              <a:buNone/>
            </a:pPr>
            <a:endParaRPr lang="en-US" dirty="0"/>
          </a:p>
        </p:txBody>
      </p:sp>
      <p:cxnSp>
        <p:nvCxnSpPr>
          <p:cNvPr id="4" name="Straight Connector 3"/>
          <p:cNvCxnSpPr/>
          <p:nvPr/>
        </p:nvCxnSpPr>
        <p:spPr>
          <a:xfrm flipV="1">
            <a:off x="457200" y="1169808"/>
            <a:ext cx="8449816" cy="3039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7206"/>
            <a:ext cx="8115300" cy="884958"/>
          </a:xfrm>
        </p:spPr>
        <p:txBody>
          <a:bodyPr>
            <a:normAutofit/>
          </a:bodyPr>
          <a:lstStyle/>
          <a:p>
            <a:pPr algn="l"/>
            <a:r>
              <a:rPr lang="en-US" dirty="0" smtClean="0"/>
              <a:t>The Website </a:t>
            </a:r>
            <a:r>
              <a:rPr lang="en-US" sz="2667" dirty="0" smtClean="0">
                <a:solidFill>
                  <a:srgbClr val="FF0000"/>
                </a:solidFill>
              </a:rPr>
              <a:t>{</a:t>
            </a:r>
            <a:r>
              <a:rPr lang="en-US" sz="2667" dirty="0" err="1" smtClean="0">
                <a:solidFill>
                  <a:srgbClr val="FF0000"/>
                </a:solidFill>
              </a:rPr>
              <a:t>www.centerii.org</a:t>
            </a:r>
            <a:r>
              <a:rPr lang="en-US" sz="2667" dirty="0" smtClean="0">
                <a:solidFill>
                  <a:srgbClr val="FF0000"/>
                </a:solidFill>
              </a:rPr>
              <a:t>/action}</a:t>
            </a:r>
            <a:endParaRPr lang="en-US" sz="2667" dirty="0">
              <a:solidFill>
                <a:srgbClr val="FF0000"/>
              </a:solidFill>
            </a:endParaRPr>
          </a:p>
        </p:txBody>
      </p:sp>
      <p:cxnSp>
        <p:nvCxnSpPr>
          <p:cNvPr id="4" name="Straight Connector 3"/>
          <p:cNvCxnSpPr/>
          <p:nvPr/>
        </p:nvCxnSpPr>
        <p:spPr>
          <a:xfrm flipV="1">
            <a:off x="694184" y="911766"/>
            <a:ext cx="8449816" cy="3039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a:stretch>
            <a:fillRect/>
          </a:stretch>
        </p:blipFill>
        <p:spPr>
          <a:xfrm>
            <a:off x="571500" y="1200206"/>
            <a:ext cx="8115300" cy="549052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1804" y="1505155"/>
            <a:ext cx="8229600" cy="1143000"/>
          </a:xfrm>
        </p:spPr>
        <p:txBody>
          <a:bodyPr>
            <a:normAutofit/>
          </a:bodyPr>
          <a:lstStyle/>
          <a:p>
            <a:pPr algn="l"/>
            <a:r>
              <a:rPr lang="en-US" dirty="0" smtClean="0"/>
              <a:t>Stay in Touch </a:t>
            </a:r>
            <a:r>
              <a:rPr lang="en-US" sz="2667" dirty="0" smtClean="0">
                <a:solidFill>
                  <a:srgbClr val="FF0000"/>
                </a:solidFill>
              </a:rPr>
              <a:t>{send us your feedback}</a:t>
            </a:r>
            <a:endParaRPr lang="en-US" sz="2667" dirty="0">
              <a:solidFill>
                <a:srgbClr val="FF0000"/>
              </a:solidFill>
            </a:endParaRPr>
          </a:p>
        </p:txBody>
      </p:sp>
      <p:sp>
        <p:nvSpPr>
          <p:cNvPr id="7" name="Content Placeholder 6"/>
          <p:cNvSpPr>
            <a:spLocks noGrp="1"/>
          </p:cNvSpPr>
          <p:nvPr>
            <p:ph idx="1"/>
          </p:nvPr>
        </p:nvSpPr>
        <p:spPr>
          <a:xfrm>
            <a:off x="457200" y="2654300"/>
            <a:ext cx="8229600" cy="4525963"/>
          </a:xfrm>
        </p:spPr>
        <p:txBody>
          <a:bodyPr/>
          <a:lstStyle/>
          <a:p>
            <a:r>
              <a:rPr lang="en-US" dirty="0" smtClean="0"/>
              <a:t>What works and what doesn’t?</a:t>
            </a:r>
          </a:p>
          <a:p>
            <a:r>
              <a:rPr lang="en-US" dirty="0" smtClean="0"/>
              <a:t>How are you using it?</a:t>
            </a:r>
          </a:p>
          <a:p>
            <a:r>
              <a:rPr lang="en-US" dirty="0" smtClean="0"/>
              <a:t>When and with whom does it work best?</a:t>
            </a:r>
          </a:p>
          <a:p>
            <a:r>
              <a:rPr lang="en-US" dirty="0" smtClean="0"/>
              <a:t>What’s missing?</a:t>
            </a:r>
          </a:p>
          <a:p>
            <a:pPr>
              <a:buNone/>
            </a:pPr>
            <a:endParaRPr lang="en-US" dirty="0"/>
          </a:p>
        </p:txBody>
      </p:sp>
      <p:cxnSp>
        <p:nvCxnSpPr>
          <p:cNvPr id="4" name="Straight Connector 3"/>
          <p:cNvCxnSpPr/>
          <p:nvPr/>
        </p:nvCxnSpPr>
        <p:spPr>
          <a:xfrm flipV="1">
            <a:off x="641804" y="2464694"/>
            <a:ext cx="8265212" cy="3039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11" name="Picture 10" descr="CM_pt2_2_daytoday.jpg"/>
          <p:cNvPicPr>
            <a:picLocks noChangeAspect="1"/>
          </p:cNvPicPr>
          <p:nvPr/>
        </p:nvPicPr>
        <p:blipFill>
          <a:blip r:embed="rId3"/>
          <a:stretch>
            <a:fillRect/>
          </a:stretch>
        </p:blipFill>
        <p:spPr>
          <a:xfrm rot="208742">
            <a:off x="6121400" y="4354884"/>
            <a:ext cx="3098262" cy="2712697"/>
          </a:xfrm>
          <a:prstGeom prst="rect">
            <a:avLst/>
          </a:prstGeom>
        </p:spPr>
      </p:pic>
      <p:pic>
        <p:nvPicPr>
          <p:cNvPr id="6" name="Picture 5"/>
          <p:cNvPicPr>
            <a:picLocks noChangeAspect="1"/>
          </p:cNvPicPr>
          <p:nvPr/>
        </p:nvPicPr>
        <p:blipFill>
          <a:blip r:embed="rId4"/>
          <a:stretch>
            <a:fillRect/>
          </a:stretch>
        </p:blipFill>
        <p:spPr>
          <a:xfrm>
            <a:off x="66315" y="2"/>
            <a:ext cx="5750285" cy="126157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fontScale="90000"/>
          </a:bodyPr>
          <a:lstStyle/>
          <a:p>
            <a:pPr algn="l"/>
            <a:r>
              <a:rPr lang="en-US" dirty="0" smtClean="0"/>
              <a:t>A Long History </a:t>
            </a:r>
            <a:r>
              <a:rPr lang="en-US" sz="3111" dirty="0" smtClean="0">
                <a:solidFill>
                  <a:srgbClr val="FF0000"/>
                </a:solidFill>
              </a:rPr>
              <a:t>{briefly}</a:t>
            </a:r>
            <a:r>
              <a:rPr lang="en-US" dirty="0" smtClean="0">
                <a:solidFill>
                  <a:srgbClr val="FF0000"/>
                </a:solidFill>
              </a:rPr>
              <a:t/>
            </a:r>
            <a:br>
              <a:rPr lang="en-US" dirty="0" smtClean="0">
                <a:solidFill>
                  <a:srgbClr val="FF0000"/>
                </a:solidFill>
              </a:rPr>
            </a:br>
            <a:endParaRPr lang="en-US" dirty="0"/>
          </a:p>
        </p:txBody>
      </p:sp>
      <p:cxnSp>
        <p:nvCxnSpPr>
          <p:cNvPr id="7" name="Straight Connector 6"/>
          <p:cNvCxnSpPr/>
          <p:nvPr/>
        </p:nvCxnSpPr>
        <p:spPr>
          <a:xfrm>
            <a:off x="457200" y="869000"/>
            <a:ext cx="8229600" cy="1588"/>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04800" y="955973"/>
            <a:ext cx="4385733" cy="923330"/>
          </a:xfrm>
          <a:prstGeom prst="rect">
            <a:avLst/>
          </a:prstGeom>
          <a:noFill/>
        </p:spPr>
        <p:txBody>
          <a:bodyPr wrap="square" rtlCol="0">
            <a:spAutoFit/>
          </a:bodyPr>
          <a:lstStyle/>
          <a:p>
            <a:r>
              <a:rPr lang="en-US" dirty="0" smtClean="0"/>
              <a:t>Maureen, I can’t get the text on here to animate, because it it </a:t>
            </a:r>
            <a:r>
              <a:rPr lang="en-US" dirty="0" err="1" smtClean="0"/>
              <a:t>w</a:t>
            </a:r>
            <a:r>
              <a:rPr lang="en-US" dirty="0" smtClean="0"/>
              <a:t>/in a </a:t>
            </a:r>
            <a:r>
              <a:rPr lang="en-US" dirty="0" err="1" smtClean="0"/>
              <a:t>smartArt</a:t>
            </a:r>
            <a:r>
              <a:rPr lang="en-US" dirty="0" smtClean="0"/>
              <a:t> Graphic.</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1792288" y="4730833"/>
            <a:ext cx="5486400" cy="1273010"/>
          </a:xfrm>
        </p:spPr>
        <p:txBody>
          <a:bodyPr>
            <a:noAutofit/>
          </a:bodyPr>
          <a:lstStyle/>
          <a:p>
            <a:r>
              <a:rPr lang="en-US" sz="2800" b="0" i="1" dirty="0" smtClean="0">
                <a:solidFill>
                  <a:schemeClr val="accent2"/>
                </a:solidFill>
              </a:rPr>
              <a:t>“We need a way to show what these things look like when they’re implemented well.”</a:t>
            </a:r>
            <a:r>
              <a:rPr lang="en-US" sz="2800" dirty="0" smtClean="0"/>
              <a:t>—Sam Redding</a:t>
            </a:r>
            <a:endParaRPr lang="en-US" sz="2800" dirty="0"/>
          </a:p>
        </p:txBody>
      </p:sp>
      <p:pic>
        <p:nvPicPr>
          <p:cNvPr id="19" name="Picture Placeholder 18" descr="turnAround_Sam_small1.jpg"/>
          <p:cNvPicPr>
            <a:picLocks noGrp="1" noChangeAspect="1"/>
          </p:cNvPicPr>
          <p:nvPr>
            <p:ph type="pic" idx="1"/>
          </p:nvPr>
        </p:nvPicPr>
        <p:blipFill>
          <a:blip r:embed="rId3"/>
          <a:srcRect t="-6391" b="-6391"/>
          <a:stretch>
            <a:fillRect/>
          </a:stretch>
        </p:blipFill>
        <p:spPr>
          <a:xfrm>
            <a:off x="1792288" y="612775"/>
            <a:ext cx="5486400" cy="41148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And that is exactly what we did.</a:t>
            </a:r>
            <a:endParaRPr lang="en-US" dirty="0"/>
          </a:p>
        </p:txBody>
      </p:sp>
      <p:sp>
        <p:nvSpPr>
          <p:cNvPr id="6" name="Subtitle 5"/>
          <p:cNvSpPr>
            <a:spLocks noGrp="1"/>
          </p:cNvSpPr>
          <p:nvPr>
            <p:ph type="subTitle" idx="1"/>
          </p:nvPr>
        </p:nvSpPr>
        <p:spPr/>
        <p:txBody>
          <a:bodyPr/>
          <a:lstStyle/>
          <a:p>
            <a:pPr algn="l"/>
            <a:r>
              <a:rPr lang="en-US" dirty="0" smtClean="0">
                <a:solidFill>
                  <a:schemeClr val="accent2"/>
                </a:solidFill>
              </a:rPr>
              <a:t>{though no where near fast enough for you-know-who}</a:t>
            </a:r>
            <a:endParaRPr lang="en-US" dirty="0">
              <a:solidFill>
                <a:schemeClr val="accent2"/>
              </a:solidFill>
            </a:endParaRPr>
          </a:p>
        </p:txBody>
      </p:sp>
      <p:cxnSp>
        <p:nvCxnSpPr>
          <p:cNvPr id="7" name="Straight Connector 6"/>
          <p:cNvCxnSpPr/>
          <p:nvPr/>
        </p:nvCxnSpPr>
        <p:spPr>
          <a:xfrm flipV="1">
            <a:off x="1033974" y="3260264"/>
            <a:ext cx="7053182" cy="3039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One Step Further </a:t>
            </a:r>
            <a:r>
              <a:rPr lang="en-US" sz="2667" dirty="0" smtClean="0">
                <a:solidFill>
                  <a:srgbClr val="FF0000"/>
                </a:solidFill>
              </a:rPr>
              <a:t>{straight into the classroom}</a:t>
            </a:r>
            <a:br>
              <a:rPr lang="en-US" sz="2667" dirty="0" smtClean="0">
                <a:solidFill>
                  <a:srgbClr val="FF0000"/>
                </a:solidFill>
              </a:rPr>
            </a:br>
            <a:r>
              <a:rPr lang="en-US" sz="2667" dirty="0" smtClean="0">
                <a:solidFill>
                  <a:srgbClr val="FF0000"/>
                </a:solidFill>
              </a:rPr>
              <a:t/>
            </a:r>
            <a:br>
              <a:rPr lang="en-US" sz="2667" dirty="0" smtClean="0">
                <a:solidFill>
                  <a:srgbClr val="FF0000"/>
                </a:solidFill>
              </a:rPr>
            </a:br>
            <a:endParaRPr lang="en-US" sz="2667" dirty="0">
              <a:solidFill>
                <a:srgbClr val="FF0000"/>
              </a:solidFill>
            </a:endParaRPr>
          </a:p>
        </p:txBody>
      </p:sp>
      <p:sp>
        <p:nvSpPr>
          <p:cNvPr id="3" name="Content Placeholder 2"/>
          <p:cNvSpPr>
            <a:spLocks noGrp="1"/>
          </p:cNvSpPr>
          <p:nvPr>
            <p:ph idx="1"/>
          </p:nvPr>
        </p:nvSpPr>
        <p:spPr>
          <a:xfrm>
            <a:off x="236984" y="1213677"/>
            <a:ext cx="8229600" cy="4525963"/>
          </a:xfrm>
        </p:spPr>
        <p:txBody>
          <a:bodyPr/>
          <a:lstStyle/>
          <a:p>
            <a:r>
              <a:rPr lang="en-US" dirty="0" smtClean="0"/>
              <a:t>INSERT VIDEO WHILE WE NARRATE (silent), starting with “went straight to the classroom—and used a rigorous process for selecting and identifying…”</a:t>
            </a:r>
          </a:p>
          <a:p>
            <a:endParaRPr lang="en-US" dirty="0" smtClean="0"/>
          </a:p>
          <a:p>
            <a:endParaRPr lang="en-US" dirty="0" smtClean="0"/>
          </a:p>
        </p:txBody>
      </p:sp>
      <p:cxnSp>
        <p:nvCxnSpPr>
          <p:cNvPr id="5" name="Straight Connector 4"/>
          <p:cNvCxnSpPr/>
          <p:nvPr/>
        </p:nvCxnSpPr>
        <p:spPr>
          <a:xfrm flipV="1">
            <a:off x="236984" y="861337"/>
            <a:ext cx="8449816" cy="3039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22" name="Picture 21" descr="teamplanning.JPG"/>
          <p:cNvPicPr>
            <a:picLocks noChangeAspect="1"/>
          </p:cNvPicPr>
          <p:nvPr/>
        </p:nvPicPr>
        <p:blipFill>
          <a:blip r:embed="rId3"/>
          <a:stretch>
            <a:fillRect/>
          </a:stretch>
        </p:blipFill>
        <p:spPr>
          <a:xfrm>
            <a:off x="3642562" y="4114800"/>
            <a:ext cx="4572000" cy="2743200"/>
          </a:xfrm>
          <a:prstGeom prst="rect">
            <a:avLst/>
          </a:prstGeom>
        </p:spPr>
      </p:pic>
      <p:grpSp>
        <p:nvGrpSpPr>
          <p:cNvPr id="38" name="Group 37"/>
          <p:cNvGrpSpPr/>
          <p:nvPr/>
        </p:nvGrpSpPr>
        <p:grpSpPr>
          <a:xfrm>
            <a:off x="236984" y="3266152"/>
            <a:ext cx="4300344" cy="4384207"/>
            <a:chOff x="457200" y="3675789"/>
            <a:chExt cx="4300344" cy="4384207"/>
          </a:xfrm>
        </p:grpSpPr>
        <p:pic>
          <p:nvPicPr>
            <p:cNvPr id="23" name="Picture 22" descr="ID_pt1_63_throughoutentire.jpg"/>
            <p:cNvPicPr>
              <a:picLocks noChangeAspect="1"/>
            </p:cNvPicPr>
            <p:nvPr/>
          </p:nvPicPr>
          <p:blipFill>
            <a:blip r:embed="rId4"/>
            <a:stretch>
              <a:fillRect/>
            </a:stretch>
          </p:blipFill>
          <p:spPr>
            <a:xfrm>
              <a:off x="457200" y="3875843"/>
              <a:ext cx="4300344" cy="4184153"/>
            </a:xfrm>
            <a:prstGeom prst="rect">
              <a:avLst/>
            </a:prstGeom>
          </p:spPr>
        </p:pic>
        <p:cxnSp>
          <p:nvCxnSpPr>
            <p:cNvPr id="32" name="Straight Arrow Connector 31"/>
            <p:cNvCxnSpPr/>
            <p:nvPr/>
          </p:nvCxnSpPr>
          <p:spPr>
            <a:xfrm rot="16200000" flipV="1">
              <a:off x="2096130" y="4191028"/>
              <a:ext cx="477912" cy="245803"/>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966381" y="3675789"/>
              <a:ext cx="1406506" cy="400110"/>
            </a:xfrm>
            <a:prstGeom prst="rect">
              <a:avLst/>
            </a:prstGeom>
            <a:noFill/>
          </p:spPr>
          <p:txBody>
            <a:bodyPr wrap="square" rtlCol="0">
              <a:spAutoFit/>
            </a:bodyPr>
            <a:lstStyle/>
            <a:p>
              <a:r>
                <a:rPr lang="en-US" sz="2000" dirty="0" smtClean="0">
                  <a:solidFill>
                    <a:schemeClr val="accent2"/>
                  </a:solidFill>
                </a:rPr>
                <a:t>Illinois</a:t>
              </a:r>
              <a:endParaRPr lang="en-US" sz="2000" dirty="0">
                <a:solidFill>
                  <a:schemeClr val="accent2"/>
                </a:solidFill>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MegaSystemCover.png"/>
          <p:cNvPicPr>
            <a:picLocks noChangeAspect="1"/>
          </p:cNvPicPr>
          <p:nvPr/>
        </p:nvPicPr>
        <p:blipFill>
          <a:blip r:embed="rId3"/>
          <a:stretch>
            <a:fillRect/>
          </a:stretch>
        </p:blipFill>
        <p:spPr>
          <a:xfrm>
            <a:off x="443809" y="1477296"/>
            <a:ext cx="4139988" cy="5060765"/>
          </a:xfrm>
          <a:prstGeom prst="rect">
            <a:avLst/>
          </a:prstGeom>
        </p:spPr>
      </p:pic>
      <p:sp>
        <p:nvSpPr>
          <p:cNvPr id="2" name="Title 1"/>
          <p:cNvSpPr>
            <a:spLocks noGrp="1"/>
          </p:cNvSpPr>
          <p:nvPr>
            <p:ph type="title"/>
          </p:nvPr>
        </p:nvSpPr>
        <p:spPr/>
        <p:txBody>
          <a:bodyPr>
            <a:normAutofit/>
          </a:bodyPr>
          <a:lstStyle/>
          <a:p>
            <a:pPr algn="l"/>
            <a:r>
              <a:rPr lang="en-US" dirty="0" smtClean="0"/>
              <a:t>The Context </a:t>
            </a:r>
            <a:r>
              <a:rPr lang="en-US" sz="2667" dirty="0" smtClean="0">
                <a:solidFill>
                  <a:srgbClr val="FF0000"/>
                </a:solidFill>
              </a:rPr>
              <a:t>{how the indicators work together}</a:t>
            </a:r>
            <a:endParaRPr lang="en-US" sz="2667" dirty="0">
              <a:solidFill>
                <a:srgbClr val="FF0000"/>
              </a:solidFill>
            </a:endParaRPr>
          </a:p>
        </p:txBody>
      </p:sp>
      <p:cxnSp>
        <p:nvCxnSpPr>
          <p:cNvPr id="4" name="Straight Connector 3"/>
          <p:cNvCxnSpPr/>
          <p:nvPr/>
        </p:nvCxnSpPr>
        <p:spPr>
          <a:xfrm flipV="1">
            <a:off x="457200" y="1169808"/>
            <a:ext cx="8449816" cy="3039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6" name="Picture 5" descr="writeitdown.jpg"/>
          <p:cNvPicPr>
            <a:picLocks noChangeAspect="1"/>
          </p:cNvPicPr>
          <p:nvPr/>
        </p:nvPicPr>
        <p:blipFill>
          <a:blip r:embed="rId4"/>
          <a:stretch>
            <a:fillRect/>
          </a:stretch>
        </p:blipFill>
        <p:spPr>
          <a:xfrm>
            <a:off x="5193366" y="1200206"/>
            <a:ext cx="4572000" cy="2743200"/>
          </a:xfrm>
          <a:prstGeom prst="rect">
            <a:avLst/>
          </a:prstGeom>
        </p:spPr>
      </p:pic>
      <p:pic>
        <p:nvPicPr>
          <p:cNvPr id="9" name="Picture 8" descr="menuoptions_know.jpg"/>
          <p:cNvPicPr>
            <a:picLocks noChangeAspect="1"/>
          </p:cNvPicPr>
          <p:nvPr/>
        </p:nvPicPr>
        <p:blipFill>
          <a:blip r:embed="rId5"/>
          <a:stretch>
            <a:fillRect/>
          </a:stretch>
        </p:blipFill>
        <p:spPr>
          <a:xfrm>
            <a:off x="2570053" y="2313152"/>
            <a:ext cx="4544848" cy="454484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The Production </a:t>
            </a:r>
            <a:r>
              <a:rPr lang="en-US" sz="2667" dirty="0" smtClean="0">
                <a:solidFill>
                  <a:srgbClr val="FF0000"/>
                </a:solidFill>
              </a:rPr>
              <a:t>{personalized and engaging}</a:t>
            </a:r>
            <a:endParaRPr lang="en-US" sz="2667" dirty="0">
              <a:solidFill>
                <a:srgbClr val="FF0000"/>
              </a:solidFill>
            </a:endParaRPr>
          </a:p>
        </p:txBody>
      </p:sp>
      <p:pic>
        <p:nvPicPr>
          <p:cNvPr id="5" name="Picture 4" descr="specialtystore.jpg"/>
          <p:cNvPicPr>
            <a:picLocks noChangeAspect="1"/>
          </p:cNvPicPr>
          <p:nvPr/>
        </p:nvPicPr>
        <p:blipFill>
          <a:blip r:embed="rId3"/>
          <a:stretch>
            <a:fillRect/>
          </a:stretch>
        </p:blipFill>
        <p:spPr>
          <a:xfrm>
            <a:off x="0" y="1600200"/>
            <a:ext cx="3657600" cy="3657600"/>
          </a:xfrm>
          <a:prstGeom prst="rect">
            <a:avLst/>
          </a:prstGeom>
        </p:spPr>
      </p:pic>
      <p:pic>
        <p:nvPicPr>
          <p:cNvPr id="9" name="Content Placeholder 8" descr="ID_pt1_16_hook.jpg"/>
          <p:cNvPicPr>
            <a:picLocks noGrp="1" noChangeAspect="1"/>
          </p:cNvPicPr>
          <p:nvPr>
            <p:ph idx="1"/>
          </p:nvPr>
        </p:nvPicPr>
        <p:blipFill>
          <a:blip r:embed="rId4"/>
          <a:srcRect l="-131831" r="-131831"/>
          <a:stretch>
            <a:fillRect/>
          </a:stretch>
        </p:blipFill>
        <p:spPr>
          <a:xfrm>
            <a:off x="1961010" y="1600200"/>
            <a:ext cx="8229600" cy="4525963"/>
          </a:xfrm>
        </p:spPr>
      </p:pic>
      <p:sp>
        <p:nvSpPr>
          <p:cNvPr id="10" name="TextBox 9"/>
          <p:cNvSpPr txBox="1"/>
          <p:nvPr/>
        </p:nvSpPr>
        <p:spPr>
          <a:xfrm>
            <a:off x="4762065" y="5941497"/>
            <a:ext cx="3625853" cy="369332"/>
          </a:xfrm>
          <a:prstGeom prst="rect">
            <a:avLst/>
          </a:prstGeom>
          <a:noFill/>
        </p:spPr>
        <p:txBody>
          <a:bodyPr wrap="square" rtlCol="0">
            <a:spAutoFit/>
          </a:bodyPr>
          <a:lstStyle/>
          <a:p>
            <a:r>
              <a:rPr lang="en-US" dirty="0" smtClean="0"/>
              <a:t>Resemble anyone you know?</a:t>
            </a:r>
            <a:endParaRPr lang="en-US" dirty="0"/>
          </a:p>
        </p:txBody>
      </p:sp>
      <p:cxnSp>
        <p:nvCxnSpPr>
          <p:cNvPr id="11" name="Straight Connector 10"/>
          <p:cNvCxnSpPr/>
          <p:nvPr/>
        </p:nvCxnSpPr>
        <p:spPr>
          <a:xfrm flipV="1">
            <a:off x="457200" y="1169808"/>
            <a:ext cx="8449816" cy="3039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ounded Rectangle 4"/>
          <p:cNvSpPr/>
          <p:nvPr/>
        </p:nvSpPr>
        <p:spPr>
          <a:xfrm>
            <a:off x="537157" y="1325033"/>
            <a:ext cx="6126680" cy="1701801"/>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7157" y="0"/>
            <a:ext cx="7772400" cy="1470025"/>
          </a:xfrm>
        </p:spPr>
        <p:txBody>
          <a:bodyPr>
            <a:normAutofit/>
          </a:bodyPr>
          <a:lstStyle/>
          <a:p>
            <a:pPr algn="l"/>
            <a:r>
              <a:rPr lang="en-US" dirty="0" smtClean="0">
                <a:solidFill>
                  <a:srgbClr val="FF0000"/>
                </a:solidFill>
              </a:rPr>
              <a:t>The Product </a:t>
            </a:r>
            <a:r>
              <a:rPr lang="en-US" sz="2400" dirty="0" smtClean="0"/>
              <a:t>{three courses}</a:t>
            </a:r>
            <a:endParaRPr lang="en-US" sz="2400" dirty="0"/>
          </a:p>
        </p:txBody>
      </p:sp>
      <p:cxnSp>
        <p:nvCxnSpPr>
          <p:cNvPr id="11" name="Straight Connector 10"/>
          <p:cNvCxnSpPr/>
          <p:nvPr/>
        </p:nvCxnSpPr>
        <p:spPr>
          <a:xfrm flipV="1">
            <a:off x="537157" y="1078710"/>
            <a:ext cx="8449816" cy="3039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3"/>
          <a:stretch>
            <a:fillRect/>
          </a:stretch>
        </p:blipFill>
        <p:spPr>
          <a:xfrm>
            <a:off x="537157" y="1346199"/>
            <a:ext cx="6126680" cy="5179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Oval 8"/>
          <p:cNvSpPr/>
          <p:nvPr/>
        </p:nvSpPr>
        <p:spPr>
          <a:xfrm>
            <a:off x="3302002" y="2053169"/>
            <a:ext cx="1418166" cy="1344082"/>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2296582" y="2614084"/>
            <a:ext cx="1047752" cy="243417"/>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2296582" y="4307416"/>
            <a:ext cx="1047752" cy="243417"/>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2307165" y="6015566"/>
            <a:ext cx="1047752" cy="243417"/>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ed Rectangle 2"/>
          <p:cNvSpPr/>
          <p:nvPr/>
        </p:nvSpPr>
        <p:spPr>
          <a:xfrm>
            <a:off x="63498" y="2084918"/>
            <a:ext cx="2243667" cy="1481667"/>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p:cNvSpPr/>
          <p:nvPr/>
        </p:nvSpPr>
        <p:spPr>
          <a:xfrm>
            <a:off x="63498" y="3697819"/>
            <a:ext cx="2243667" cy="1481667"/>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63498" y="5365750"/>
            <a:ext cx="2243667" cy="1481667"/>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720168" y="2053169"/>
            <a:ext cx="1418166" cy="1344082"/>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125635" y="2057401"/>
            <a:ext cx="1418166" cy="1344082"/>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7533218" y="2044702"/>
            <a:ext cx="1418166" cy="1344082"/>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3312582" y="3748621"/>
            <a:ext cx="1418166" cy="1344082"/>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722281" y="3759198"/>
            <a:ext cx="1418166" cy="1344082"/>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155266" y="3776132"/>
            <a:ext cx="1418166" cy="1344082"/>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3295648" y="5480050"/>
            <a:ext cx="1418166" cy="1344082"/>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4739215" y="5486401"/>
            <a:ext cx="1418166" cy="1344082"/>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6165848" y="5503335"/>
            <a:ext cx="1418166" cy="1344082"/>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mc:AlternateContent xmlns:ma="http://schemas.microsoft.com/office/mac/drawingml/2008/main">
          <mc:Choice Requires="ma">
            <p:blipFill>
              <a:blip r:embed="rId3"/>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tretch>
                <a:fillRect/>
              </a:stretch>
            </p:blipFill>
          </mc:Fallback>
        </mc:AlternateContent>
        <p:spPr>
          <a:xfrm>
            <a:off x="0" y="0"/>
            <a:ext cx="893445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13"/>
                                        </p:tgtEl>
                                      </p:cBhvr>
                                    </p:animEffect>
                                    <p:set>
                                      <p:cBhvr>
                                        <p:cTn id="69" dur="1" fill="hold">
                                          <p:stCondLst>
                                            <p:cond delay="499"/>
                                          </p:stCondLst>
                                        </p:cTn>
                                        <p:tgtEl>
                                          <p:spTgt spid="13"/>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1"/>
                                        </p:tgtEl>
                                      </p:cBhvr>
                                    </p:animEffect>
                                    <p:set>
                                      <p:cBhvr>
                                        <p:cTn id="72" dur="1" fill="hold">
                                          <p:stCondLst>
                                            <p:cond delay="499"/>
                                          </p:stCondLst>
                                        </p:cTn>
                                        <p:tgtEl>
                                          <p:spTgt spid="11"/>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2"/>
                                        </p:tgtEl>
                                      </p:cBhvr>
                                    </p:animEffect>
                                    <p:set>
                                      <p:cBhvr>
                                        <p:cTn id="75" dur="1" fill="hold">
                                          <p:stCondLst>
                                            <p:cond delay="499"/>
                                          </p:stCondLst>
                                        </p:cTn>
                                        <p:tgtEl>
                                          <p:spTgt spid="12"/>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9"/>
                                        </p:tgtEl>
                                      </p:cBhvr>
                                    </p:animEffect>
                                    <p:set>
                                      <p:cBhvr>
                                        <p:cTn id="78" dur="1" fill="hold">
                                          <p:stCondLst>
                                            <p:cond delay="499"/>
                                          </p:stCondLst>
                                        </p:cTn>
                                        <p:tgtEl>
                                          <p:spTgt spid="9"/>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500"/>
                                        <p:tgtEl>
                                          <p:spTgt spid="1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fade">
                                      <p:cBhvr>
                                        <p:cTn id="86" dur="500"/>
                                        <p:tgtEl>
                                          <p:spTgt spid="1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500"/>
                                        <p:tgtEl>
                                          <p:spTgt spid="1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fade">
                                      <p:cBhvr>
                                        <p:cTn id="92" dur="500"/>
                                        <p:tgtEl>
                                          <p:spTgt spid="1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500"/>
                                        <p:tgtEl>
                                          <p:spTgt spid="1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fade">
                                      <p:cBhvr>
                                        <p:cTn id="98" dur="500"/>
                                        <p:tgtEl>
                                          <p:spTgt spid="19"/>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1" nodeType="clickEffect">
                                  <p:stCondLst>
                                    <p:cond delay="0"/>
                                  </p:stCondLst>
                                  <p:childTnLst>
                                    <p:animEffect transition="out" filter="fade">
                                      <p:cBhvr>
                                        <p:cTn id="102" dur="500"/>
                                        <p:tgtEl>
                                          <p:spTgt spid="15"/>
                                        </p:tgtEl>
                                      </p:cBhvr>
                                    </p:animEffect>
                                    <p:set>
                                      <p:cBhvr>
                                        <p:cTn id="103" dur="1" fill="hold">
                                          <p:stCondLst>
                                            <p:cond delay="499"/>
                                          </p:stCondLst>
                                        </p:cTn>
                                        <p:tgtEl>
                                          <p:spTgt spid="15"/>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14"/>
                                        </p:tgtEl>
                                      </p:cBhvr>
                                    </p:animEffect>
                                    <p:set>
                                      <p:cBhvr>
                                        <p:cTn id="106" dur="1" fill="hold">
                                          <p:stCondLst>
                                            <p:cond delay="499"/>
                                          </p:stCondLst>
                                        </p:cTn>
                                        <p:tgtEl>
                                          <p:spTgt spid="14"/>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16"/>
                                        </p:tgtEl>
                                      </p:cBhvr>
                                    </p:animEffect>
                                    <p:set>
                                      <p:cBhvr>
                                        <p:cTn id="109" dur="1" fill="hold">
                                          <p:stCondLst>
                                            <p:cond delay="499"/>
                                          </p:stCondLst>
                                        </p:cTn>
                                        <p:tgtEl>
                                          <p:spTgt spid="16"/>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17"/>
                                        </p:tgtEl>
                                      </p:cBhvr>
                                    </p:animEffect>
                                    <p:set>
                                      <p:cBhvr>
                                        <p:cTn id="112" dur="1" fill="hold">
                                          <p:stCondLst>
                                            <p:cond delay="499"/>
                                          </p:stCondLst>
                                        </p:cTn>
                                        <p:tgtEl>
                                          <p:spTgt spid="17"/>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18"/>
                                        </p:tgtEl>
                                      </p:cBhvr>
                                    </p:animEffect>
                                    <p:set>
                                      <p:cBhvr>
                                        <p:cTn id="115" dur="1" fill="hold">
                                          <p:stCondLst>
                                            <p:cond delay="499"/>
                                          </p:stCondLst>
                                        </p:cTn>
                                        <p:tgtEl>
                                          <p:spTgt spid="18"/>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19"/>
                                        </p:tgtEl>
                                      </p:cBhvr>
                                    </p:animEffect>
                                    <p:set>
                                      <p:cBhvr>
                                        <p:cTn id="118"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6" grpId="0" animBg="1"/>
      <p:bldP spid="6" grpId="1" animBg="1"/>
      <p:bldP spid="7" grpId="0" animBg="1"/>
      <p:bldP spid="7" grpId="1" animBg="1"/>
      <p:bldP spid="8" grpId="0" animBg="1"/>
      <p:bldP spid="8" grpId="1" animBg="1"/>
      <p:bldP spid="3" grpId="0" animBg="1"/>
      <p:bldP spid="3" grpId="1" animBg="1"/>
      <p:bldP spid="4" grpId="0" animBg="1"/>
      <p:bldP spid="4" grpId="1" animBg="1"/>
      <p:bldP spid="5" grpId="0" animBg="1"/>
      <p:bldP spid="5"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3127</TotalTime>
  <Words>1279</Words>
  <Application>Microsoft Macintosh PowerPoint</Application>
  <PresentationFormat>On-screen Show (4:3)</PresentationFormat>
  <Paragraphs>111</Paragraphs>
  <Slides>12</Slides>
  <Notes>12</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Office Theme</vt:lpstr>
      <vt:lpstr>Slide 1</vt:lpstr>
      <vt:lpstr>A Long History {briefly} </vt:lpstr>
      <vt:lpstr>“We need a way to show what these things look like when they’re implemented well.”—Sam Redding</vt:lpstr>
      <vt:lpstr>And that is exactly what we did.</vt:lpstr>
      <vt:lpstr>One Step Further {straight into the classroom}  </vt:lpstr>
      <vt:lpstr>The Context {how the indicators work together}</vt:lpstr>
      <vt:lpstr>The Production {personalized and engaging}</vt:lpstr>
      <vt:lpstr>The Product {three courses}</vt:lpstr>
      <vt:lpstr>Slide 9</vt:lpstr>
      <vt:lpstr>Access Modes {we made it easy}</vt:lpstr>
      <vt:lpstr>The Website {www.centerii.org/action}</vt:lpstr>
      <vt:lpstr>Stay in Touch {send us your feedback}</vt:lpstr>
    </vt:vector>
  </TitlesOfParts>
  <Company>Maureen Mirabito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Maureen Mirabito</dc:creator>
  <cp:lastModifiedBy>Maureen Mirabito</cp:lastModifiedBy>
  <cp:revision>6</cp:revision>
  <dcterms:created xsi:type="dcterms:W3CDTF">2010-09-03T22:51:47Z</dcterms:created>
  <dcterms:modified xsi:type="dcterms:W3CDTF">2010-09-03T22:52:43Z</dcterms:modified>
</cp:coreProperties>
</file>