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23"/>
  </p:notesMasterIdLst>
  <p:handoutMasterIdLst>
    <p:handoutMasterId r:id="rId24"/>
  </p:handoutMasterIdLst>
  <p:sldIdLst>
    <p:sldId id="459" r:id="rId2"/>
    <p:sldId id="366" r:id="rId3"/>
    <p:sldId id="439" r:id="rId4"/>
    <p:sldId id="443" r:id="rId5"/>
    <p:sldId id="454" r:id="rId6"/>
    <p:sldId id="445" r:id="rId7"/>
    <p:sldId id="456" r:id="rId8"/>
    <p:sldId id="462" r:id="rId9"/>
    <p:sldId id="460" r:id="rId10"/>
    <p:sldId id="475" r:id="rId11"/>
    <p:sldId id="476" r:id="rId12"/>
    <p:sldId id="477" r:id="rId13"/>
    <p:sldId id="464" r:id="rId14"/>
    <p:sldId id="465" r:id="rId15"/>
    <p:sldId id="471" r:id="rId16"/>
    <p:sldId id="472" r:id="rId17"/>
    <p:sldId id="473" r:id="rId18"/>
    <p:sldId id="470" r:id="rId19"/>
    <p:sldId id="466" r:id="rId20"/>
    <p:sldId id="467" r:id="rId21"/>
    <p:sldId id="474"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89146" autoAdjust="0"/>
  </p:normalViewPr>
  <p:slideViewPr>
    <p:cSldViewPr snapToGrid="0">
      <p:cViewPr varScale="1">
        <p:scale>
          <a:sx n="66" d="100"/>
          <a:sy n="66" d="100"/>
        </p:scale>
        <p:origin x="696"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6BED9F2-5B72-42CA-B63F-9C49EE2EC81E}" type="datetimeFigureOut">
              <a:rPr lang="en-US" smtClean="0"/>
              <a:pPr/>
              <a:t>2/20/2016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14C4C21-A9B7-4020-85A2-5AC8E8404417}" type="slidenum">
              <a:rPr lang="en-US" smtClean="0"/>
              <a:pPr/>
              <a:t>‹#›</a:t>
            </a:fld>
            <a:endParaRPr lang="en-US"/>
          </a:p>
        </p:txBody>
      </p:sp>
    </p:spTree>
    <p:extLst>
      <p:ext uri="{BB962C8B-B14F-4D97-AF65-F5344CB8AC3E}">
        <p14:creationId xmlns:p14="http://schemas.microsoft.com/office/powerpoint/2010/main" val="349014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BDB35F0-1DE9-4505-91EA-70D2DF31083F}" type="datetimeFigureOut">
              <a:rPr lang="en-US" smtClean="0"/>
              <a:pPr/>
              <a:t>2/20/2016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425FB24-F0C0-4729-AEF0-DE1035490DA1}" type="slidenum">
              <a:rPr lang="en-US" smtClean="0"/>
              <a:pPr/>
              <a:t>‹#›</a:t>
            </a:fld>
            <a:endParaRPr lang="en-US"/>
          </a:p>
        </p:txBody>
      </p:sp>
    </p:spTree>
    <p:extLst>
      <p:ext uri="{BB962C8B-B14F-4D97-AF65-F5344CB8AC3E}">
        <p14:creationId xmlns:p14="http://schemas.microsoft.com/office/powerpoint/2010/main" val="101086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E3ADE1-7138-4006-8791-3C5D34AD5730}" type="slidenum">
              <a:rPr lang="en-US" smtClean="0"/>
              <a:pPr/>
              <a:t>2</a:t>
            </a:fld>
            <a:endParaRPr lang="en-US" dirty="0"/>
          </a:p>
        </p:txBody>
      </p:sp>
    </p:spTree>
    <p:extLst>
      <p:ext uri="{BB962C8B-B14F-4D97-AF65-F5344CB8AC3E}">
        <p14:creationId xmlns:p14="http://schemas.microsoft.com/office/powerpoint/2010/main" val="4144288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25FB24-F0C0-4729-AEF0-DE1035490DA1}" type="slidenum">
              <a:rPr lang="en-US" smtClean="0"/>
              <a:pPr/>
              <a:t>3</a:t>
            </a:fld>
            <a:endParaRPr lang="en-US"/>
          </a:p>
        </p:txBody>
      </p:sp>
    </p:spTree>
    <p:extLst>
      <p:ext uri="{BB962C8B-B14F-4D97-AF65-F5344CB8AC3E}">
        <p14:creationId xmlns:p14="http://schemas.microsoft.com/office/powerpoint/2010/main" val="1489248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25FB24-F0C0-4729-AEF0-DE1035490DA1}" type="slidenum">
              <a:rPr lang="en-US" smtClean="0"/>
              <a:pPr/>
              <a:t>4</a:t>
            </a:fld>
            <a:endParaRPr lang="en-US"/>
          </a:p>
        </p:txBody>
      </p:sp>
    </p:spTree>
    <p:extLst>
      <p:ext uri="{BB962C8B-B14F-4D97-AF65-F5344CB8AC3E}">
        <p14:creationId xmlns:p14="http://schemas.microsoft.com/office/powerpoint/2010/main" val="2987833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25FB24-F0C0-4729-AEF0-DE1035490DA1}" type="slidenum">
              <a:rPr lang="en-US" smtClean="0"/>
              <a:pPr/>
              <a:t>5</a:t>
            </a:fld>
            <a:endParaRPr lang="en-US"/>
          </a:p>
        </p:txBody>
      </p:sp>
    </p:spTree>
    <p:extLst>
      <p:ext uri="{BB962C8B-B14F-4D97-AF65-F5344CB8AC3E}">
        <p14:creationId xmlns:p14="http://schemas.microsoft.com/office/powerpoint/2010/main" val="2987833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r>
              <a:rPr lang="en-US" baseline="30000" dirty="0" smtClean="0"/>
              <a:t>nd</a:t>
            </a:r>
            <a:r>
              <a:rPr lang="en-US" baseline="0" dirty="0" smtClean="0"/>
              <a:t> question- teacher, student, student families, principal, coaches</a:t>
            </a:r>
            <a:endParaRPr lang="en-US" dirty="0"/>
          </a:p>
        </p:txBody>
      </p:sp>
      <p:sp>
        <p:nvSpPr>
          <p:cNvPr id="4" name="Slide Number Placeholder 3"/>
          <p:cNvSpPr>
            <a:spLocks noGrp="1"/>
          </p:cNvSpPr>
          <p:nvPr>
            <p:ph type="sldNum" sz="quarter" idx="10"/>
          </p:nvPr>
        </p:nvSpPr>
        <p:spPr/>
        <p:txBody>
          <a:bodyPr/>
          <a:lstStyle/>
          <a:p>
            <a:fld id="{3425FB24-F0C0-4729-AEF0-DE1035490DA1}" type="slidenum">
              <a:rPr lang="en-US" smtClean="0"/>
              <a:pPr/>
              <a:t>6</a:t>
            </a:fld>
            <a:endParaRPr lang="en-US"/>
          </a:p>
        </p:txBody>
      </p:sp>
    </p:spTree>
    <p:extLst>
      <p:ext uri="{BB962C8B-B14F-4D97-AF65-F5344CB8AC3E}">
        <p14:creationId xmlns:p14="http://schemas.microsoft.com/office/powerpoint/2010/main" val="83867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E3ADE1-7138-4006-8791-3C5D34AD5730}" type="slidenum">
              <a:rPr lang="en-US" smtClean="0"/>
              <a:pPr/>
              <a:t>8</a:t>
            </a:fld>
            <a:endParaRPr lang="en-US" dirty="0"/>
          </a:p>
        </p:txBody>
      </p:sp>
    </p:spTree>
    <p:extLst>
      <p:ext uri="{BB962C8B-B14F-4D97-AF65-F5344CB8AC3E}">
        <p14:creationId xmlns:p14="http://schemas.microsoft.com/office/powerpoint/2010/main" val="4144288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25FB24-F0C0-4729-AEF0-DE1035490DA1}" type="slidenum">
              <a:rPr lang="en-US" smtClean="0"/>
              <a:pPr/>
              <a:t>21</a:t>
            </a:fld>
            <a:endParaRPr lang="en-US"/>
          </a:p>
        </p:txBody>
      </p:sp>
    </p:spTree>
    <p:extLst>
      <p:ext uri="{BB962C8B-B14F-4D97-AF65-F5344CB8AC3E}">
        <p14:creationId xmlns:p14="http://schemas.microsoft.com/office/powerpoint/2010/main" val="1489248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233CD6-D25B-437E-872C-945678327919}" type="datetimeFigureOut">
              <a:rPr lang="en-US" smtClean="0">
                <a:solidFill>
                  <a:prstClr val="black">
                    <a:tint val="75000"/>
                  </a:prstClr>
                </a:solidFill>
              </a:rPr>
              <a:pPr/>
              <a:t>2/20/2016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841DED5-1F5F-46B7-9120-E3BF33CEAB78}" type="slidenum">
              <a:rPr lang="en-US" smtClean="0">
                <a:solidFill>
                  <a:prstClr val="black">
                    <a:tint val="75000"/>
                  </a:prstClr>
                </a:solidFill>
              </a:rPr>
              <a:pPr/>
              <a:t>‹#›</a:t>
            </a:fld>
            <a:endParaRPr lang="en-US">
              <a:solidFill>
                <a:prstClr val="black">
                  <a:tint val="75000"/>
                </a:prstClr>
              </a:solidFill>
            </a:endParaRPr>
          </a:p>
        </p:txBody>
      </p:sp>
      <p:sp>
        <p:nvSpPr>
          <p:cNvPr id="7" name="Rectangle 2"/>
          <p:cNvSpPr>
            <a:spLocks noChangeArrowheads="1"/>
          </p:cNvSpPr>
          <p:nvPr userDrawn="1"/>
        </p:nvSpPr>
        <p:spPr bwMode="auto">
          <a:xfrm>
            <a:off x="914400" y="1066800"/>
            <a:ext cx="10363200" cy="228600"/>
          </a:xfrm>
          <a:prstGeom prst="rect">
            <a:avLst/>
          </a:prstGeom>
          <a:gradFill rotWithShape="0">
            <a:gsLst>
              <a:gs pos="0">
                <a:srgbClr val="4F81BD"/>
              </a:gs>
              <a:gs pos="100000">
                <a:srgbClr val="2F4D7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latin typeface="Garamond" pitchFamily="18" charset="0"/>
              <a:ea typeface="ＭＳ Ｐゴシック" pitchFamily="34" charset="-128"/>
            </a:endParaRPr>
          </a:p>
        </p:txBody>
      </p:sp>
      <p:sp>
        <p:nvSpPr>
          <p:cNvPr id="8" name="Rectangle 3"/>
          <p:cNvSpPr>
            <a:spLocks noChangeArrowheads="1"/>
          </p:cNvSpPr>
          <p:nvPr userDrawn="1"/>
        </p:nvSpPr>
        <p:spPr bwMode="auto">
          <a:xfrm>
            <a:off x="914400" y="2743200"/>
            <a:ext cx="10363200" cy="69850"/>
          </a:xfrm>
          <a:prstGeom prst="rect">
            <a:avLst/>
          </a:prstGeom>
          <a:gradFill rotWithShape="0">
            <a:gsLst>
              <a:gs pos="0">
                <a:srgbClr val="4F81BD"/>
              </a:gs>
              <a:gs pos="100000">
                <a:srgbClr val="2F4D7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latin typeface="Garamond" pitchFamily="18" charset="0"/>
              <a:ea typeface="ＭＳ Ｐゴシック" pitchFamily="34" charset="-128"/>
            </a:endParaRPr>
          </a:p>
        </p:txBody>
      </p:sp>
    </p:spTree>
    <p:extLst>
      <p:ext uri="{BB962C8B-B14F-4D97-AF65-F5344CB8AC3E}">
        <p14:creationId xmlns:p14="http://schemas.microsoft.com/office/powerpoint/2010/main" val="2376013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33CD6-D25B-437E-872C-945678327919}" type="datetimeFigureOut">
              <a:rPr lang="en-US" smtClean="0">
                <a:solidFill>
                  <a:prstClr val="black">
                    <a:tint val="75000"/>
                  </a:prstClr>
                </a:solidFill>
              </a:rPr>
              <a:pPr/>
              <a:t>2/20/2016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841DED5-1F5F-46B7-9120-E3BF33CEAB78}" type="slidenum">
              <a:rPr lang="en-US" smtClean="0">
                <a:solidFill>
                  <a:prstClr val="black">
                    <a:tint val="75000"/>
                  </a:prstClr>
                </a:solidFill>
              </a:rPr>
              <a:pPr/>
              <a:t>‹#›</a:t>
            </a:fld>
            <a:endParaRPr lang="en-US">
              <a:solidFill>
                <a:prstClr val="black">
                  <a:tint val="75000"/>
                </a:prstClr>
              </a:solidFill>
            </a:endParaRPr>
          </a:p>
        </p:txBody>
      </p:sp>
      <p:sp>
        <p:nvSpPr>
          <p:cNvPr id="7"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endParaRPr lang="en-US" sz="1300" b="1" dirty="0" smtClean="0">
              <a:solidFill>
                <a:prstClr val="black"/>
              </a:solidFill>
            </a:endParaRPr>
          </a:p>
        </p:txBody>
      </p:sp>
      <p:sp>
        <p:nvSpPr>
          <p:cNvPr id="8"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latin typeface="Garamond" pitchFamily="18" charset="0"/>
              <a:ea typeface="ＭＳ Ｐゴシック" pitchFamily="34" charset="-128"/>
            </a:endParaRPr>
          </a:p>
        </p:txBody>
      </p:sp>
    </p:spTree>
    <p:extLst>
      <p:ext uri="{BB962C8B-B14F-4D97-AF65-F5344CB8AC3E}">
        <p14:creationId xmlns:p14="http://schemas.microsoft.com/office/powerpoint/2010/main" val="1701732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33CD6-D25B-437E-872C-945678327919}" type="datetimeFigureOut">
              <a:rPr lang="en-US" smtClean="0">
                <a:solidFill>
                  <a:prstClr val="black">
                    <a:tint val="75000"/>
                  </a:prstClr>
                </a:solidFill>
              </a:rPr>
              <a:pPr/>
              <a:t>2/20/2016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841DED5-1F5F-46B7-9120-E3BF33CEAB78}" type="slidenum">
              <a:rPr lang="en-US" smtClean="0">
                <a:solidFill>
                  <a:prstClr val="black">
                    <a:tint val="75000"/>
                  </a:prstClr>
                </a:solidFill>
              </a:rPr>
              <a:pPr/>
              <a:t>‹#›</a:t>
            </a:fld>
            <a:endParaRPr lang="en-US">
              <a:solidFill>
                <a:prstClr val="black">
                  <a:tint val="75000"/>
                </a:prstClr>
              </a:solidFill>
            </a:endParaRPr>
          </a:p>
        </p:txBody>
      </p:sp>
      <p:sp>
        <p:nvSpPr>
          <p:cNvPr id="7"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endParaRPr lang="en-US" sz="1300" b="1" dirty="0" smtClean="0">
              <a:solidFill>
                <a:prstClr val="black"/>
              </a:solidFill>
            </a:endParaRPr>
          </a:p>
        </p:txBody>
      </p:sp>
      <p:sp>
        <p:nvSpPr>
          <p:cNvPr id="8"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latin typeface="Garamond" pitchFamily="18" charset="0"/>
              <a:ea typeface="ＭＳ Ｐゴシック" pitchFamily="34" charset="-128"/>
            </a:endParaRPr>
          </a:p>
        </p:txBody>
      </p:sp>
    </p:spTree>
    <p:extLst>
      <p:ext uri="{BB962C8B-B14F-4D97-AF65-F5344CB8AC3E}">
        <p14:creationId xmlns:p14="http://schemas.microsoft.com/office/powerpoint/2010/main" val="22251084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r>
              <a:rPr lang="en-US" sz="1300" dirty="0" smtClean="0">
                <a:solidFill>
                  <a:srgbClr val="FFFFFF"/>
                </a:solidFill>
                <a:latin typeface="Garamond" charset="0"/>
              </a:rPr>
              <a:t>         	</a:t>
            </a:r>
            <a:endParaRPr lang="en-US" sz="1300" b="1" dirty="0" smtClean="0">
              <a:solidFill>
                <a:prstClr val="black"/>
              </a:solidFill>
            </a:endParaRPr>
          </a:p>
        </p:txBody>
      </p:sp>
      <p:sp>
        <p:nvSpPr>
          <p:cNvPr id="5"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latin typeface="Garamond" pitchFamily="18" charset="0"/>
              <a:ea typeface="ＭＳ Ｐゴシック" pitchFamily="34" charset="-128"/>
            </a:endParaRPr>
          </a:p>
        </p:txBody>
      </p:sp>
      <p:sp>
        <p:nvSpPr>
          <p:cNvPr id="3"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5519831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r>
              <a:rPr lang="en-US" sz="1300" dirty="0" smtClean="0">
                <a:solidFill>
                  <a:srgbClr val="FFFFFF"/>
                </a:solidFill>
                <a:latin typeface="Garamond" charset="0"/>
              </a:rPr>
              <a:t>         	</a:t>
            </a:r>
            <a:endParaRPr lang="en-US" sz="1300" b="1" dirty="0" smtClean="0">
              <a:solidFill>
                <a:prstClr val="black"/>
              </a:solidFill>
            </a:endParaRPr>
          </a:p>
        </p:txBody>
      </p:sp>
      <p:sp>
        <p:nvSpPr>
          <p:cNvPr id="5"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ea typeface="ＭＳ Ｐゴシック" pitchFamily="34" charset="-128"/>
            </a:endParaRPr>
          </a:p>
        </p:txBody>
      </p:sp>
      <p:sp>
        <p:nvSpPr>
          <p:cNvPr id="3"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91424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r>
              <a:rPr lang="en-US" sz="1300" dirty="0" smtClean="0">
                <a:solidFill>
                  <a:srgbClr val="FFFFFF"/>
                </a:solidFill>
                <a:latin typeface="Garamond" charset="0"/>
              </a:rPr>
              <a:t>         	</a:t>
            </a:r>
            <a:endParaRPr lang="en-US" sz="1300" b="1" dirty="0" smtClean="0">
              <a:solidFill>
                <a:prstClr val="black"/>
              </a:solidFill>
            </a:endParaRPr>
          </a:p>
        </p:txBody>
      </p:sp>
      <p:sp>
        <p:nvSpPr>
          <p:cNvPr id="5"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ea typeface="ＭＳ Ｐゴシック" pitchFamily="34" charset="-128"/>
            </a:endParaRPr>
          </a:p>
        </p:txBody>
      </p:sp>
      <p:sp>
        <p:nvSpPr>
          <p:cNvPr id="3"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00198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r>
              <a:rPr lang="en-US" sz="1300" dirty="0" smtClean="0">
                <a:solidFill>
                  <a:srgbClr val="FFFFFF"/>
                </a:solidFill>
                <a:latin typeface="Garamond" charset="0"/>
              </a:rPr>
              <a:t>         	</a:t>
            </a:r>
            <a:endParaRPr lang="en-US" sz="1300" b="1" dirty="0" smtClean="0">
              <a:solidFill>
                <a:prstClr val="black"/>
              </a:solidFill>
            </a:endParaRPr>
          </a:p>
        </p:txBody>
      </p:sp>
      <p:sp>
        <p:nvSpPr>
          <p:cNvPr id="5"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latin typeface="Garamond" pitchFamily="18" charset="0"/>
              <a:ea typeface="ＭＳ Ｐゴシック" pitchFamily="34" charset="-128"/>
            </a:endParaRPr>
          </a:p>
        </p:txBody>
      </p:sp>
      <p:sp>
        <p:nvSpPr>
          <p:cNvPr id="3"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7148248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r>
              <a:rPr lang="en-US" sz="1300" dirty="0" smtClean="0">
                <a:solidFill>
                  <a:srgbClr val="FFFFFF"/>
                </a:solidFill>
                <a:latin typeface="Garamond" charset="0"/>
              </a:rPr>
              <a:t>         	</a:t>
            </a:r>
            <a:endParaRPr lang="en-US" sz="1300" b="1" dirty="0" smtClean="0">
              <a:solidFill>
                <a:prstClr val="black"/>
              </a:solidFill>
            </a:endParaRPr>
          </a:p>
        </p:txBody>
      </p:sp>
      <p:sp>
        <p:nvSpPr>
          <p:cNvPr id="5"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latin typeface="Garamond" pitchFamily="18" charset="0"/>
              <a:ea typeface="ＭＳ Ｐゴシック" pitchFamily="34" charset="-128"/>
            </a:endParaRPr>
          </a:p>
        </p:txBody>
      </p:sp>
      <p:sp>
        <p:nvSpPr>
          <p:cNvPr id="3"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5410550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r>
              <a:rPr lang="en-US" sz="1300" dirty="0" smtClean="0">
                <a:solidFill>
                  <a:srgbClr val="FFFFFF"/>
                </a:solidFill>
                <a:latin typeface="Garamond" charset="0"/>
              </a:rPr>
              <a:t>         	</a:t>
            </a:r>
            <a:endParaRPr lang="en-US" sz="1300" b="1" dirty="0" smtClean="0">
              <a:solidFill>
                <a:prstClr val="black"/>
              </a:solidFill>
            </a:endParaRPr>
          </a:p>
        </p:txBody>
      </p:sp>
      <p:sp>
        <p:nvSpPr>
          <p:cNvPr id="5"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p:spPr>
        <p:txBody>
          <a:bodyPr/>
          <a:lstStyle/>
          <a:p>
            <a:pPr fontAlgn="base">
              <a:spcBef>
                <a:spcPct val="0"/>
              </a:spcBef>
              <a:spcAft>
                <a:spcPct val="0"/>
              </a:spcAft>
              <a:defRPr/>
            </a:pPr>
            <a:endParaRPr lang="en-US" sz="1800" dirty="0">
              <a:solidFill>
                <a:prstClr val="black"/>
              </a:solidFill>
              <a:ea typeface="ＭＳ Ｐゴシック" pitchFamily="34" charset="-128"/>
              <a:cs typeface="Arial" pitchFamily="34" charset="0"/>
            </a:endParaRPr>
          </a:p>
        </p:txBody>
      </p:sp>
      <p:sp>
        <p:nvSpPr>
          <p:cNvPr id="3"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161742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r>
              <a:rPr lang="en-US" sz="1300" dirty="0" smtClean="0">
                <a:solidFill>
                  <a:srgbClr val="FFFFFF"/>
                </a:solidFill>
                <a:latin typeface="Garamond" charset="0"/>
              </a:rPr>
              <a:t>         	</a:t>
            </a:r>
            <a:endParaRPr lang="en-US" sz="1300" b="1" dirty="0" smtClean="0">
              <a:solidFill>
                <a:prstClr val="black"/>
              </a:solidFill>
            </a:endParaRPr>
          </a:p>
        </p:txBody>
      </p:sp>
      <p:sp>
        <p:nvSpPr>
          <p:cNvPr id="5"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p:spPr>
        <p:txBody>
          <a:bodyPr/>
          <a:lstStyle/>
          <a:p>
            <a:pPr fontAlgn="base">
              <a:spcBef>
                <a:spcPct val="0"/>
              </a:spcBef>
              <a:spcAft>
                <a:spcPct val="0"/>
              </a:spcAft>
              <a:defRPr/>
            </a:pPr>
            <a:endParaRPr lang="en-US" sz="1800" dirty="0">
              <a:solidFill>
                <a:prstClr val="black"/>
              </a:solidFill>
              <a:ea typeface="ＭＳ Ｐゴシック" pitchFamily="34" charset="-128"/>
              <a:cs typeface="Arial" pitchFamily="34" charset="0"/>
            </a:endParaRPr>
          </a:p>
        </p:txBody>
      </p:sp>
      <p:sp>
        <p:nvSpPr>
          <p:cNvPr id="3"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245033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r>
              <a:rPr lang="en-US" sz="1300" dirty="0" smtClean="0">
                <a:solidFill>
                  <a:srgbClr val="FFFFFF"/>
                </a:solidFill>
                <a:latin typeface="Garamond" charset="0"/>
              </a:rPr>
              <a:t>         	</a:t>
            </a:r>
            <a:endParaRPr lang="en-US" sz="1300" b="1" dirty="0" smtClean="0">
              <a:solidFill>
                <a:prstClr val="black"/>
              </a:solidFill>
            </a:endParaRPr>
          </a:p>
        </p:txBody>
      </p:sp>
      <p:sp>
        <p:nvSpPr>
          <p:cNvPr id="5"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ea typeface="ＭＳ Ｐゴシック" pitchFamily="34" charset="-128"/>
            </a:endParaRPr>
          </a:p>
        </p:txBody>
      </p:sp>
      <p:sp>
        <p:nvSpPr>
          <p:cNvPr id="3"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74896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33CD6-D25B-437E-872C-945678327919}" type="datetimeFigureOut">
              <a:rPr lang="en-US" smtClean="0">
                <a:solidFill>
                  <a:prstClr val="black">
                    <a:tint val="75000"/>
                  </a:prstClr>
                </a:solidFill>
              </a:rPr>
              <a:pPr/>
              <a:t>2/20/2016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841DED5-1F5F-46B7-9120-E3BF33CEAB78}" type="slidenum">
              <a:rPr lang="en-US" smtClean="0">
                <a:solidFill>
                  <a:prstClr val="black">
                    <a:tint val="75000"/>
                  </a:prstClr>
                </a:solidFill>
              </a:rPr>
              <a:pPr/>
              <a:t>‹#›</a:t>
            </a:fld>
            <a:endParaRPr lang="en-US">
              <a:solidFill>
                <a:prstClr val="black">
                  <a:tint val="75000"/>
                </a:prstClr>
              </a:solidFill>
            </a:endParaRPr>
          </a:p>
        </p:txBody>
      </p:sp>
      <p:sp>
        <p:nvSpPr>
          <p:cNvPr id="7"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r>
              <a:rPr lang="en-US" sz="1300" dirty="0" smtClean="0">
                <a:solidFill>
                  <a:srgbClr val="FFFFFF"/>
                </a:solidFill>
                <a:latin typeface="Garamond" charset="0"/>
              </a:rPr>
              <a:t>         	</a:t>
            </a:r>
            <a:endParaRPr lang="en-US" sz="1300" b="1" dirty="0" smtClean="0">
              <a:solidFill>
                <a:prstClr val="black"/>
              </a:solidFill>
            </a:endParaRPr>
          </a:p>
        </p:txBody>
      </p:sp>
      <p:sp>
        <p:nvSpPr>
          <p:cNvPr id="8"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latin typeface="Garamond" pitchFamily="18" charset="0"/>
              <a:ea typeface="ＭＳ Ｐゴシック" pitchFamily="34" charset="-128"/>
            </a:endParaRPr>
          </a:p>
        </p:txBody>
      </p:sp>
    </p:spTree>
    <p:extLst>
      <p:ext uri="{BB962C8B-B14F-4D97-AF65-F5344CB8AC3E}">
        <p14:creationId xmlns:p14="http://schemas.microsoft.com/office/powerpoint/2010/main" val="39220591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r>
              <a:rPr lang="en-US" sz="1300" dirty="0" smtClean="0">
                <a:solidFill>
                  <a:srgbClr val="FFFFFF"/>
                </a:solidFill>
                <a:latin typeface="Garamond" charset="0"/>
              </a:rPr>
              <a:t>         	</a:t>
            </a:r>
            <a:endParaRPr lang="en-US" sz="1300" b="1" dirty="0" smtClean="0">
              <a:solidFill>
                <a:prstClr val="black"/>
              </a:solidFill>
            </a:endParaRPr>
          </a:p>
        </p:txBody>
      </p:sp>
      <p:sp>
        <p:nvSpPr>
          <p:cNvPr id="5"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ea typeface="ＭＳ Ｐゴシック" pitchFamily="34" charset="-128"/>
            </a:endParaRPr>
          </a:p>
        </p:txBody>
      </p:sp>
      <p:sp>
        <p:nvSpPr>
          <p:cNvPr id="3"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66122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r>
              <a:rPr lang="en-US" sz="1300" dirty="0" smtClean="0">
                <a:solidFill>
                  <a:srgbClr val="FFFFFF"/>
                </a:solidFill>
                <a:latin typeface="Garamond" charset="0"/>
              </a:rPr>
              <a:t>         	</a:t>
            </a:r>
            <a:endParaRPr lang="en-US" sz="1300" b="1" dirty="0" smtClean="0">
              <a:solidFill>
                <a:prstClr val="black"/>
              </a:solidFill>
            </a:endParaRPr>
          </a:p>
        </p:txBody>
      </p:sp>
      <p:sp>
        <p:nvSpPr>
          <p:cNvPr id="5"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ea typeface="ＭＳ Ｐゴシック" pitchFamily="34" charset="-128"/>
            </a:endParaRPr>
          </a:p>
        </p:txBody>
      </p:sp>
      <p:sp>
        <p:nvSpPr>
          <p:cNvPr id="3"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53926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r>
              <a:rPr lang="en-US" sz="1300" dirty="0" smtClean="0">
                <a:solidFill>
                  <a:srgbClr val="FFFFFF"/>
                </a:solidFill>
                <a:latin typeface="Garamond" charset="0"/>
              </a:rPr>
              <a:t>         	</a:t>
            </a:r>
            <a:endParaRPr lang="en-US" sz="1300" b="1" dirty="0" smtClean="0">
              <a:solidFill>
                <a:prstClr val="black"/>
              </a:solidFill>
            </a:endParaRPr>
          </a:p>
        </p:txBody>
      </p:sp>
      <p:sp>
        <p:nvSpPr>
          <p:cNvPr id="5"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ea typeface="ＭＳ Ｐゴシック" pitchFamily="34" charset="-128"/>
            </a:endParaRPr>
          </a:p>
        </p:txBody>
      </p:sp>
      <p:sp>
        <p:nvSpPr>
          <p:cNvPr id="3"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09264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r>
              <a:rPr lang="en-US" sz="1300" dirty="0" smtClean="0">
                <a:solidFill>
                  <a:srgbClr val="FFFFFF"/>
                </a:solidFill>
                <a:latin typeface="Garamond" charset="0"/>
              </a:rPr>
              <a:t>         	</a:t>
            </a:r>
            <a:endParaRPr lang="en-US" sz="1300" b="1" dirty="0" smtClean="0">
              <a:solidFill>
                <a:prstClr val="black"/>
              </a:solidFill>
            </a:endParaRPr>
          </a:p>
        </p:txBody>
      </p:sp>
      <p:sp>
        <p:nvSpPr>
          <p:cNvPr id="5"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ea typeface="ＭＳ Ｐゴシック" pitchFamily="34" charset="-128"/>
            </a:endParaRPr>
          </a:p>
        </p:txBody>
      </p:sp>
      <p:sp>
        <p:nvSpPr>
          <p:cNvPr id="3"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427868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r>
              <a:rPr lang="en-US" sz="1300" dirty="0" smtClean="0">
                <a:solidFill>
                  <a:srgbClr val="FFFFFF"/>
                </a:solidFill>
                <a:latin typeface="Garamond" charset="0"/>
              </a:rPr>
              <a:t>         	</a:t>
            </a:r>
            <a:endParaRPr lang="en-US" sz="1300" b="1" dirty="0" smtClean="0">
              <a:solidFill>
                <a:prstClr val="black"/>
              </a:solidFill>
            </a:endParaRPr>
          </a:p>
        </p:txBody>
      </p:sp>
      <p:sp>
        <p:nvSpPr>
          <p:cNvPr id="5"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ea typeface="ＭＳ Ｐゴシック" pitchFamily="34" charset="-128"/>
            </a:endParaRPr>
          </a:p>
        </p:txBody>
      </p:sp>
      <p:sp>
        <p:nvSpPr>
          <p:cNvPr id="3"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25177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r>
              <a:rPr lang="en-US" sz="1300" dirty="0" smtClean="0">
                <a:solidFill>
                  <a:srgbClr val="FFFFFF"/>
                </a:solidFill>
                <a:latin typeface="Garamond" charset="0"/>
              </a:rPr>
              <a:t>         	</a:t>
            </a:r>
            <a:endParaRPr lang="en-US" sz="1300" b="1" dirty="0" smtClean="0">
              <a:solidFill>
                <a:prstClr val="black"/>
              </a:solidFill>
            </a:endParaRPr>
          </a:p>
        </p:txBody>
      </p:sp>
      <p:sp>
        <p:nvSpPr>
          <p:cNvPr id="5"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ea typeface="ＭＳ Ｐゴシック" pitchFamily="34" charset="-128"/>
            </a:endParaRPr>
          </a:p>
        </p:txBody>
      </p:sp>
      <p:sp>
        <p:nvSpPr>
          <p:cNvPr id="3"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2385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233CD6-D25B-437E-872C-945678327919}" type="datetimeFigureOut">
              <a:rPr lang="en-US" smtClean="0">
                <a:solidFill>
                  <a:prstClr val="black">
                    <a:tint val="75000"/>
                  </a:prstClr>
                </a:solidFill>
              </a:rPr>
              <a:pPr/>
              <a:t>2/20/2016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841DED5-1F5F-46B7-9120-E3BF33CEAB78}" type="slidenum">
              <a:rPr lang="en-US" smtClean="0">
                <a:solidFill>
                  <a:prstClr val="black">
                    <a:tint val="75000"/>
                  </a:prstClr>
                </a:solidFill>
              </a:rPr>
              <a:pPr/>
              <a:t>‹#›</a:t>
            </a:fld>
            <a:endParaRPr lang="en-US">
              <a:solidFill>
                <a:prstClr val="black">
                  <a:tint val="75000"/>
                </a:prstClr>
              </a:solidFill>
            </a:endParaRPr>
          </a:p>
        </p:txBody>
      </p:sp>
      <p:sp>
        <p:nvSpPr>
          <p:cNvPr id="7"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r>
              <a:rPr lang="en-US" sz="1300" dirty="0" smtClean="0">
                <a:solidFill>
                  <a:srgbClr val="FFFFFF"/>
                </a:solidFill>
                <a:latin typeface="Garamond" charset="0"/>
              </a:rPr>
              <a:t>         	</a:t>
            </a:r>
            <a:endParaRPr lang="en-US" sz="1300" b="1" dirty="0" smtClean="0">
              <a:solidFill>
                <a:prstClr val="black"/>
              </a:solidFill>
            </a:endParaRPr>
          </a:p>
        </p:txBody>
      </p:sp>
      <p:sp>
        <p:nvSpPr>
          <p:cNvPr id="8"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latin typeface="Garamond" pitchFamily="18" charset="0"/>
              <a:ea typeface="ＭＳ Ｐゴシック" pitchFamily="34" charset="-128"/>
            </a:endParaRPr>
          </a:p>
        </p:txBody>
      </p:sp>
    </p:spTree>
    <p:extLst>
      <p:ext uri="{BB962C8B-B14F-4D97-AF65-F5344CB8AC3E}">
        <p14:creationId xmlns:p14="http://schemas.microsoft.com/office/powerpoint/2010/main" val="117582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233CD6-D25B-437E-872C-945678327919}" type="datetimeFigureOut">
              <a:rPr lang="en-US" smtClean="0">
                <a:solidFill>
                  <a:prstClr val="black">
                    <a:tint val="75000"/>
                  </a:prstClr>
                </a:solidFill>
              </a:rPr>
              <a:pPr/>
              <a:t>2/20/2016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841DED5-1F5F-46B7-9120-E3BF33CEAB78}" type="slidenum">
              <a:rPr lang="en-US" smtClean="0">
                <a:solidFill>
                  <a:prstClr val="black">
                    <a:tint val="75000"/>
                  </a:prstClr>
                </a:solidFill>
              </a:rPr>
              <a:pPr/>
              <a:t>‹#›</a:t>
            </a:fld>
            <a:endParaRPr lang="en-US">
              <a:solidFill>
                <a:prstClr val="black">
                  <a:tint val="75000"/>
                </a:prstClr>
              </a:solidFill>
            </a:endParaRPr>
          </a:p>
        </p:txBody>
      </p:sp>
      <p:sp>
        <p:nvSpPr>
          <p:cNvPr id="8"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endParaRPr lang="en-US" sz="1300" b="1" dirty="0" smtClean="0">
              <a:solidFill>
                <a:prstClr val="black"/>
              </a:solidFill>
            </a:endParaRPr>
          </a:p>
        </p:txBody>
      </p:sp>
      <p:sp>
        <p:nvSpPr>
          <p:cNvPr id="9"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latin typeface="Garamond" pitchFamily="18" charset="0"/>
              <a:ea typeface="ＭＳ Ｐゴシック" pitchFamily="34" charset="-128"/>
            </a:endParaRPr>
          </a:p>
        </p:txBody>
      </p:sp>
    </p:spTree>
    <p:extLst>
      <p:ext uri="{BB962C8B-B14F-4D97-AF65-F5344CB8AC3E}">
        <p14:creationId xmlns:p14="http://schemas.microsoft.com/office/powerpoint/2010/main" val="1617970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233CD6-D25B-437E-872C-945678327919}" type="datetimeFigureOut">
              <a:rPr lang="en-US" smtClean="0">
                <a:solidFill>
                  <a:prstClr val="black">
                    <a:tint val="75000"/>
                  </a:prstClr>
                </a:solidFill>
              </a:rPr>
              <a:pPr/>
              <a:t>2/20/2016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841DED5-1F5F-46B7-9120-E3BF33CEAB78}" type="slidenum">
              <a:rPr lang="en-US" smtClean="0">
                <a:solidFill>
                  <a:prstClr val="black">
                    <a:tint val="75000"/>
                  </a:prstClr>
                </a:solidFill>
              </a:rPr>
              <a:pPr/>
              <a:t>‹#›</a:t>
            </a:fld>
            <a:endParaRPr lang="en-US">
              <a:solidFill>
                <a:prstClr val="black">
                  <a:tint val="75000"/>
                </a:prstClr>
              </a:solidFill>
            </a:endParaRPr>
          </a:p>
        </p:txBody>
      </p:sp>
      <p:sp>
        <p:nvSpPr>
          <p:cNvPr id="10"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endParaRPr lang="en-US" sz="1300" b="1" dirty="0" smtClean="0">
              <a:solidFill>
                <a:prstClr val="black"/>
              </a:solidFill>
            </a:endParaRPr>
          </a:p>
        </p:txBody>
      </p:sp>
      <p:sp>
        <p:nvSpPr>
          <p:cNvPr id="11"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latin typeface="Garamond" pitchFamily="18" charset="0"/>
              <a:ea typeface="ＭＳ Ｐゴシック" pitchFamily="34" charset="-128"/>
            </a:endParaRPr>
          </a:p>
        </p:txBody>
      </p:sp>
    </p:spTree>
    <p:extLst>
      <p:ext uri="{BB962C8B-B14F-4D97-AF65-F5344CB8AC3E}">
        <p14:creationId xmlns:p14="http://schemas.microsoft.com/office/powerpoint/2010/main" val="589858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233CD6-D25B-437E-872C-945678327919}" type="datetimeFigureOut">
              <a:rPr lang="en-US" smtClean="0">
                <a:solidFill>
                  <a:prstClr val="black">
                    <a:tint val="75000"/>
                  </a:prstClr>
                </a:solidFill>
              </a:rPr>
              <a:pPr/>
              <a:t>2/20/2016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841DED5-1F5F-46B7-9120-E3BF33CEAB78}" type="slidenum">
              <a:rPr lang="en-US" smtClean="0">
                <a:solidFill>
                  <a:prstClr val="black">
                    <a:tint val="75000"/>
                  </a:prstClr>
                </a:solidFill>
              </a:rPr>
              <a:pPr/>
              <a:t>‹#›</a:t>
            </a:fld>
            <a:endParaRPr lang="en-US">
              <a:solidFill>
                <a:prstClr val="black">
                  <a:tint val="75000"/>
                </a:prstClr>
              </a:solidFill>
            </a:endParaRPr>
          </a:p>
        </p:txBody>
      </p:sp>
      <p:sp>
        <p:nvSpPr>
          <p:cNvPr id="6"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endParaRPr lang="en-US" sz="1300" b="1" dirty="0" smtClean="0">
              <a:solidFill>
                <a:prstClr val="black"/>
              </a:solidFill>
            </a:endParaRPr>
          </a:p>
        </p:txBody>
      </p:sp>
      <p:sp>
        <p:nvSpPr>
          <p:cNvPr id="7"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latin typeface="Garamond" pitchFamily="18" charset="0"/>
              <a:ea typeface="ＭＳ Ｐゴシック" pitchFamily="34" charset="-128"/>
            </a:endParaRPr>
          </a:p>
        </p:txBody>
      </p:sp>
    </p:spTree>
    <p:extLst>
      <p:ext uri="{BB962C8B-B14F-4D97-AF65-F5344CB8AC3E}">
        <p14:creationId xmlns:p14="http://schemas.microsoft.com/office/powerpoint/2010/main" val="375553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33CD6-D25B-437E-872C-945678327919}" type="datetimeFigureOut">
              <a:rPr lang="en-US" smtClean="0">
                <a:solidFill>
                  <a:prstClr val="black">
                    <a:tint val="75000"/>
                  </a:prstClr>
                </a:solidFill>
              </a:rPr>
              <a:pPr/>
              <a:t>2/20/2016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841DED5-1F5F-46B7-9120-E3BF33CEAB78}" type="slidenum">
              <a:rPr lang="en-US" smtClean="0">
                <a:solidFill>
                  <a:prstClr val="black">
                    <a:tint val="75000"/>
                  </a:prstClr>
                </a:solidFill>
              </a:rPr>
              <a:pPr/>
              <a:t>‹#›</a:t>
            </a:fld>
            <a:endParaRPr lang="en-US">
              <a:solidFill>
                <a:prstClr val="black">
                  <a:tint val="75000"/>
                </a:prstClr>
              </a:solidFill>
            </a:endParaRPr>
          </a:p>
        </p:txBody>
      </p:sp>
      <p:sp>
        <p:nvSpPr>
          <p:cNvPr id="5"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endParaRPr lang="en-US" sz="1300" b="1" dirty="0" smtClean="0">
              <a:solidFill>
                <a:prstClr val="black"/>
              </a:solidFill>
            </a:endParaRPr>
          </a:p>
        </p:txBody>
      </p:sp>
      <p:sp>
        <p:nvSpPr>
          <p:cNvPr id="6" name="Rectangle 4"/>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latin typeface="Garamond" pitchFamily="18" charset="0"/>
              <a:ea typeface="ＭＳ Ｐゴシック" pitchFamily="34" charset="-128"/>
            </a:endParaRPr>
          </a:p>
        </p:txBody>
      </p:sp>
    </p:spTree>
    <p:extLst>
      <p:ext uri="{BB962C8B-B14F-4D97-AF65-F5344CB8AC3E}">
        <p14:creationId xmlns:p14="http://schemas.microsoft.com/office/powerpoint/2010/main" val="177338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233CD6-D25B-437E-872C-945678327919}" type="datetimeFigureOut">
              <a:rPr lang="en-US" smtClean="0">
                <a:solidFill>
                  <a:prstClr val="black">
                    <a:tint val="75000"/>
                  </a:prstClr>
                </a:solidFill>
              </a:rPr>
              <a:pPr/>
              <a:t>2/20/2016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841DED5-1F5F-46B7-9120-E3BF33CEAB78}" type="slidenum">
              <a:rPr lang="en-US" smtClean="0">
                <a:solidFill>
                  <a:prstClr val="black">
                    <a:tint val="75000"/>
                  </a:prstClr>
                </a:solidFill>
              </a:rPr>
              <a:pPr/>
              <a:t>‹#›</a:t>
            </a:fld>
            <a:endParaRPr lang="en-US">
              <a:solidFill>
                <a:prstClr val="black">
                  <a:tint val="75000"/>
                </a:prstClr>
              </a:solidFill>
            </a:endParaRPr>
          </a:p>
        </p:txBody>
      </p:sp>
      <p:sp>
        <p:nvSpPr>
          <p:cNvPr id="8"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r>
              <a:rPr lang="en-US" sz="800" dirty="0" smtClean="0">
                <a:solidFill>
                  <a:srgbClr val="FFFFFF"/>
                </a:solidFill>
                <a:latin typeface="Garamond" charset="0"/>
              </a:rPr>
              <a:t>	 		</a:t>
            </a:r>
            <a:endParaRPr lang="en-US" sz="1300" b="1" dirty="0" smtClean="0">
              <a:solidFill>
                <a:prstClr val="black"/>
              </a:solidFill>
            </a:endParaRPr>
          </a:p>
        </p:txBody>
      </p:sp>
      <p:sp>
        <p:nvSpPr>
          <p:cNvPr id="9"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latin typeface="Garamond" pitchFamily="18" charset="0"/>
              <a:ea typeface="ＭＳ Ｐゴシック" pitchFamily="34" charset="-128"/>
            </a:endParaRPr>
          </a:p>
        </p:txBody>
      </p:sp>
    </p:spTree>
    <p:extLst>
      <p:ext uri="{BB962C8B-B14F-4D97-AF65-F5344CB8AC3E}">
        <p14:creationId xmlns:p14="http://schemas.microsoft.com/office/powerpoint/2010/main" val="1654383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233CD6-D25B-437E-872C-945678327919}" type="datetimeFigureOut">
              <a:rPr lang="en-US" smtClean="0">
                <a:solidFill>
                  <a:prstClr val="black">
                    <a:tint val="75000"/>
                  </a:prstClr>
                </a:solidFill>
              </a:rPr>
              <a:pPr/>
              <a:t>2/20/2016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841DED5-1F5F-46B7-9120-E3BF33CEAB78}" type="slidenum">
              <a:rPr lang="en-US" smtClean="0">
                <a:solidFill>
                  <a:prstClr val="black">
                    <a:tint val="75000"/>
                  </a:prstClr>
                </a:solidFill>
              </a:rPr>
              <a:pPr/>
              <a:t>‹#›</a:t>
            </a:fld>
            <a:endParaRPr lang="en-US">
              <a:solidFill>
                <a:prstClr val="black">
                  <a:tint val="75000"/>
                </a:prstClr>
              </a:solidFill>
            </a:endParaRPr>
          </a:p>
        </p:txBody>
      </p:sp>
      <p:sp>
        <p:nvSpPr>
          <p:cNvPr id="8" name="Text Box 2"/>
          <p:cNvSpPr txBox="1">
            <a:spLocks noChangeArrowheads="1"/>
          </p:cNvSpPr>
          <p:nvPr userDrawn="1"/>
        </p:nvSpPr>
        <p:spPr bwMode="auto">
          <a:xfrm>
            <a:off x="609600" y="204788"/>
            <a:ext cx="10972800" cy="304800"/>
          </a:xfrm>
          <a:prstGeom prst="rect">
            <a:avLst/>
          </a:prstGeom>
          <a:gradFill rotWithShape="0">
            <a:gsLst>
              <a:gs pos="0">
                <a:srgbClr val="2F4D71"/>
              </a:gs>
              <a:gs pos="100000">
                <a:srgbClr val="4F81BD"/>
              </a:gs>
            </a:gsLst>
            <a:lin ang="2700000" scaled="1"/>
          </a:grad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ts val="200"/>
              </a:spcBef>
              <a:spcAft>
                <a:spcPts val="1000"/>
              </a:spcAft>
              <a:defRPr/>
            </a:pPr>
            <a:endParaRPr lang="en-US" sz="1300" b="1" dirty="0" smtClean="0">
              <a:solidFill>
                <a:prstClr val="black"/>
              </a:solidFill>
            </a:endParaRPr>
          </a:p>
        </p:txBody>
      </p:sp>
      <p:sp>
        <p:nvSpPr>
          <p:cNvPr id="9" name="Rectangle 2"/>
          <p:cNvSpPr>
            <a:spLocks noChangeArrowheads="1"/>
          </p:cNvSpPr>
          <p:nvPr userDrawn="1"/>
        </p:nvSpPr>
        <p:spPr bwMode="auto">
          <a:xfrm>
            <a:off x="609600" y="554038"/>
            <a:ext cx="10972800" cy="55562"/>
          </a:xfrm>
          <a:prstGeom prst="rect">
            <a:avLst/>
          </a:prstGeom>
          <a:gradFill rotWithShape="1">
            <a:gsLst>
              <a:gs pos="0">
                <a:srgbClr val="95B3D7"/>
              </a:gs>
              <a:gs pos="100000">
                <a:srgbClr val="B8CCE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1800" dirty="0">
              <a:solidFill>
                <a:prstClr val="black"/>
              </a:solidFill>
              <a:latin typeface="Garamond" pitchFamily="18" charset="0"/>
              <a:ea typeface="ＭＳ Ｐゴシック" pitchFamily="34" charset="-128"/>
            </a:endParaRPr>
          </a:p>
        </p:txBody>
      </p:sp>
    </p:spTree>
    <p:extLst>
      <p:ext uri="{BB962C8B-B14F-4D97-AF65-F5344CB8AC3E}">
        <p14:creationId xmlns:p14="http://schemas.microsoft.com/office/powerpoint/2010/main" val="1529115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37233CD6-D25B-437E-872C-945678327919}" type="datetimeFigureOut">
              <a:rPr lang="en-US" smtClean="0">
                <a:solidFill>
                  <a:prstClr val="black">
                    <a:tint val="75000"/>
                  </a:prstClr>
                </a:solidFill>
                <a:latin typeface="Arial" charset="0"/>
                <a:ea typeface="ＭＳ Ｐゴシック" pitchFamily="34" charset="-128"/>
              </a:rPr>
              <a:pPr fontAlgn="base">
                <a:spcBef>
                  <a:spcPct val="0"/>
                </a:spcBef>
                <a:spcAft>
                  <a:spcPct val="0"/>
                </a:spcAft>
              </a:pPr>
              <a:t>2/20/2016</a:t>
            </a:fld>
            <a:endParaRPr lang="en-US">
              <a:solidFill>
                <a:prstClr val="black">
                  <a:tint val="75000"/>
                </a:prstClr>
              </a:solidFill>
              <a:latin typeface="Arial" charset="0"/>
              <a:ea typeface="ＭＳ Ｐゴシック" pitchFamily="34" charset="-128"/>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a:solidFill>
                <a:prstClr val="black">
                  <a:tint val="75000"/>
                </a:prstClr>
              </a:solidFill>
              <a:latin typeface="Arial" charset="0"/>
              <a:ea typeface="ＭＳ Ｐゴシック" pitchFamily="34" charset="-128"/>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5841DED5-1F5F-46B7-9120-E3BF33CEAB78}" type="slidenum">
              <a:rPr lang="en-US" smtClean="0">
                <a:solidFill>
                  <a:prstClr val="black">
                    <a:tint val="75000"/>
                  </a:prstClr>
                </a:solidFill>
                <a:latin typeface="Arial" charset="0"/>
                <a:ea typeface="ＭＳ Ｐゴシック" pitchFamily="34" charset="-128"/>
              </a:rPr>
              <a:pPr fontAlgn="base">
                <a:spcBef>
                  <a:spcPct val="0"/>
                </a:spcBef>
                <a:spcAft>
                  <a:spcPct val="0"/>
                </a:spcAft>
              </a:pPr>
              <a:t>‹#›</a:t>
            </a:fld>
            <a:endParaRPr lang="en-US">
              <a:solidFill>
                <a:prstClr val="black">
                  <a:tint val="75000"/>
                </a:prstClr>
              </a:solidFill>
              <a:latin typeface="Arial" charset="0"/>
              <a:ea typeface="ＭＳ Ｐゴシック" pitchFamily="34" charset="-128"/>
            </a:endParaRPr>
          </a:p>
        </p:txBody>
      </p:sp>
    </p:spTree>
    <p:extLst>
      <p:ext uri="{BB962C8B-B14F-4D97-AF65-F5344CB8AC3E}">
        <p14:creationId xmlns:p14="http://schemas.microsoft.com/office/powerpoint/2010/main" val="3991899311"/>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698" r:id="rId13"/>
    <p:sldLayoutId id="2147483662" r:id="rId14"/>
    <p:sldLayoutId id="2147483720" r:id="rId15"/>
    <p:sldLayoutId id="2147483811" r:id="rId16"/>
    <p:sldLayoutId id="2147483838" r:id="rId17"/>
    <p:sldLayoutId id="2147483862" r:id="rId18"/>
    <p:sldLayoutId id="2147483874" r:id="rId19"/>
    <p:sldLayoutId id="2147483886" r:id="rId20"/>
    <p:sldLayoutId id="2147483898" r:id="rId21"/>
    <p:sldLayoutId id="2147483910" r:id="rId22"/>
    <p:sldLayoutId id="2147483922" r:id="rId23"/>
    <p:sldLayoutId id="2147483934" r:id="rId24"/>
    <p:sldLayoutId id="2147483946" r:id="rId2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Notes to Facilitator</a:t>
            </a:r>
            <a:endParaRPr lang="en-US" dirty="0"/>
          </a:p>
        </p:txBody>
      </p:sp>
      <p:sp>
        <p:nvSpPr>
          <p:cNvPr id="6" name="Content Placeholder 5"/>
          <p:cNvSpPr>
            <a:spLocks noGrp="1"/>
          </p:cNvSpPr>
          <p:nvPr>
            <p:ph idx="1"/>
          </p:nvPr>
        </p:nvSpPr>
        <p:spPr/>
        <p:txBody>
          <a:bodyPr>
            <a:normAutofit lnSpcReduction="10000"/>
          </a:bodyPr>
          <a:lstStyle/>
          <a:p>
            <a:pPr marL="0" indent="0">
              <a:buNone/>
            </a:pPr>
            <a:r>
              <a:rPr lang="en-US" dirty="0" smtClean="0"/>
              <a:t>Thanks for your support in facilitating these important conversations on top of all of your other very important work.</a:t>
            </a:r>
          </a:p>
          <a:p>
            <a:pPr marL="0" indent="0">
              <a:buNone/>
            </a:pPr>
            <a:endParaRPr lang="en-US" dirty="0" smtClean="0"/>
          </a:p>
          <a:p>
            <a:pPr marL="0" indent="0">
              <a:buNone/>
            </a:pPr>
            <a:r>
              <a:rPr lang="en-US" b="1" u="sng" dirty="0" smtClean="0"/>
              <a:t>Notes:  </a:t>
            </a:r>
          </a:p>
          <a:p>
            <a:r>
              <a:rPr lang="en-US" dirty="0"/>
              <a:t>T</a:t>
            </a:r>
            <a:r>
              <a:rPr lang="en-US" dirty="0" smtClean="0"/>
              <a:t>imes suggested on slides are guidelines to assist keeping this topic to an hour. Use them as you wish. </a:t>
            </a:r>
          </a:p>
          <a:p>
            <a:r>
              <a:rPr lang="en-US" dirty="0" smtClean="0"/>
              <a:t>Reminder: This is a year long process. Not all questions will be addressed, but through feedback the hope is to assure they will be addressed throughout the year. </a:t>
            </a:r>
          </a:p>
        </p:txBody>
      </p:sp>
      <p:sp>
        <p:nvSpPr>
          <p:cNvPr id="4" name="Slide Number Placeholder 3"/>
          <p:cNvSpPr>
            <a:spLocks noGrp="1"/>
          </p:cNvSpPr>
          <p:nvPr>
            <p:ph type="sldNum" sz="quarter" idx="12"/>
          </p:nvPr>
        </p:nvSpPr>
        <p:spPr/>
        <p:txBody>
          <a:bodyPr/>
          <a:lstStyle/>
          <a:p>
            <a:fld id="{5841DED5-1F5F-46B7-9120-E3BF33CEAB78}"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167631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31520"/>
            <a:ext cx="10972800" cy="1539240"/>
          </a:xfrm>
        </p:spPr>
        <p:txBody>
          <a:bodyPr>
            <a:noAutofit/>
          </a:bodyPr>
          <a:lstStyle/>
          <a:p>
            <a:r>
              <a:rPr lang="en-US" sz="3200" dirty="0" smtClean="0"/>
              <a:t>Leadership Coach </a:t>
            </a:r>
            <a:r>
              <a:rPr lang="en-US" sz="3200" dirty="0"/>
              <a:t>Reflections</a:t>
            </a:r>
            <a:br>
              <a:rPr lang="en-US" sz="3200" dirty="0"/>
            </a:br>
            <a:r>
              <a:rPr lang="en-US" sz="3200" dirty="0" smtClean="0"/>
              <a:t>1. </a:t>
            </a:r>
            <a:r>
              <a:rPr lang="en-US" sz="3200" dirty="0">
                <a:solidFill>
                  <a:schemeClr val="accent1"/>
                </a:solidFill>
              </a:rPr>
              <a:t>How did academic language become a priority both for coach and school? What data was brought to the table</a:t>
            </a:r>
            <a:r>
              <a:rPr lang="en-US" sz="3200" dirty="0" smtClean="0">
                <a:solidFill>
                  <a:schemeClr val="accent1"/>
                </a:solidFill>
              </a:rPr>
              <a:t>?</a:t>
            </a:r>
            <a:r>
              <a:rPr lang="en-US" sz="3200" dirty="0" smtClean="0"/>
              <a:t/>
            </a:r>
            <a:br>
              <a:rPr lang="en-US" sz="3200" dirty="0" smtClean="0"/>
            </a:br>
            <a:endParaRPr lang="en-US" sz="3200" dirty="0"/>
          </a:p>
        </p:txBody>
      </p:sp>
      <p:sp>
        <p:nvSpPr>
          <p:cNvPr id="3" name="Content Placeholder 2"/>
          <p:cNvSpPr>
            <a:spLocks noGrp="1"/>
          </p:cNvSpPr>
          <p:nvPr>
            <p:ph idx="1"/>
          </p:nvPr>
        </p:nvSpPr>
        <p:spPr>
          <a:xfrm>
            <a:off x="609600" y="2407920"/>
            <a:ext cx="10972800" cy="3901440"/>
          </a:xfrm>
        </p:spPr>
        <p:txBody>
          <a:bodyPr>
            <a:normAutofit fontScale="92500"/>
          </a:bodyPr>
          <a:lstStyle/>
          <a:p>
            <a:pPr marL="0" indent="0">
              <a:buNone/>
            </a:pPr>
            <a:r>
              <a:rPr lang="en-US" dirty="0" smtClean="0"/>
              <a:t>The CEE Achievement data breaks out subgroups clearly and it showed </a:t>
            </a:r>
            <a:r>
              <a:rPr lang="en-US" dirty="0"/>
              <a:t>ELLs were </a:t>
            </a:r>
            <a:r>
              <a:rPr lang="en-US" dirty="0" smtClean="0"/>
              <a:t>the underserved population. Also, </a:t>
            </a:r>
            <a:r>
              <a:rPr lang="en-US" dirty="0"/>
              <a:t>AMAO Target 3 proficiency and participation goals for the last three years were not </a:t>
            </a:r>
            <a:r>
              <a:rPr lang="en-US" dirty="0" smtClean="0"/>
              <a:t>met. </a:t>
            </a:r>
            <a:r>
              <a:rPr lang="en-US" dirty="0"/>
              <a:t>Classroom </a:t>
            </a:r>
            <a:r>
              <a:rPr lang="en-US" dirty="0" smtClean="0"/>
              <a:t>walkthrough data </a:t>
            </a:r>
            <a:r>
              <a:rPr lang="en-US" dirty="0"/>
              <a:t>showed that student to student </a:t>
            </a:r>
          </a:p>
          <a:p>
            <a:pPr marL="0" indent="0">
              <a:buNone/>
            </a:pPr>
            <a:r>
              <a:rPr lang="en-US" dirty="0"/>
              <a:t>discourse was not </a:t>
            </a:r>
            <a:r>
              <a:rPr lang="en-US" dirty="0" smtClean="0"/>
              <a:t>evident </a:t>
            </a:r>
            <a:r>
              <a:rPr lang="en-US" dirty="0"/>
              <a:t>in most </a:t>
            </a:r>
            <a:r>
              <a:rPr lang="en-US" dirty="0" smtClean="0"/>
              <a:t>classrooms. It </a:t>
            </a:r>
            <a:r>
              <a:rPr lang="en-US" dirty="0"/>
              <a:t>is our role </a:t>
            </a:r>
            <a:r>
              <a:rPr lang="en-US" dirty="0" smtClean="0"/>
              <a:t>as OSSS coaches to </a:t>
            </a:r>
            <a:r>
              <a:rPr lang="en-US" dirty="0"/>
              <a:t>use data to assure </a:t>
            </a:r>
            <a:r>
              <a:rPr lang="en-US" dirty="0" smtClean="0"/>
              <a:t>equity, so I shared the data with the </a:t>
            </a:r>
            <a:r>
              <a:rPr lang="en-US" dirty="0"/>
              <a:t>leadership </a:t>
            </a:r>
            <a:r>
              <a:rPr lang="en-US" dirty="0" smtClean="0"/>
              <a:t>team and they </a:t>
            </a:r>
            <a:r>
              <a:rPr lang="en-US" dirty="0"/>
              <a:t>saw </a:t>
            </a:r>
            <a:r>
              <a:rPr lang="en-US" dirty="0" smtClean="0"/>
              <a:t>it as well. We then brought an ELL Coach on board </a:t>
            </a:r>
            <a:r>
              <a:rPr lang="en-US" dirty="0"/>
              <a:t>(Tamar) Spring </a:t>
            </a:r>
            <a:r>
              <a:rPr lang="en-US" dirty="0" smtClean="0"/>
              <a:t>2015.”</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841DED5-1F5F-46B7-9120-E3BF33CEAB78}"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3503411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31520"/>
            <a:ext cx="10972800" cy="1539240"/>
          </a:xfrm>
        </p:spPr>
        <p:txBody>
          <a:bodyPr>
            <a:noAutofit/>
          </a:bodyPr>
          <a:lstStyle/>
          <a:p>
            <a:r>
              <a:rPr lang="en-US" sz="3200" dirty="0"/>
              <a:t>Leadership Coach Reflections</a:t>
            </a:r>
            <a:br>
              <a:rPr lang="en-US" sz="3200" dirty="0"/>
            </a:br>
            <a:r>
              <a:rPr lang="en-US" sz="3200" dirty="0" smtClean="0"/>
              <a:t>2. </a:t>
            </a:r>
            <a:r>
              <a:rPr lang="en-US" sz="3200" dirty="0">
                <a:solidFill>
                  <a:schemeClr val="accent1"/>
                </a:solidFill>
              </a:rPr>
              <a:t>What systems (roles and responsibilities) need to be in place to ensure students’ academic language needs are addressed</a:t>
            </a:r>
            <a:r>
              <a:rPr lang="en-US" sz="3200" dirty="0" smtClean="0">
                <a:solidFill>
                  <a:schemeClr val="accent1"/>
                </a:solidFill>
              </a:rPr>
              <a:t>?</a:t>
            </a:r>
            <a:r>
              <a:rPr lang="en-US" sz="3200" dirty="0" smtClean="0"/>
              <a:t/>
            </a:r>
            <a:br>
              <a:rPr lang="en-US" sz="3200" dirty="0" smtClean="0"/>
            </a:br>
            <a:endParaRPr lang="en-US" sz="3200" dirty="0"/>
          </a:p>
        </p:txBody>
      </p:sp>
      <p:sp>
        <p:nvSpPr>
          <p:cNvPr id="3" name="Content Placeholder 2"/>
          <p:cNvSpPr>
            <a:spLocks noGrp="1"/>
          </p:cNvSpPr>
          <p:nvPr>
            <p:ph idx="1"/>
          </p:nvPr>
        </p:nvSpPr>
        <p:spPr>
          <a:xfrm>
            <a:off x="609600" y="2407920"/>
            <a:ext cx="10972800" cy="4221480"/>
          </a:xfrm>
        </p:spPr>
        <p:txBody>
          <a:bodyPr>
            <a:normAutofit fontScale="92500" lnSpcReduction="20000"/>
          </a:bodyPr>
          <a:lstStyle/>
          <a:p>
            <a:pPr marL="0" indent="0">
              <a:buNone/>
            </a:pPr>
            <a:r>
              <a:rPr lang="en-US" sz="3600" b="1" u="sng" dirty="0"/>
              <a:t>High level of </a:t>
            </a:r>
            <a:r>
              <a:rPr lang="en-US" sz="3600" b="1" u="sng" dirty="0" smtClean="0"/>
              <a:t>Administrator Sponsorship:</a:t>
            </a:r>
          </a:p>
          <a:p>
            <a:r>
              <a:rPr lang="en-US" dirty="0" smtClean="0"/>
              <a:t>Sponsoring Professional Learning</a:t>
            </a:r>
          </a:p>
          <a:p>
            <a:r>
              <a:rPr lang="en-US" dirty="0" smtClean="0"/>
              <a:t>Supporting </a:t>
            </a:r>
            <a:r>
              <a:rPr lang="en-US" dirty="0"/>
              <a:t>teachers </a:t>
            </a:r>
            <a:r>
              <a:rPr lang="en-US" dirty="0" smtClean="0"/>
              <a:t>by providing </a:t>
            </a:r>
            <a:r>
              <a:rPr lang="en-US" dirty="0"/>
              <a:t>achievable chunks of </a:t>
            </a:r>
            <a:r>
              <a:rPr lang="en-US" dirty="0" smtClean="0"/>
              <a:t>PL with:</a:t>
            </a:r>
          </a:p>
          <a:p>
            <a:pPr lvl="1"/>
            <a:r>
              <a:rPr lang="en-US" dirty="0" smtClean="0"/>
              <a:t>Modeling</a:t>
            </a:r>
          </a:p>
          <a:p>
            <a:pPr lvl="1"/>
            <a:r>
              <a:rPr lang="en-US" dirty="0" smtClean="0"/>
              <a:t>perception surveys</a:t>
            </a:r>
          </a:p>
          <a:p>
            <a:pPr lvl="1"/>
            <a:r>
              <a:rPr lang="en-US" dirty="0"/>
              <a:t>coaching </a:t>
            </a:r>
            <a:r>
              <a:rPr lang="en-US" dirty="0" smtClean="0"/>
              <a:t>cycles</a:t>
            </a:r>
            <a:endParaRPr lang="en-US" dirty="0"/>
          </a:p>
          <a:p>
            <a:r>
              <a:rPr lang="en-US" dirty="0"/>
              <a:t>D</a:t>
            </a:r>
            <a:r>
              <a:rPr lang="en-US" dirty="0" smtClean="0"/>
              <a:t>ata gathering</a:t>
            </a:r>
          </a:p>
          <a:p>
            <a:r>
              <a:rPr lang="en-US" dirty="0" smtClean="0"/>
              <a:t>creating </a:t>
            </a:r>
            <a:r>
              <a:rPr lang="en-US" dirty="0"/>
              <a:t>and using the evaluation process to encourage growth goals </a:t>
            </a:r>
            <a:r>
              <a:rPr lang="en-US" dirty="0" smtClean="0"/>
              <a:t>academic language especially for particular </a:t>
            </a:r>
            <a:r>
              <a:rPr lang="en-US" dirty="0"/>
              <a:t>subgroups. </a:t>
            </a:r>
          </a:p>
          <a:p>
            <a:pPr marL="0" indent="0">
              <a:buNone/>
            </a:pPr>
            <a:endParaRPr lang="en-US" dirty="0"/>
          </a:p>
        </p:txBody>
      </p:sp>
      <p:sp>
        <p:nvSpPr>
          <p:cNvPr id="4" name="Slide Number Placeholder 3"/>
          <p:cNvSpPr>
            <a:spLocks noGrp="1"/>
          </p:cNvSpPr>
          <p:nvPr>
            <p:ph type="sldNum" sz="quarter" idx="12"/>
          </p:nvPr>
        </p:nvSpPr>
        <p:spPr/>
        <p:txBody>
          <a:bodyPr/>
          <a:lstStyle/>
          <a:p>
            <a:fld id="{5841DED5-1F5F-46B7-9120-E3BF33CEAB78}"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2072875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31520"/>
            <a:ext cx="10972800" cy="1539240"/>
          </a:xfrm>
        </p:spPr>
        <p:txBody>
          <a:bodyPr>
            <a:noAutofit/>
          </a:bodyPr>
          <a:lstStyle/>
          <a:p>
            <a:r>
              <a:rPr lang="en-US" sz="3200" dirty="0"/>
              <a:t>Leadership Coach Reflections</a:t>
            </a:r>
            <a:br>
              <a:rPr lang="en-US" sz="3200" dirty="0"/>
            </a:br>
            <a:r>
              <a:rPr lang="en-US" sz="3200" dirty="0" smtClean="0"/>
              <a:t>3. </a:t>
            </a:r>
            <a:r>
              <a:rPr lang="en-US" sz="3200" dirty="0">
                <a:solidFill>
                  <a:schemeClr val="accent1"/>
                </a:solidFill>
              </a:rPr>
              <a:t>How does the leadership team sustain the work? What data is used to reflect and refine the systems? </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41960" y="2407920"/>
            <a:ext cx="11140440" cy="4221480"/>
          </a:xfrm>
        </p:spPr>
        <p:txBody>
          <a:bodyPr>
            <a:normAutofit fontScale="85000" lnSpcReduction="20000"/>
          </a:bodyPr>
          <a:lstStyle/>
          <a:p>
            <a:pPr marL="742950" indent="-742950">
              <a:buFont typeface="+mj-lt"/>
              <a:buAutoNum type="arabicPeriod"/>
            </a:pPr>
            <a:r>
              <a:rPr lang="en-US" sz="4300" dirty="0" smtClean="0"/>
              <a:t>Build the Theory of Action Plan:</a:t>
            </a:r>
          </a:p>
          <a:p>
            <a:pPr lvl="2"/>
            <a:r>
              <a:rPr lang="en-US" sz="2600" dirty="0" smtClean="0"/>
              <a:t>“what </a:t>
            </a:r>
            <a:r>
              <a:rPr lang="en-US" sz="2600" dirty="0"/>
              <a:t>does success look like for us</a:t>
            </a:r>
            <a:r>
              <a:rPr lang="en-US" sz="2600" dirty="0" smtClean="0"/>
              <a:t>”</a:t>
            </a:r>
          </a:p>
          <a:p>
            <a:pPr lvl="2"/>
            <a:r>
              <a:rPr lang="en-US" sz="2600" dirty="0" smtClean="0"/>
              <a:t>“where </a:t>
            </a:r>
            <a:r>
              <a:rPr lang="en-US" sz="2600" dirty="0"/>
              <a:t>are we </a:t>
            </a:r>
            <a:r>
              <a:rPr lang="en-US" sz="2600" dirty="0" smtClean="0"/>
              <a:t>now”</a:t>
            </a:r>
          </a:p>
          <a:p>
            <a:pPr lvl="2"/>
            <a:r>
              <a:rPr lang="en-US" sz="2600" dirty="0" smtClean="0"/>
              <a:t>“where </a:t>
            </a:r>
            <a:r>
              <a:rPr lang="en-US" sz="2600" dirty="0"/>
              <a:t>do we want to be in_____ </a:t>
            </a:r>
            <a:r>
              <a:rPr lang="en-US" sz="2600" dirty="0" smtClean="0"/>
              <a:t>“ </a:t>
            </a:r>
          </a:p>
          <a:p>
            <a:pPr lvl="2"/>
            <a:r>
              <a:rPr lang="en-US" sz="2600" dirty="0" smtClean="0"/>
              <a:t>“what </a:t>
            </a:r>
            <a:r>
              <a:rPr lang="en-US" sz="2600" dirty="0"/>
              <a:t>are the </a:t>
            </a:r>
            <a:r>
              <a:rPr lang="en-US" sz="2600" dirty="0" smtClean="0"/>
              <a:t>benchmarks along the way?” </a:t>
            </a:r>
          </a:p>
          <a:p>
            <a:pPr marL="742950" indent="-742950">
              <a:buFont typeface="+mj-lt"/>
              <a:buAutoNum type="arabicPeriod"/>
            </a:pPr>
            <a:r>
              <a:rPr lang="en-US" sz="3900" dirty="0"/>
              <a:t>Student group </a:t>
            </a:r>
            <a:r>
              <a:rPr lang="en-US" sz="3900" dirty="0" smtClean="0"/>
              <a:t>shadowing to measure progress on initiatives</a:t>
            </a:r>
          </a:p>
          <a:p>
            <a:pPr marL="742950" indent="-742950">
              <a:buFont typeface="+mj-lt"/>
              <a:buAutoNum type="arabicPeriod"/>
            </a:pPr>
            <a:r>
              <a:rPr lang="en-US" sz="3900" dirty="0" smtClean="0"/>
              <a:t>Probe </a:t>
            </a:r>
            <a:r>
              <a:rPr lang="en-US" sz="3900" dirty="0"/>
              <a:t>teachers </a:t>
            </a:r>
            <a:r>
              <a:rPr lang="en-US" sz="3900" dirty="0" smtClean="0"/>
              <a:t>on “what </a:t>
            </a:r>
            <a:r>
              <a:rPr lang="en-US" sz="3900" dirty="0"/>
              <a:t>is </a:t>
            </a:r>
            <a:r>
              <a:rPr lang="en-US" sz="3900" dirty="0" smtClean="0"/>
              <a:t>next”</a:t>
            </a:r>
          </a:p>
          <a:p>
            <a:pPr marL="742950" indent="-742950">
              <a:buFont typeface="+mj-lt"/>
              <a:buAutoNum type="arabicPeriod"/>
            </a:pPr>
            <a:r>
              <a:rPr lang="en-US" sz="3900" dirty="0" smtClean="0"/>
              <a:t>Shifts will happen as the data comes in </a:t>
            </a:r>
          </a:p>
          <a:p>
            <a:pPr marL="742950" indent="-742950">
              <a:buFont typeface="+mj-lt"/>
              <a:buAutoNum type="arabicPeriod"/>
            </a:pPr>
            <a:r>
              <a:rPr lang="en-US" sz="3900" dirty="0" smtClean="0"/>
              <a:t>Remember, </a:t>
            </a:r>
            <a:r>
              <a:rPr lang="en-US" sz="3900" dirty="0"/>
              <a:t>there will be </a:t>
            </a:r>
            <a:r>
              <a:rPr lang="en-US" sz="3900" dirty="0" smtClean="0"/>
              <a:t>dips</a:t>
            </a:r>
            <a:endParaRPr lang="en-US" sz="3900" dirty="0"/>
          </a:p>
          <a:p>
            <a:pPr marL="0" indent="0">
              <a:buNone/>
            </a:pPr>
            <a:endParaRPr lang="en-US" dirty="0"/>
          </a:p>
        </p:txBody>
      </p:sp>
      <p:sp>
        <p:nvSpPr>
          <p:cNvPr id="4" name="Slide Number Placeholder 3"/>
          <p:cNvSpPr>
            <a:spLocks noGrp="1"/>
          </p:cNvSpPr>
          <p:nvPr>
            <p:ph type="sldNum" sz="quarter" idx="12"/>
          </p:nvPr>
        </p:nvSpPr>
        <p:spPr/>
        <p:txBody>
          <a:bodyPr/>
          <a:lstStyle/>
          <a:p>
            <a:fld id="{5841DED5-1F5F-46B7-9120-E3BF33CEAB78}"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70220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94678"/>
            <a:ext cx="10972800" cy="1417002"/>
          </a:xfrm>
        </p:spPr>
        <p:txBody>
          <a:bodyPr>
            <a:normAutofit/>
          </a:bodyPr>
          <a:lstStyle/>
          <a:p>
            <a:r>
              <a:rPr lang="en-US" dirty="0" smtClean="0"/>
              <a:t>10/2</a:t>
            </a:r>
            <a:br>
              <a:rPr lang="en-US" dirty="0" smtClean="0"/>
            </a:br>
            <a:r>
              <a:rPr lang="en-US" sz="3100" dirty="0" smtClean="0"/>
              <a:t>*After 10 minutes of information, allow for 2 minutes of processing</a:t>
            </a:r>
            <a:endParaRPr lang="en-US" sz="3100" dirty="0"/>
          </a:p>
        </p:txBody>
      </p:sp>
      <p:sp>
        <p:nvSpPr>
          <p:cNvPr id="3" name="Content Placeholder 2"/>
          <p:cNvSpPr>
            <a:spLocks noGrp="1"/>
          </p:cNvSpPr>
          <p:nvPr>
            <p:ph idx="1"/>
          </p:nvPr>
        </p:nvSpPr>
        <p:spPr>
          <a:xfrm>
            <a:off x="609600" y="2179320"/>
            <a:ext cx="10972800" cy="3946844"/>
          </a:xfrm>
        </p:spPr>
        <p:txBody>
          <a:bodyPr/>
          <a:lstStyle/>
          <a:p>
            <a:pPr marL="0" indent="0">
              <a:buNone/>
            </a:pPr>
            <a:r>
              <a:rPr lang="en-US" dirty="0" smtClean="0"/>
              <a:t>Are </a:t>
            </a:r>
            <a:r>
              <a:rPr lang="en-US" dirty="0"/>
              <a:t>any of your schools focusing on academic language or discourse structures? If so, where are </a:t>
            </a:r>
            <a:r>
              <a:rPr lang="en-US" dirty="0" smtClean="0"/>
              <a:t>they in </a:t>
            </a:r>
            <a:r>
              <a:rPr lang="en-US" dirty="0"/>
              <a:t>the process </a:t>
            </a:r>
            <a:r>
              <a:rPr lang="en-US" dirty="0" smtClean="0"/>
              <a:t>in comparison </a:t>
            </a:r>
            <a:r>
              <a:rPr lang="en-US" dirty="0"/>
              <a:t>to First Creek MS?</a:t>
            </a:r>
          </a:p>
        </p:txBody>
      </p:sp>
      <p:sp>
        <p:nvSpPr>
          <p:cNvPr id="4" name="Slide Number Placeholder 3"/>
          <p:cNvSpPr>
            <a:spLocks noGrp="1"/>
          </p:cNvSpPr>
          <p:nvPr>
            <p:ph type="sldNum" sz="quarter" idx="12"/>
          </p:nvPr>
        </p:nvSpPr>
        <p:spPr/>
        <p:txBody>
          <a:bodyPr/>
          <a:lstStyle/>
          <a:p>
            <a:fld id="{5841DED5-1F5F-46B7-9120-E3BF33CEAB78}"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3628374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31520"/>
            <a:ext cx="10972800" cy="1539240"/>
          </a:xfrm>
        </p:spPr>
        <p:txBody>
          <a:bodyPr>
            <a:noAutofit/>
          </a:bodyPr>
          <a:lstStyle/>
          <a:p>
            <a:r>
              <a:rPr lang="en-US" sz="3200" dirty="0" smtClean="0"/>
              <a:t>Instructional Coach </a:t>
            </a:r>
            <a:r>
              <a:rPr lang="en-US" sz="3200" dirty="0"/>
              <a:t>Reflections</a:t>
            </a:r>
            <a:br>
              <a:rPr lang="en-US" sz="3200" dirty="0"/>
            </a:br>
            <a:r>
              <a:rPr lang="en-US" sz="3200" dirty="0" smtClean="0"/>
              <a:t>1. </a:t>
            </a:r>
            <a:r>
              <a:rPr lang="en-US" sz="3200" i="1" dirty="0" smtClean="0">
                <a:solidFill>
                  <a:schemeClr val="tx2">
                    <a:lumMod val="60000"/>
                    <a:lumOff val="40000"/>
                  </a:schemeClr>
                </a:solidFill>
              </a:rPr>
              <a:t>Who </a:t>
            </a:r>
            <a:r>
              <a:rPr lang="en-US" sz="3200" i="1" dirty="0">
                <a:solidFill>
                  <a:schemeClr val="tx2">
                    <a:lumMod val="60000"/>
                    <a:lumOff val="40000"/>
                  </a:schemeClr>
                </a:solidFill>
              </a:rPr>
              <a:t>were the key players brought to the table to establish and maintain </a:t>
            </a:r>
            <a:r>
              <a:rPr lang="en-US" sz="3200" i="1" dirty="0" smtClean="0">
                <a:solidFill>
                  <a:schemeClr val="tx2">
                    <a:lumMod val="60000"/>
                    <a:lumOff val="40000"/>
                  </a:schemeClr>
                </a:solidFill>
              </a:rPr>
              <a:t>academic language/discourse </a:t>
            </a:r>
            <a:r>
              <a:rPr lang="en-US" sz="3200" i="1" dirty="0">
                <a:solidFill>
                  <a:schemeClr val="tx2">
                    <a:lumMod val="60000"/>
                    <a:lumOff val="40000"/>
                  </a:schemeClr>
                </a:solidFill>
              </a:rPr>
              <a:t>development focus. </a:t>
            </a:r>
            <a:r>
              <a:rPr lang="en-US" sz="3200" dirty="0" smtClean="0"/>
              <a:t/>
            </a:r>
            <a:br>
              <a:rPr lang="en-US" sz="3200" dirty="0" smtClean="0"/>
            </a:br>
            <a:endParaRPr lang="en-US" sz="3200" dirty="0"/>
          </a:p>
        </p:txBody>
      </p:sp>
      <p:sp>
        <p:nvSpPr>
          <p:cNvPr id="3" name="Content Placeholder 2"/>
          <p:cNvSpPr>
            <a:spLocks noGrp="1"/>
          </p:cNvSpPr>
          <p:nvPr>
            <p:ph idx="1"/>
          </p:nvPr>
        </p:nvSpPr>
        <p:spPr>
          <a:xfrm>
            <a:off x="609600" y="2148840"/>
            <a:ext cx="10972800" cy="4709160"/>
          </a:xfrm>
        </p:spPr>
        <p:txBody>
          <a:bodyPr>
            <a:normAutofit fontScale="85000" lnSpcReduction="20000"/>
          </a:bodyPr>
          <a:lstStyle/>
          <a:p>
            <a:pPr marL="0" indent="0" fontAlgn="base">
              <a:buNone/>
            </a:pPr>
            <a:r>
              <a:rPr lang="en-US" i="1" dirty="0" smtClean="0"/>
              <a:t>“My goal is to build capacity within the school, so I established an ELL </a:t>
            </a:r>
            <a:r>
              <a:rPr lang="en-US" i="1" dirty="0"/>
              <a:t>Lead </a:t>
            </a:r>
            <a:r>
              <a:rPr lang="en-US" i="1" dirty="0" smtClean="0"/>
              <a:t>Team comprised of:</a:t>
            </a:r>
            <a:endParaRPr lang="en-US" dirty="0" smtClean="0"/>
          </a:p>
          <a:p>
            <a:pPr fontAlgn="base"/>
            <a:r>
              <a:rPr lang="en-US" dirty="0" smtClean="0"/>
              <a:t>ELL staff (if they’re  not ready we need to make them ready)</a:t>
            </a:r>
          </a:p>
          <a:p>
            <a:pPr fontAlgn="base"/>
            <a:r>
              <a:rPr lang="en-US" dirty="0" smtClean="0"/>
              <a:t>A content teacher who is interested in the initiative</a:t>
            </a:r>
          </a:p>
          <a:p>
            <a:pPr fontAlgn="base"/>
            <a:r>
              <a:rPr lang="en-US" dirty="0"/>
              <a:t>Instructional </a:t>
            </a:r>
            <a:r>
              <a:rPr lang="en-US" dirty="0" smtClean="0"/>
              <a:t>coaches</a:t>
            </a:r>
          </a:p>
          <a:p>
            <a:pPr fontAlgn="base"/>
            <a:r>
              <a:rPr lang="en-US" dirty="0" smtClean="0"/>
              <a:t>Psychologist</a:t>
            </a:r>
          </a:p>
          <a:p>
            <a:pPr fontAlgn="base"/>
            <a:r>
              <a:rPr lang="en-US" dirty="0" smtClean="0"/>
              <a:t>District representative </a:t>
            </a:r>
            <a:r>
              <a:rPr lang="en-US" dirty="0"/>
              <a:t>(ELL TOSA</a:t>
            </a:r>
            <a:r>
              <a:rPr lang="en-US" dirty="0" smtClean="0"/>
              <a:t>)</a:t>
            </a:r>
          </a:p>
          <a:p>
            <a:pPr fontAlgn="base"/>
            <a:r>
              <a:rPr lang="en-US" dirty="0" smtClean="0"/>
              <a:t>Principals will be made aware, but doesn’t always attend</a:t>
            </a:r>
          </a:p>
          <a:p>
            <a:pPr marL="0" indent="0" fontAlgn="base">
              <a:buNone/>
            </a:pPr>
            <a:r>
              <a:rPr lang="en-US" dirty="0" smtClean="0"/>
              <a:t>We meet monthly, sole focus is academic language, which was the assigned task of the leadership team. Right now I build the agendas, but the goal is gradual release. The book study (on academic discourse</a:t>
            </a:r>
            <a:r>
              <a:rPr lang="en-US" dirty="0" smtClean="0">
                <a:sym typeface="Wingdings" panose="05000000000000000000" pitchFamily="2" charset="2"/>
              </a:rPr>
              <a:t>) makes this easier</a:t>
            </a:r>
            <a:r>
              <a:rPr lang="en-US" dirty="0" smtClean="0"/>
              <a:t>.”  </a:t>
            </a:r>
            <a:endParaRPr lang="en-US" dirty="0"/>
          </a:p>
          <a:p>
            <a:pPr marL="0" indent="0" fontAlgn="base">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841DED5-1F5F-46B7-9120-E3BF33CEAB78}"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3828676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27760"/>
            <a:ext cx="10972800" cy="594360"/>
          </a:xfrm>
        </p:spPr>
        <p:txBody>
          <a:bodyPr>
            <a:noAutofit/>
          </a:bodyPr>
          <a:lstStyle/>
          <a:p>
            <a:r>
              <a:rPr lang="en-US" sz="3200" dirty="0" smtClean="0"/>
              <a:t>Instructional Coach Reflections</a:t>
            </a:r>
            <a:br>
              <a:rPr lang="en-US" sz="3200" dirty="0" smtClean="0"/>
            </a:br>
            <a:r>
              <a:rPr lang="en-US" sz="3200" dirty="0" smtClean="0"/>
              <a:t>2. </a:t>
            </a:r>
            <a:r>
              <a:rPr lang="en-US" sz="3200" dirty="0">
                <a:solidFill>
                  <a:schemeClr val="accent1"/>
                </a:solidFill>
              </a:rPr>
              <a:t>Which strategies were selected and why?</a:t>
            </a:r>
            <a:r>
              <a:rPr lang="en-US" sz="3200" dirty="0"/>
              <a:t/>
            </a:r>
            <a:br>
              <a:rPr lang="en-US" sz="3200" dirty="0"/>
            </a:br>
            <a:r>
              <a:rPr lang="en-US" sz="3200" dirty="0" smtClean="0"/>
              <a:t/>
            </a:r>
            <a:br>
              <a:rPr lang="en-US" sz="3200" dirty="0" smtClean="0"/>
            </a:br>
            <a:endParaRPr lang="en-US" sz="3200" dirty="0"/>
          </a:p>
        </p:txBody>
      </p:sp>
      <p:sp>
        <p:nvSpPr>
          <p:cNvPr id="3" name="Content Placeholder 2"/>
          <p:cNvSpPr>
            <a:spLocks noGrp="1"/>
          </p:cNvSpPr>
          <p:nvPr>
            <p:ph idx="1"/>
          </p:nvPr>
        </p:nvSpPr>
        <p:spPr>
          <a:xfrm>
            <a:off x="609600" y="1478280"/>
            <a:ext cx="10972800" cy="5379720"/>
          </a:xfrm>
        </p:spPr>
        <p:txBody>
          <a:bodyPr>
            <a:normAutofit/>
          </a:bodyPr>
          <a:lstStyle/>
          <a:p>
            <a:pPr marL="0" indent="0" fontAlgn="base">
              <a:buNone/>
            </a:pPr>
            <a:r>
              <a:rPr lang="en-US" dirty="0" smtClean="0"/>
              <a:t>Project GLAD strategies: </a:t>
            </a:r>
          </a:p>
          <a:p>
            <a:pPr marL="914400" lvl="1" indent="-514350" fontAlgn="base">
              <a:buFont typeface="+mj-lt"/>
              <a:buAutoNum type="arabicPeriod"/>
            </a:pPr>
            <a:r>
              <a:rPr lang="en-US" dirty="0" smtClean="0"/>
              <a:t>T-Graph for Social Skills</a:t>
            </a:r>
          </a:p>
          <a:p>
            <a:pPr marL="914400" lvl="1" indent="-514350" fontAlgn="base">
              <a:buFont typeface="+mj-lt"/>
              <a:buAutoNum type="arabicPeriod"/>
            </a:pPr>
            <a:r>
              <a:rPr lang="en-US" dirty="0" smtClean="0"/>
              <a:t>Cognitive Content Dictionary (CCD)</a:t>
            </a:r>
          </a:p>
          <a:p>
            <a:pPr marL="914400" lvl="1" indent="-514350" fontAlgn="base">
              <a:buFont typeface="+mj-lt"/>
              <a:buAutoNum type="arabicPeriod"/>
            </a:pPr>
            <a:r>
              <a:rPr lang="en-US" dirty="0" smtClean="0"/>
              <a:t>Numbered </a:t>
            </a:r>
            <a:r>
              <a:rPr lang="en-US" dirty="0"/>
              <a:t>Heads </a:t>
            </a:r>
          </a:p>
          <a:p>
            <a:pPr marL="0" indent="0" fontAlgn="base">
              <a:buNone/>
            </a:pPr>
            <a:r>
              <a:rPr lang="en-US" b="1" u="sng" dirty="0" smtClean="0"/>
              <a:t>Why?</a:t>
            </a:r>
          </a:p>
          <a:p>
            <a:pPr fontAlgn="base"/>
            <a:r>
              <a:rPr lang="en-US" dirty="0"/>
              <a:t>L</a:t>
            </a:r>
            <a:r>
              <a:rPr lang="en-US" dirty="0" smtClean="0"/>
              <a:t>inked </a:t>
            </a:r>
            <a:r>
              <a:rPr lang="en-US" dirty="0"/>
              <a:t>to </a:t>
            </a:r>
            <a:r>
              <a:rPr lang="en-US" dirty="0" smtClean="0"/>
              <a:t>their previous PL on </a:t>
            </a:r>
            <a:r>
              <a:rPr lang="en-US" dirty="0" err="1" smtClean="0"/>
              <a:t>Kagen</a:t>
            </a:r>
            <a:r>
              <a:rPr lang="en-US" dirty="0" smtClean="0"/>
              <a:t> &amp; Long</a:t>
            </a:r>
          </a:p>
          <a:p>
            <a:pPr fontAlgn="base"/>
            <a:r>
              <a:rPr lang="en-US" dirty="0" smtClean="0"/>
              <a:t>Classroom </a:t>
            </a:r>
            <a:r>
              <a:rPr lang="en-US" dirty="0"/>
              <a:t>walkthrough data (provided from leadership </a:t>
            </a:r>
            <a:r>
              <a:rPr lang="en-US" dirty="0" smtClean="0"/>
              <a:t>coach) showed </a:t>
            </a:r>
            <a:r>
              <a:rPr lang="en-US" dirty="0"/>
              <a:t>need for increased </a:t>
            </a:r>
            <a:r>
              <a:rPr lang="en-US" dirty="0" smtClean="0"/>
              <a:t>student to student </a:t>
            </a:r>
            <a:r>
              <a:rPr lang="en-US" dirty="0"/>
              <a:t>discourse</a:t>
            </a:r>
          </a:p>
          <a:p>
            <a:pPr marL="0" indent="0" fontAlgn="base">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841DED5-1F5F-46B7-9120-E3BF33CEAB78}" type="slidenum">
              <a:rPr lang="en-US" smtClean="0">
                <a:solidFill>
                  <a:prstClr val="black">
                    <a:tint val="75000"/>
                  </a:prstClr>
                </a:solidFill>
              </a:rPr>
              <a:pPr/>
              <a:t>15</a:t>
            </a:fld>
            <a:endParaRPr lang="en-US" dirty="0">
              <a:solidFill>
                <a:prstClr val="black">
                  <a:tint val="75000"/>
                </a:prstClr>
              </a:solidFill>
            </a:endParaRPr>
          </a:p>
        </p:txBody>
      </p:sp>
    </p:spTree>
    <p:extLst>
      <p:ext uri="{BB962C8B-B14F-4D97-AF65-F5344CB8AC3E}">
        <p14:creationId xmlns:p14="http://schemas.microsoft.com/office/powerpoint/2010/main" val="209844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972800" cy="1036320"/>
          </a:xfrm>
        </p:spPr>
        <p:txBody>
          <a:bodyPr>
            <a:noAutofit/>
          </a:bodyPr>
          <a:lstStyle/>
          <a:p>
            <a:r>
              <a:rPr lang="en-US" sz="3200" dirty="0" smtClean="0"/>
              <a:t/>
            </a:r>
            <a:br>
              <a:rPr lang="en-US" sz="3200" dirty="0" smtClean="0"/>
            </a:br>
            <a:r>
              <a:rPr lang="en-US" sz="3200" dirty="0"/>
              <a:t/>
            </a:r>
            <a:br>
              <a:rPr lang="en-US" sz="3200" dirty="0"/>
            </a:br>
            <a:r>
              <a:rPr lang="en-US" sz="3200" dirty="0" smtClean="0"/>
              <a:t>Instructional Coach Reflections</a:t>
            </a:r>
            <a:br>
              <a:rPr lang="en-US" sz="3200" dirty="0" smtClean="0"/>
            </a:br>
            <a:r>
              <a:rPr lang="en-US" sz="3200" dirty="0" smtClean="0"/>
              <a:t>3. </a:t>
            </a:r>
            <a:r>
              <a:rPr lang="en-US" sz="3200" dirty="0">
                <a:solidFill>
                  <a:schemeClr val="accent1"/>
                </a:solidFill>
              </a:rPr>
              <a:t>How were </a:t>
            </a:r>
            <a:r>
              <a:rPr lang="en-US" sz="3200" dirty="0" smtClean="0">
                <a:solidFill>
                  <a:schemeClr val="accent1"/>
                </a:solidFill>
              </a:rPr>
              <a:t>the strategies </a:t>
            </a:r>
            <a:r>
              <a:rPr lang="en-US" sz="3200" dirty="0">
                <a:solidFill>
                  <a:schemeClr val="accent1"/>
                </a:solidFill>
              </a:rPr>
              <a:t>taught to staff?</a:t>
            </a:r>
            <a:br>
              <a:rPr lang="en-US" sz="3200" dirty="0">
                <a:solidFill>
                  <a:schemeClr val="accent1"/>
                </a:solidFill>
              </a:rPr>
            </a:br>
            <a:r>
              <a:rPr lang="en-US" sz="3200" dirty="0">
                <a:solidFill>
                  <a:schemeClr val="accent1"/>
                </a:solidFill>
              </a:rPr>
              <a:t/>
            </a:r>
            <a:br>
              <a:rPr lang="en-US" sz="3200" dirty="0">
                <a:solidFill>
                  <a:schemeClr val="accent1"/>
                </a:solidFill>
              </a:rPr>
            </a:br>
            <a:r>
              <a:rPr lang="en-US" sz="3200" dirty="0" smtClean="0"/>
              <a:t/>
            </a:r>
            <a:br>
              <a:rPr lang="en-US" sz="3200" dirty="0" smtClean="0"/>
            </a:br>
            <a:endParaRPr lang="en-US" sz="3200" dirty="0"/>
          </a:p>
        </p:txBody>
      </p:sp>
      <p:sp>
        <p:nvSpPr>
          <p:cNvPr id="3" name="Content Placeholder 2"/>
          <p:cNvSpPr>
            <a:spLocks noGrp="1"/>
          </p:cNvSpPr>
          <p:nvPr>
            <p:ph idx="1"/>
          </p:nvPr>
        </p:nvSpPr>
        <p:spPr>
          <a:xfrm>
            <a:off x="609600" y="1478280"/>
            <a:ext cx="10972800" cy="5379720"/>
          </a:xfrm>
        </p:spPr>
        <p:txBody>
          <a:bodyPr>
            <a:normAutofit fontScale="85000" lnSpcReduction="20000"/>
          </a:bodyPr>
          <a:lstStyle/>
          <a:p>
            <a:pPr fontAlgn="base"/>
            <a:r>
              <a:rPr lang="en-US" dirty="0" smtClean="0"/>
              <a:t>Two staff PL sessions: 1.5 hours each</a:t>
            </a:r>
          </a:p>
          <a:p>
            <a:pPr lvl="1" fontAlgn="base"/>
            <a:r>
              <a:rPr lang="en-US" dirty="0" smtClean="0"/>
              <a:t>Focus was </a:t>
            </a:r>
            <a:r>
              <a:rPr lang="en-US" dirty="0"/>
              <a:t>on basic background on </a:t>
            </a:r>
            <a:r>
              <a:rPr lang="en-US" dirty="0" smtClean="0"/>
              <a:t>AELs</a:t>
            </a:r>
          </a:p>
          <a:p>
            <a:pPr lvl="1" fontAlgn="base"/>
            <a:r>
              <a:rPr lang="en-US" dirty="0" smtClean="0"/>
              <a:t>Importance </a:t>
            </a:r>
            <a:r>
              <a:rPr lang="en-US" dirty="0"/>
              <a:t>of academic language </a:t>
            </a:r>
            <a:r>
              <a:rPr lang="en-US" dirty="0" smtClean="0"/>
              <a:t>development</a:t>
            </a:r>
          </a:p>
          <a:p>
            <a:pPr lvl="1" fontAlgn="base"/>
            <a:r>
              <a:rPr lang="en-US" dirty="0" smtClean="0"/>
              <a:t>Introduction to the </a:t>
            </a:r>
            <a:r>
              <a:rPr lang="en-US" dirty="0"/>
              <a:t>three strategies. </a:t>
            </a:r>
          </a:p>
          <a:p>
            <a:pPr fontAlgn="base"/>
            <a:r>
              <a:rPr lang="en-US" dirty="0" smtClean="0"/>
              <a:t>3 </a:t>
            </a:r>
            <a:r>
              <a:rPr lang="en-US" dirty="0"/>
              <a:t>coaching cycles with small groups of </a:t>
            </a:r>
            <a:r>
              <a:rPr lang="en-US" dirty="0" smtClean="0"/>
              <a:t>teachers</a:t>
            </a:r>
          </a:p>
          <a:p>
            <a:pPr marL="971550" lvl="1" indent="-514350" fontAlgn="base">
              <a:buFont typeface="+mj-lt"/>
              <a:buAutoNum type="arabicPeriod"/>
            </a:pPr>
            <a:r>
              <a:rPr lang="en-US" dirty="0" smtClean="0"/>
              <a:t>Collaborative </a:t>
            </a:r>
            <a:r>
              <a:rPr lang="en-US" dirty="0"/>
              <a:t>planning with one teacher’s lessons </a:t>
            </a:r>
            <a:r>
              <a:rPr lang="en-US" dirty="0" smtClean="0"/>
              <a:t>incorporating the three strategies</a:t>
            </a:r>
          </a:p>
          <a:p>
            <a:pPr marL="971550" lvl="1" indent="-514350" fontAlgn="base">
              <a:buFont typeface="+mj-lt"/>
              <a:buAutoNum type="arabicPeriod"/>
            </a:pPr>
            <a:r>
              <a:rPr lang="en-US" dirty="0" smtClean="0"/>
              <a:t>Classroom </a:t>
            </a:r>
            <a:r>
              <a:rPr lang="en-US" dirty="0"/>
              <a:t>modeling with teachers taking </a:t>
            </a:r>
            <a:r>
              <a:rPr lang="en-US" dirty="0" smtClean="0"/>
              <a:t>observation notes</a:t>
            </a:r>
          </a:p>
          <a:p>
            <a:pPr marL="971550" lvl="1" indent="-514350" fontAlgn="base">
              <a:buFont typeface="+mj-lt"/>
              <a:buAutoNum type="arabicPeriod"/>
            </a:pPr>
            <a:r>
              <a:rPr lang="en-US" dirty="0" smtClean="0"/>
              <a:t>Collaborative </a:t>
            </a:r>
            <a:r>
              <a:rPr lang="en-US" dirty="0"/>
              <a:t>debrief </a:t>
            </a:r>
            <a:r>
              <a:rPr lang="en-US" dirty="0" smtClean="0"/>
              <a:t>, completing a form that “declares” </a:t>
            </a:r>
            <a:r>
              <a:rPr lang="en-US" dirty="0"/>
              <a:t>their next </a:t>
            </a:r>
            <a:r>
              <a:rPr lang="en-US" dirty="0" smtClean="0"/>
              <a:t>steps of application. This </a:t>
            </a:r>
            <a:r>
              <a:rPr lang="en-US" dirty="0"/>
              <a:t>is then given to admin for </a:t>
            </a:r>
            <a:r>
              <a:rPr lang="en-US" dirty="0" smtClean="0"/>
              <a:t>follow-up. </a:t>
            </a:r>
          </a:p>
          <a:p>
            <a:pPr marL="57150" indent="0" fontAlgn="base">
              <a:buNone/>
            </a:pPr>
            <a:r>
              <a:rPr lang="en-US" b="1" u="sng" dirty="0"/>
              <a:t>M</a:t>
            </a:r>
            <a:r>
              <a:rPr lang="en-US" b="1" u="sng" dirty="0" smtClean="0"/>
              <a:t>usts</a:t>
            </a:r>
            <a:r>
              <a:rPr lang="en-US" b="1" u="sng" dirty="0"/>
              <a:t>: </a:t>
            </a:r>
            <a:endParaRPr lang="en-US" b="1" u="sng" dirty="0" smtClean="0"/>
          </a:p>
          <a:p>
            <a:pPr marL="514350" indent="-457200" fontAlgn="base">
              <a:buFont typeface="Wingdings" panose="05000000000000000000" pitchFamily="2" charset="2"/>
              <a:buChar char="ü"/>
            </a:pPr>
            <a:r>
              <a:rPr lang="en-US" dirty="0" smtClean="0"/>
              <a:t>administrator </a:t>
            </a:r>
            <a:r>
              <a:rPr lang="en-US" dirty="0"/>
              <a:t>and </a:t>
            </a:r>
            <a:r>
              <a:rPr lang="en-US" dirty="0" smtClean="0"/>
              <a:t>assistants were </a:t>
            </a:r>
            <a:r>
              <a:rPr lang="en-US" dirty="0"/>
              <a:t>present for </a:t>
            </a:r>
            <a:r>
              <a:rPr lang="en-US" dirty="0" smtClean="0"/>
              <a:t>at least </a:t>
            </a:r>
            <a:r>
              <a:rPr lang="en-US" dirty="0"/>
              <a:t>one of the coaching </a:t>
            </a:r>
            <a:r>
              <a:rPr lang="en-US" dirty="0" smtClean="0"/>
              <a:t>cycles</a:t>
            </a:r>
          </a:p>
          <a:p>
            <a:pPr marL="514350" indent="-457200" fontAlgn="base">
              <a:buFont typeface="Wingdings" panose="05000000000000000000" pitchFamily="2" charset="2"/>
              <a:buChar char="ü"/>
            </a:pPr>
            <a:r>
              <a:rPr lang="en-US" dirty="0" smtClean="0"/>
              <a:t>Instructional </a:t>
            </a:r>
            <a:r>
              <a:rPr lang="en-US" dirty="0"/>
              <a:t>coaches were present for </a:t>
            </a:r>
            <a:r>
              <a:rPr lang="en-US" dirty="0" smtClean="0"/>
              <a:t>all</a:t>
            </a:r>
            <a:endParaRPr lang="en-US" dirty="0"/>
          </a:p>
          <a:p>
            <a:pPr marL="0" indent="0" fontAlgn="base">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841DED5-1F5F-46B7-9120-E3BF33CEAB78}" type="slidenum">
              <a:rPr lang="en-US" smtClean="0">
                <a:solidFill>
                  <a:prstClr val="black">
                    <a:tint val="75000"/>
                  </a:prstClr>
                </a:solidFill>
              </a:rPr>
              <a:pPr/>
              <a:t>16</a:t>
            </a:fld>
            <a:endParaRPr lang="en-US" dirty="0">
              <a:solidFill>
                <a:prstClr val="black">
                  <a:tint val="75000"/>
                </a:prstClr>
              </a:solidFill>
            </a:endParaRPr>
          </a:p>
        </p:txBody>
      </p:sp>
    </p:spTree>
    <p:extLst>
      <p:ext uri="{BB962C8B-B14F-4D97-AF65-F5344CB8AC3E}">
        <p14:creationId xmlns:p14="http://schemas.microsoft.com/office/powerpoint/2010/main" val="4019344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972800" cy="1036320"/>
          </a:xfrm>
        </p:spPr>
        <p:txBody>
          <a:bodyPr>
            <a:noAutofit/>
          </a:bodyPr>
          <a:lstStyle/>
          <a:p>
            <a:r>
              <a:rPr lang="en-US" sz="3200" dirty="0" smtClean="0"/>
              <a:t/>
            </a:r>
            <a:br>
              <a:rPr lang="en-US" sz="3200" dirty="0" smtClean="0"/>
            </a:br>
            <a:r>
              <a:rPr lang="en-US" sz="3200" dirty="0"/>
              <a:t/>
            </a:r>
            <a:br>
              <a:rPr lang="en-US" sz="3200" dirty="0"/>
            </a:br>
            <a:r>
              <a:rPr lang="en-US" sz="3200" dirty="0" smtClean="0"/>
              <a:t>Instructional Coach Reflections</a:t>
            </a:r>
            <a:br>
              <a:rPr lang="en-US" sz="3200" dirty="0" smtClean="0"/>
            </a:br>
            <a:r>
              <a:rPr lang="en-US" sz="3200" dirty="0" smtClean="0"/>
              <a:t>4. </a:t>
            </a:r>
            <a:r>
              <a:rPr lang="en-US" sz="3200" dirty="0">
                <a:solidFill>
                  <a:schemeClr val="accent1"/>
                </a:solidFill>
              </a:rPr>
              <a:t>How were the strategies sustained/ </a:t>
            </a:r>
            <a:r>
              <a:rPr lang="en-US" sz="3200" dirty="0" smtClean="0">
                <a:solidFill>
                  <a:schemeClr val="accent1"/>
                </a:solidFill>
              </a:rPr>
              <a:t>followed-up?</a:t>
            </a:r>
            <a:r>
              <a:rPr lang="en-US" sz="3200" dirty="0">
                <a:solidFill>
                  <a:schemeClr val="accent1"/>
                </a:solidFill>
              </a:rPr>
              <a:t/>
            </a:r>
            <a:br>
              <a:rPr lang="en-US" sz="3200" dirty="0">
                <a:solidFill>
                  <a:schemeClr val="accent1"/>
                </a:solidFill>
              </a:rPr>
            </a:br>
            <a:r>
              <a:rPr lang="en-US" sz="3200" dirty="0">
                <a:solidFill>
                  <a:schemeClr val="accent1"/>
                </a:solidFill>
              </a:rPr>
              <a:t/>
            </a:r>
            <a:br>
              <a:rPr lang="en-US" sz="3200" dirty="0">
                <a:solidFill>
                  <a:schemeClr val="accent1"/>
                </a:solidFill>
              </a:rPr>
            </a:br>
            <a:r>
              <a:rPr lang="en-US" sz="3200" dirty="0" smtClean="0"/>
              <a:t/>
            </a:r>
            <a:br>
              <a:rPr lang="en-US" sz="3200" dirty="0" smtClean="0"/>
            </a:br>
            <a:endParaRPr lang="en-US" sz="3200" dirty="0"/>
          </a:p>
        </p:txBody>
      </p:sp>
      <p:sp>
        <p:nvSpPr>
          <p:cNvPr id="3" name="Content Placeholder 2"/>
          <p:cNvSpPr>
            <a:spLocks noGrp="1"/>
          </p:cNvSpPr>
          <p:nvPr>
            <p:ph idx="1"/>
          </p:nvPr>
        </p:nvSpPr>
        <p:spPr>
          <a:xfrm>
            <a:off x="609600" y="1478280"/>
            <a:ext cx="10972800" cy="5379720"/>
          </a:xfrm>
        </p:spPr>
        <p:txBody>
          <a:bodyPr>
            <a:normAutofit fontScale="92500" lnSpcReduction="10000"/>
          </a:bodyPr>
          <a:lstStyle/>
          <a:p>
            <a:pPr marL="514350" indent="-514350" fontAlgn="base">
              <a:buFont typeface="+mj-lt"/>
              <a:buAutoNum type="arabicPeriod"/>
            </a:pPr>
            <a:r>
              <a:rPr lang="en-US" dirty="0" smtClean="0"/>
              <a:t>The ELL Team </a:t>
            </a:r>
            <a:r>
              <a:rPr lang="en-US" dirty="0"/>
              <a:t>created shared drive </a:t>
            </a:r>
            <a:r>
              <a:rPr lang="en-US" dirty="0" smtClean="0"/>
              <a:t>where </a:t>
            </a:r>
            <a:r>
              <a:rPr lang="en-US" dirty="0"/>
              <a:t>support resources to implement </a:t>
            </a:r>
            <a:r>
              <a:rPr lang="en-US" dirty="0" smtClean="0"/>
              <a:t>strategies were easily accessible for teachers</a:t>
            </a:r>
          </a:p>
          <a:p>
            <a:pPr marL="514350" indent="-514350" fontAlgn="base">
              <a:buFont typeface="+mj-lt"/>
              <a:buAutoNum type="arabicPeriod"/>
            </a:pPr>
            <a:r>
              <a:rPr lang="en-US" dirty="0" smtClean="0"/>
              <a:t>ELL Team created a “strategy corner”:</a:t>
            </a:r>
          </a:p>
          <a:p>
            <a:pPr marL="914400" lvl="1" indent="-514350" fontAlgn="base"/>
            <a:r>
              <a:rPr lang="en-US" dirty="0" smtClean="0"/>
              <a:t>Strategy examples</a:t>
            </a:r>
          </a:p>
          <a:p>
            <a:pPr marL="914400" lvl="1" indent="-514350" fontAlgn="base"/>
            <a:r>
              <a:rPr lang="en-US" dirty="0" smtClean="0"/>
              <a:t>Resources  </a:t>
            </a:r>
            <a:r>
              <a:rPr lang="en-US" dirty="0"/>
              <a:t>(templates, Tiered vocabulary lists, sentence stems etc. </a:t>
            </a:r>
            <a:r>
              <a:rPr lang="en-US" dirty="0" smtClean="0"/>
              <a:t>)</a:t>
            </a:r>
          </a:p>
          <a:p>
            <a:pPr marL="914400" lvl="1" indent="-514350" fontAlgn="base"/>
            <a:r>
              <a:rPr lang="en-US" dirty="0" smtClean="0"/>
              <a:t>Articles</a:t>
            </a:r>
          </a:p>
          <a:p>
            <a:pPr marL="514350" indent="-514350" fontAlgn="base">
              <a:buFont typeface="+mj-lt"/>
              <a:buAutoNum type="arabicPeriod"/>
            </a:pPr>
            <a:r>
              <a:rPr lang="en-US" dirty="0" smtClean="0"/>
              <a:t>Three </a:t>
            </a:r>
            <a:r>
              <a:rPr lang="en-US" dirty="0"/>
              <a:t>data collection </a:t>
            </a:r>
            <a:r>
              <a:rPr lang="en-US" dirty="0" smtClean="0"/>
              <a:t>protocols for measuring and adjusting</a:t>
            </a:r>
          </a:p>
          <a:p>
            <a:pPr marL="914400" lvl="1" indent="-514350" fontAlgn="base">
              <a:buFont typeface="+mj-lt"/>
              <a:buAutoNum type="arabicPeriod"/>
            </a:pPr>
            <a:r>
              <a:rPr lang="en-US" dirty="0" smtClean="0"/>
              <a:t>Survey </a:t>
            </a:r>
            <a:r>
              <a:rPr lang="en-US" dirty="0"/>
              <a:t>monkey- </a:t>
            </a:r>
            <a:r>
              <a:rPr lang="en-US" dirty="0" smtClean="0"/>
              <a:t>teachers self </a:t>
            </a:r>
            <a:r>
              <a:rPr lang="en-US" dirty="0"/>
              <a:t>report strategy </a:t>
            </a:r>
            <a:r>
              <a:rPr lang="en-US" dirty="0" smtClean="0"/>
              <a:t>implementation</a:t>
            </a:r>
          </a:p>
          <a:p>
            <a:pPr marL="914400" lvl="1" indent="-514350" fontAlgn="base">
              <a:buFont typeface="+mj-lt"/>
              <a:buAutoNum type="arabicPeriod"/>
            </a:pPr>
            <a:r>
              <a:rPr lang="en-US" dirty="0" smtClean="0"/>
              <a:t>Admin </a:t>
            </a:r>
            <a:r>
              <a:rPr lang="en-US" dirty="0"/>
              <a:t>team and </a:t>
            </a:r>
            <a:r>
              <a:rPr lang="en-US" dirty="0" smtClean="0"/>
              <a:t>instructional </a:t>
            </a:r>
            <a:r>
              <a:rPr lang="en-US" dirty="0"/>
              <a:t>leaders </a:t>
            </a:r>
            <a:r>
              <a:rPr lang="en-US" dirty="0" smtClean="0"/>
              <a:t>observed level of strategy implementation (observation checklists were created)</a:t>
            </a:r>
          </a:p>
          <a:p>
            <a:pPr marL="914400" lvl="1" indent="-514350" fontAlgn="base">
              <a:buFont typeface="+mj-lt"/>
              <a:buAutoNum type="arabicPeriod"/>
            </a:pPr>
            <a:r>
              <a:rPr lang="en-US" dirty="0" smtClean="0"/>
              <a:t>“Shadowing” (following 2 students for a day) for comprehensible </a:t>
            </a:r>
            <a:r>
              <a:rPr lang="en-US" dirty="0"/>
              <a:t>output for focus groups: AEL, ELL, </a:t>
            </a:r>
            <a:r>
              <a:rPr lang="en-US" dirty="0" smtClean="0"/>
              <a:t>SWD</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841DED5-1F5F-46B7-9120-E3BF33CEAB78}"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3635585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Coach Reflections</a:t>
            </a:r>
            <a:endParaRPr lang="en-US" dirty="0"/>
          </a:p>
        </p:txBody>
      </p:sp>
      <p:sp>
        <p:nvSpPr>
          <p:cNvPr id="3" name="Content Placeholder 2"/>
          <p:cNvSpPr>
            <a:spLocks noGrp="1"/>
          </p:cNvSpPr>
          <p:nvPr>
            <p:ph idx="1"/>
          </p:nvPr>
        </p:nvSpPr>
        <p:spPr>
          <a:xfrm>
            <a:off x="609600" y="1600201"/>
            <a:ext cx="10972800" cy="5257799"/>
          </a:xfrm>
        </p:spPr>
        <p:txBody>
          <a:bodyPr>
            <a:normAutofit/>
          </a:bodyPr>
          <a:lstStyle/>
          <a:p>
            <a:pPr marL="0" indent="0" fontAlgn="base">
              <a:buNone/>
            </a:pPr>
            <a:endParaRPr lang="en-US" dirty="0"/>
          </a:p>
          <a:p>
            <a:pPr marL="0" indent="0" algn="ctr" fontAlgn="base">
              <a:buNone/>
            </a:pPr>
            <a:r>
              <a:rPr lang="en-US" sz="3600" b="1" dirty="0" smtClean="0">
                <a:solidFill>
                  <a:schemeClr val="accent1"/>
                </a:solidFill>
              </a:rPr>
              <a:t>Key point-leadership coach is attends and is involved during all ELL Team meetings and debriefs with admin after each meeting for next steps</a:t>
            </a:r>
          </a:p>
          <a:p>
            <a:pPr marL="0" indent="0">
              <a:buNone/>
            </a:pPr>
            <a:endParaRPr lang="en-US" dirty="0"/>
          </a:p>
        </p:txBody>
      </p:sp>
      <p:sp>
        <p:nvSpPr>
          <p:cNvPr id="4" name="Slide Number Placeholder 3"/>
          <p:cNvSpPr>
            <a:spLocks noGrp="1"/>
          </p:cNvSpPr>
          <p:nvPr>
            <p:ph type="sldNum" sz="quarter" idx="12"/>
          </p:nvPr>
        </p:nvSpPr>
        <p:spPr/>
        <p:txBody>
          <a:bodyPr/>
          <a:lstStyle/>
          <a:p>
            <a:fld id="{5841DED5-1F5F-46B7-9120-E3BF33CEAB78}"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4121176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10/2</a:t>
            </a:r>
            <a:endParaRPr lang="en-US" dirty="0"/>
          </a:p>
        </p:txBody>
      </p:sp>
      <p:sp>
        <p:nvSpPr>
          <p:cNvPr id="3" name="Content Placeholder 2"/>
          <p:cNvSpPr>
            <a:spLocks noGrp="1"/>
          </p:cNvSpPr>
          <p:nvPr>
            <p:ph idx="1"/>
          </p:nvPr>
        </p:nvSpPr>
        <p:spPr>
          <a:xfrm>
            <a:off x="609600" y="2118360"/>
            <a:ext cx="10972800" cy="4007804"/>
          </a:xfrm>
        </p:spPr>
        <p:txBody>
          <a:bodyPr/>
          <a:lstStyle/>
          <a:p>
            <a:pPr marL="0" indent="0" algn="ctr">
              <a:buNone/>
            </a:pPr>
            <a:r>
              <a:rPr lang="en-US" dirty="0" smtClean="0"/>
              <a:t>What </a:t>
            </a:r>
            <a:r>
              <a:rPr lang="en-US" dirty="0"/>
              <a:t>kind of systems are in place </a:t>
            </a:r>
            <a:r>
              <a:rPr lang="en-US" dirty="0" smtClean="0"/>
              <a:t>at your schools </a:t>
            </a:r>
            <a:r>
              <a:rPr lang="en-US" dirty="0"/>
              <a:t>to </a:t>
            </a:r>
            <a:r>
              <a:rPr lang="en-US" dirty="0" smtClean="0"/>
              <a:t>sustain academic language/discourse focus?</a:t>
            </a:r>
            <a:endParaRPr lang="en-US" dirty="0"/>
          </a:p>
        </p:txBody>
      </p:sp>
      <p:sp>
        <p:nvSpPr>
          <p:cNvPr id="4" name="Slide Number Placeholder 3"/>
          <p:cNvSpPr>
            <a:spLocks noGrp="1"/>
          </p:cNvSpPr>
          <p:nvPr>
            <p:ph type="sldNum" sz="quarter" idx="12"/>
          </p:nvPr>
        </p:nvSpPr>
        <p:spPr/>
        <p:txBody>
          <a:bodyPr/>
          <a:lstStyle/>
          <a:p>
            <a:fld id="{5841DED5-1F5F-46B7-9120-E3BF33CEAB78}"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4174590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74045" y="1911693"/>
            <a:ext cx="7547957" cy="1143000"/>
          </a:xfrm>
        </p:spPr>
        <p:txBody>
          <a:bodyPr>
            <a:noAutofit/>
          </a:bodyPr>
          <a:lstStyle/>
          <a:p>
            <a:pPr algn="ctr"/>
            <a:r>
              <a:rPr lang="en-US" sz="4000" b="1" dirty="0" smtClean="0">
                <a:latin typeface="Euphemia" panose="020B0503040102020104" pitchFamily="34" charset="0"/>
              </a:rPr>
              <a:t>Regional </a:t>
            </a:r>
            <a:r>
              <a:rPr lang="en-US" sz="4000" b="1" dirty="0">
                <a:latin typeface="Euphemia" panose="020B0503040102020104" pitchFamily="34" charset="0"/>
              </a:rPr>
              <a:t>I</a:t>
            </a:r>
            <a:r>
              <a:rPr lang="en-US" sz="4000" b="1" dirty="0" smtClean="0">
                <a:latin typeface="Euphemia" panose="020B0503040102020104" pitchFamily="34" charset="0"/>
              </a:rPr>
              <a:t>mprovement Network</a:t>
            </a:r>
            <a:br>
              <a:rPr lang="en-US" sz="4000" b="1" dirty="0" smtClean="0">
                <a:latin typeface="Euphemia" panose="020B0503040102020104" pitchFamily="34" charset="0"/>
              </a:rPr>
            </a:br>
            <a:r>
              <a:rPr lang="en-US" sz="2000" b="1" dirty="0" smtClean="0">
                <a:latin typeface="Euphemia" panose="020B0503040102020104" pitchFamily="34" charset="0"/>
              </a:rPr>
              <a:t>Culture, Equity, and Academic Language Acquisition</a:t>
            </a:r>
            <a:endParaRPr lang="en-US" sz="2000" b="1" i="1" dirty="0">
              <a:solidFill>
                <a:schemeClr val="accent5">
                  <a:lumMod val="50000"/>
                </a:schemeClr>
              </a:solidFill>
              <a:latin typeface="Euphemia" panose="020B0503040102020104" pitchFamily="34" charset="0"/>
            </a:endParaRPr>
          </a:p>
        </p:txBody>
      </p:sp>
      <p:pic>
        <p:nvPicPr>
          <p:cNvPr id="7" name="Picture 1" descr="logoSelect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879" y="889349"/>
            <a:ext cx="1897166" cy="1897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1102199" y="4098243"/>
            <a:ext cx="9759142" cy="984885"/>
          </a:xfrm>
          <a:prstGeom prst="rect">
            <a:avLst/>
          </a:prstGeom>
        </p:spPr>
        <p:txBody>
          <a:bodyPr wrap="square">
            <a:spAutoFit/>
          </a:bodyPr>
          <a:lstStyle/>
          <a:p>
            <a:pPr algn="ctr"/>
            <a:r>
              <a:rPr lang="en-US" sz="3600" dirty="0" smtClean="0">
                <a:latin typeface="Euphemia" panose="020B0503040102020104" pitchFamily="34" charset="0"/>
              </a:rPr>
              <a:t>Office of Student and School Success</a:t>
            </a:r>
          </a:p>
          <a:p>
            <a:pPr algn="ctr"/>
            <a:r>
              <a:rPr lang="en-US" sz="2200" b="1" dirty="0" smtClean="0">
                <a:latin typeface="Euphemia" panose="020B0503040102020104" pitchFamily="34" charset="0"/>
              </a:rPr>
              <a:t>January 20, 2016</a:t>
            </a:r>
            <a:endParaRPr lang="en-US" b="1" dirty="0"/>
          </a:p>
        </p:txBody>
      </p:sp>
    </p:spTree>
    <p:extLst>
      <p:ext uri="{BB962C8B-B14F-4D97-AF65-F5344CB8AC3E}">
        <p14:creationId xmlns:p14="http://schemas.microsoft.com/office/powerpoint/2010/main" val="38793015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Reflection &amp; Application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a:t>
            </a:r>
            <a:r>
              <a:rPr lang="en-US" b="1" u="sng" dirty="0" smtClean="0"/>
              <a:t>Personal Reflection</a:t>
            </a:r>
            <a:endParaRPr lang="en-US" dirty="0" smtClean="0"/>
          </a:p>
          <a:p>
            <a:r>
              <a:rPr lang="en-US" dirty="0" smtClean="0"/>
              <a:t>What </a:t>
            </a:r>
            <a:r>
              <a:rPr lang="en-US" dirty="0"/>
              <a:t>squared up with your thoughts</a:t>
            </a:r>
            <a:r>
              <a:rPr lang="en-US" dirty="0" smtClean="0"/>
              <a:t>?</a:t>
            </a:r>
          </a:p>
          <a:p>
            <a:pPr marL="0" indent="0">
              <a:buNone/>
            </a:pPr>
            <a:endParaRPr lang="en-US" sz="1600" dirty="0"/>
          </a:p>
          <a:p>
            <a:pPr marL="0" indent="0">
              <a:buNone/>
            </a:pPr>
            <a:r>
              <a:rPr lang="en-US" dirty="0"/>
              <a:t> </a:t>
            </a:r>
            <a:r>
              <a:rPr lang="en-US" dirty="0" smtClean="0"/>
              <a:t>   What </a:t>
            </a:r>
            <a:r>
              <a:rPr lang="en-US" dirty="0"/>
              <a:t>three points do you want to remember</a:t>
            </a:r>
            <a:r>
              <a:rPr lang="en-US" dirty="0" smtClean="0"/>
              <a:t>?</a:t>
            </a:r>
          </a:p>
          <a:p>
            <a:pPr marL="0" indent="0">
              <a:buNone/>
            </a:pPr>
            <a:endParaRPr lang="en-US" sz="1800" dirty="0"/>
          </a:p>
          <a:p>
            <a:r>
              <a:rPr lang="en-US" dirty="0"/>
              <a:t>What is still rolling around in your mind?</a:t>
            </a:r>
          </a:p>
          <a:p>
            <a:pPr marL="0" indent="0" algn="ctr" fontAlgn="base">
              <a:buNone/>
            </a:pPr>
            <a:r>
              <a:rPr lang="en-US" b="1" dirty="0"/>
              <a:t>	</a:t>
            </a:r>
            <a:r>
              <a:rPr lang="en-US" b="1" u="sng" dirty="0" smtClean="0"/>
              <a:t>Small Group Share-Out</a:t>
            </a:r>
          </a:p>
          <a:p>
            <a:pPr marL="0" indent="0" algn="ctr" fontAlgn="base">
              <a:buNone/>
            </a:pPr>
            <a:r>
              <a:rPr lang="en-US" sz="3600" i="1" dirty="0" smtClean="0"/>
              <a:t>What is a take-away you can apply to one of your schools?</a:t>
            </a:r>
          </a:p>
        </p:txBody>
      </p:sp>
      <p:sp>
        <p:nvSpPr>
          <p:cNvPr id="4" name="Slide Number Placeholder 3"/>
          <p:cNvSpPr>
            <a:spLocks noGrp="1"/>
          </p:cNvSpPr>
          <p:nvPr>
            <p:ph type="sldNum" sz="quarter" idx="12"/>
          </p:nvPr>
        </p:nvSpPr>
        <p:spPr/>
        <p:txBody>
          <a:bodyPr/>
          <a:lstStyle/>
          <a:p>
            <a:fld id="{5841DED5-1F5F-46B7-9120-E3BF33CEAB78}" type="slidenum">
              <a:rPr lang="en-US" smtClean="0">
                <a:solidFill>
                  <a:prstClr val="black">
                    <a:tint val="75000"/>
                  </a:prstClr>
                </a:solidFill>
              </a:rPr>
              <a:pPr/>
              <a:t>20</a:t>
            </a:fld>
            <a:endParaRPr lang="en-US">
              <a:solidFill>
                <a:prstClr val="black">
                  <a:tint val="75000"/>
                </a:prstClr>
              </a:solidFill>
            </a:endParaRPr>
          </a:p>
        </p:txBody>
      </p:sp>
      <p:sp>
        <p:nvSpPr>
          <p:cNvPr id="5" name="Rectangle 4"/>
          <p:cNvSpPr/>
          <p:nvPr/>
        </p:nvSpPr>
        <p:spPr>
          <a:xfrm>
            <a:off x="160020" y="1889760"/>
            <a:ext cx="777240" cy="6400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Isosceles Triangle 5"/>
          <p:cNvSpPr/>
          <p:nvPr/>
        </p:nvSpPr>
        <p:spPr>
          <a:xfrm>
            <a:off x="160020" y="2697480"/>
            <a:ext cx="777240" cy="807720"/>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 name="Oval 6"/>
          <p:cNvSpPr/>
          <p:nvPr/>
        </p:nvSpPr>
        <p:spPr>
          <a:xfrm>
            <a:off x="205740" y="3749040"/>
            <a:ext cx="777240" cy="65532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322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74638"/>
            <a:ext cx="10972800" cy="1508442"/>
          </a:xfrm>
        </p:spPr>
        <p:txBody>
          <a:bodyPr>
            <a:normAutofit/>
          </a:bodyPr>
          <a:lstStyle/>
          <a:p>
            <a:r>
              <a:rPr lang="en-US" sz="3200" b="1" dirty="0" smtClean="0">
                <a:latin typeface="Euphemia" panose="020B0503040102020104" pitchFamily="34" charset="0"/>
              </a:rPr>
              <a:t>Academic Language Continued</a:t>
            </a:r>
            <a:br>
              <a:rPr lang="en-US" sz="3200" b="1" dirty="0" smtClean="0">
                <a:latin typeface="Euphemia" panose="020B0503040102020104" pitchFamily="34" charset="0"/>
              </a:rPr>
            </a:br>
            <a:r>
              <a:rPr lang="en-US" sz="3200" b="1" dirty="0" smtClean="0">
                <a:latin typeface="Euphemia" panose="020B0503040102020104" pitchFamily="34" charset="0"/>
              </a:rPr>
              <a:t>Objectives and Success Criteria</a:t>
            </a:r>
            <a:endParaRPr lang="en-US" sz="3200" b="1" dirty="0">
              <a:latin typeface="Euphemia" panose="020B0503040102020104" pitchFamily="34" charset="0"/>
            </a:endParaRPr>
          </a:p>
        </p:txBody>
      </p:sp>
      <p:sp>
        <p:nvSpPr>
          <p:cNvPr id="4" name="Content Placeholder 3"/>
          <p:cNvSpPr>
            <a:spLocks noGrp="1"/>
          </p:cNvSpPr>
          <p:nvPr>
            <p:ph idx="1"/>
          </p:nvPr>
        </p:nvSpPr>
        <p:spPr>
          <a:xfrm>
            <a:off x="609600" y="1600201"/>
            <a:ext cx="10972800" cy="5105399"/>
          </a:xfrm>
        </p:spPr>
        <p:txBody>
          <a:bodyPr>
            <a:normAutofit fontScale="92500" lnSpcReduction="20000"/>
          </a:bodyPr>
          <a:lstStyle/>
          <a:p>
            <a:pPr marL="0" indent="0">
              <a:buNone/>
            </a:pPr>
            <a:r>
              <a:rPr lang="en-US" b="1" u="sng" dirty="0" smtClean="0"/>
              <a:t>Objectives:</a:t>
            </a:r>
          </a:p>
          <a:p>
            <a:pPr lvl="1">
              <a:buFont typeface="Wingdings" panose="05000000000000000000" pitchFamily="2" charset="2"/>
              <a:buChar char="§"/>
            </a:pPr>
            <a:r>
              <a:rPr lang="en-US" dirty="0" smtClean="0"/>
              <a:t>Define student groups’ unique interaction with academic language.</a:t>
            </a:r>
          </a:p>
          <a:p>
            <a:pPr lvl="1">
              <a:buFont typeface="Wingdings" panose="05000000000000000000" pitchFamily="2" charset="2"/>
              <a:buChar char="§"/>
            </a:pPr>
            <a:r>
              <a:rPr lang="en-US" dirty="0" smtClean="0"/>
              <a:t>Review important elements of academic language/discourse as presented by </a:t>
            </a:r>
            <a:r>
              <a:rPr lang="en-US" dirty="0" err="1" smtClean="0"/>
              <a:t>Ric</a:t>
            </a:r>
            <a:r>
              <a:rPr lang="en-US" dirty="0" smtClean="0"/>
              <a:t> Pilgrim.</a:t>
            </a:r>
          </a:p>
          <a:p>
            <a:pPr lvl="1">
              <a:buFont typeface="Wingdings" panose="05000000000000000000" pitchFamily="2" charset="2"/>
              <a:buChar char="§"/>
            </a:pPr>
            <a:r>
              <a:rPr lang="en-US" dirty="0" smtClean="0"/>
              <a:t>Identify the systematic supports in place allowing  an academic language/discourse focus at First Creek Middle School in Tacoma, WA.</a:t>
            </a:r>
          </a:p>
          <a:p>
            <a:pPr lvl="1">
              <a:buFont typeface="Wingdings" panose="05000000000000000000" pitchFamily="2" charset="2"/>
              <a:buChar char="§"/>
            </a:pPr>
            <a:r>
              <a:rPr lang="en-US" dirty="0" smtClean="0"/>
              <a:t>Reflect on </a:t>
            </a:r>
            <a:r>
              <a:rPr lang="en-US" dirty="0"/>
              <a:t>how your schools are addressing </a:t>
            </a:r>
            <a:r>
              <a:rPr lang="en-US" dirty="0" smtClean="0"/>
              <a:t>academic language/discourse development for </a:t>
            </a:r>
            <a:r>
              <a:rPr lang="en-US" dirty="0"/>
              <a:t>all students, but especially ELLs and SWD.</a:t>
            </a:r>
          </a:p>
          <a:p>
            <a:pPr>
              <a:buFont typeface="Wingdings" panose="05000000000000000000" pitchFamily="2" charset="2"/>
              <a:buChar char="§"/>
            </a:pPr>
            <a:endParaRPr lang="en-US" dirty="0" smtClean="0"/>
          </a:p>
          <a:p>
            <a:pPr marL="0" indent="0">
              <a:buNone/>
            </a:pPr>
            <a:r>
              <a:rPr lang="en-US" dirty="0" smtClean="0">
                <a:solidFill>
                  <a:srgbClr val="FF0000"/>
                </a:solidFill>
              </a:rPr>
              <a:t>Success Criteria:</a:t>
            </a:r>
            <a:endParaRPr lang="en-US" dirty="0">
              <a:solidFill>
                <a:srgbClr val="FF0000"/>
              </a:solidFill>
            </a:endParaRPr>
          </a:p>
          <a:p>
            <a:pPr lvl="1">
              <a:buFont typeface="Wingdings" panose="05000000000000000000" pitchFamily="2" charset="2"/>
              <a:buChar char="§"/>
            </a:pPr>
            <a:r>
              <a:rPr lang="en-US" dirty="0" smtClean="0"/>
              <a:t>Name several effective systematic supports that create an academic language/discourse focus. </a:t>
            </a:r>
            <a:endParaRPr lang="en-US" dirty="0"/>
          </a:p>
          <a:p>
            <a:endParaRPr lang="en-US" dirty="0"/>
          </a:p>
        </p:txBody>
      </p:sp>
      <p:pic>
        <p:nvPicPr>
          <p:cNvPr id="6" name="Picture 2" descr="C:\Users\Monica\AppData\Local\Microsoft\Windows\INetCache\IE\W30HJFE8\darts-target-board-3676-larg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119" y="670720"/>
            <a:ext cx="1445623" cy="1445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6470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74638"/>
            <a:ext cx="10972800" cy="1508442"/>
          </a:xfrm>
        </p:spPr>
        <p:txBody>
          <a:bodyPr>
            <a:normAutofit/>
          </a:bodyPr>
          <a:lstStyle/>
          <a:p>
            <a:r>
              <a:rPr lang="en-US" sz="3200" b="1" dirty="0" smtClean="0">
                <a:latin typeface="Euphemia" panose="020B0503040102020104" pitchFamily="34" charset="0"/>
              </a:rPr>
              <a:t>Academic Language Continued</a:t>
            </a:r>
            <a:br>
              <a:rPr lang="en-US" sz="3200" b="1" dirty="0" smtClean="0">
                <a:latin typeface="Euphemia" panose="020B0503040102020104" pitchFamily="34" charset="0"/>
              </a:rPr>
            </a:br>
            <a:r>
              <a:rPr lang="en-US" sz="3200" b="1" dirty="0" smtClean="0">
                <a:latin typeface="Euphemia" panose="020B0503040102020104" pitchFamily="34" charset="0"/>
              </a:rPr>
              <a:t>Objectives and Success Criteria</a:t>
            </a:r>
            <a:endParaRPr lang="en-US" sz="3200" b="1" dirty="0">
              <a:latin typeface="Euphemia" panose="020B0503040102020104" pitchFamily="34" charset="0"/>
            </a:endParaRPr>
          </a:p>
        </p:txBody>
      </p:sp>
      <p:sp>
        <p:nvSpPr>
          <p:cNvPr id="4" name="Content Placeholder 3"/>
          <p:cNvSpPr>
            <a:spLocks noGrp="1"/>
          </p:cNvSpPr>
          <p:nvPr>
            <p:ph idx="1"/>
          </p:nvPr>
        </p:nvSpPr>
        <p:spPr>
          <a:xfrm>
            <a:off x="609600" y="1600201"/>
            <a:ext cx="10972800" cy="5105399"/>
          </a:xfrm>
        </p:spPr>
        <p:txBody>
          <a:bodyPr>
            <a:normAutofit fontScale="92500" lnSpcReduction="20000"/>
          </a:bodyPr>
          <a:lstStyle/>
          <a:p>
            <a:pPr marL="0" indent="0">
              <a:buNone/>
            </a:pPr>
            <a:r>
              <a:rPr lang="en-US" b="1" u="sng" dirty="0" smtClean="0"/>
              <a:t>Objectives:</a:t>
            </a:r>
          </a:p>
          <a:p>
            <a:pPr lvl="1">
              <a:buFont typeface="Wingdings" panose="05000000000000000000" pitchFamily="2" charset="2"/>
              <a:buChar char="§"/>
            </a:pPr>
            <a:r>
              <a:rPr lang="en-US" dirty="0" smtClean="0"/>
              <a:t>Define student groups’ unique interaction with academic language.</a:t>
            </a:r>
          </a:p>
          <a:p>
            <a:pPr lvl="1">
              <a:buFont typeface="Wingdings" panose="05000000000000000000" pitchFamily="2" charset="2"/>
              <a:buChar char="§"/>
            </a:pPr>
            <a:r>
              <a:rPr lang="en-US" dirty="0" smtClean="0"/>
              <a:t>Review important elements of academic language/discourse as presented by </a:t>
            </a:r>
            <a:r>
              <a:rPr lang="en-US" dirty="0" err="1" smtClean="0"/>
              <a:t>Ric</a:t>
            </a:r>
            <a:r>
              <a:rPr lang="en-US" dirty="0" smtClean="0"/>
              <a:t> Pilgrim.</a:t>
            </a:r>
          </a:p>
          <a:p>
            <a:pPr lvl="1">
              <a:buFont typeface="Wingdings" panose="05000000000000000000" pitchFamily="2" charset="2"/>
              <a:buChar char="§"/>
            </a:pPr>
            <a:r>
              <a:rPr lang="en-US" dirty="0" smtClean="0"/>
              <a:t>Identify the systematic supports in place allowing  an academic language/discourse focus at First Creek Middle School in Tacoma, WA.</a:t>
            </a:r>
          </a:p>
          <a:p>
            <a:pPr lvl="1">
              <a:buFont typeface="Wingdings" panose="05000000000000000000" pitchFamily="2" charset="2"/>
              <a:buChar char="§"/>
            </a:pPr>
            <a:r>
              <a:rPr lang="en-US" dirty="0" smtClean="0"/>
              <a:t>Reflect on </a:t>
            </a:r>
            <a:r>
              <a:rPr lang="en-US" dirty="0"/>
              <a:t>how your schools are addressing </a:t>
            </a:r>
            <a:r>
              <a:rPr lang="en-US" dirty="0" smtClean="0"/>
              <a:t>academic language/discourse development for </a:t>
            </a:r>
            <a:r>
              <a:rPr lang="en-US" dirty="0"/>
              <a:t>all students, but especially ELLs and SWD.</a:t>
            </a:r>
          </a:p>
          <a:p>
            <a:pPr>
              <a:buFont typeface="Wingdings" panose="05000000000000000000" pitchFamily="2" charset="2"/>
              <a:buChar char="§"/>
            </a:pPr>
            <a:endParaRPr lang="en-US" dirty="0" smtClean="0"/>
          </a:p>
          <a:p>
            <a:pPr marL="0" indent="0">
              <a:buNone/>
            </a:pPr>
            <a:r>
              <a:rPr lang="en-US" dirty="0" smtClean="0">
                <a:solidFill>
                  <a:srgbClr val="FF0000"/>
                </a:solidFill>
              </a:rPr>
              <a:t>Success Criteria:</a:t>
            </a:r>
            <a:endParaRPr lang="en-US" dirty="0">
              <a:solidFill>
                <a:srgbClr val="FF0000"/>
              </a:solidFill>
            </a:endParaRPr>
          </a:p>
          <a:p>
            <a:pPr lvl="1">
              <a:buFont typeface="Wingdings" panose="05000000000000000000" pitchFamily="2" charset="2"/>
              <a:buChar char="§"/>
            </a:pPr>
            <a:r>
              <a:rPr lang="en-US" dirty="0" smtClean="0"/>
              <a:t>Name several effective systematic supports that create an academic language/discourse focus. </a:t>
            </a:r>
            <a:endParaRPr lang="en-US" dirty="0"/>
          </a:p>
          <a:p>
            <a:endParaRPr lang="en-US" dirty="0"/>
          </a:p>
        </p:txBody>
      </p:sp>
      <p:pic>
        <p:nvPicPr>
          <p:cNvPr id="6" name="Picture 2" descr="C:\Users\Monica\AppData\Local\Microsoft\Windows\INetCache\IE\W30HJFE8\darts-target-board-3676-larg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119" y="670720"/>
            <a:ext cx="1445623" cy="1445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95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latin typeface="Euphemia" panose="020B0503040102020104" pitchFamily="34" charset="0"/>
              </a:rPr>
              <a:t>Establish Collaborative Groups</a:t>
            </a:r>
            <a:endParaRPr lang="en-US" sz="3200" b="1" dirty="0">
              <a:latin typeface="Euphemia" panose="020B0503040102020104" pitchFamily="34" charset="0"/>
            </a:endParaRPr>
          </a:p>
        </p:txBody>
      </p:sp>
      <p:sp>
        <p:nvSpPr>
          <p:cNvPr id="4" name="Content Placeholder 3"/>
          <p:cNvSpPr>
            <a:spLocks noGrp="1"/>
          </p:cNvSpPr>
          <p:nvPr>
            <p:ph idx="1"/>
          </p:nvPr>
        </p:nvSpPr>
        <p:spPr>
          <a:xfrm>
            <a:off x="609600" y="1600201"/>
            <a:ext cx="10972800" cy="4952999"/>
          </a:xfrm>
        </p:spPr>
        <p:txBody>
          <a:bodyPr>
            <a:normAutofit lnSpcReduction="10000"/>
          </a:bodyPr>
          <a:lstStyle/>
          <a:p>
            <a:pPr marL="0" indent="0">
              <a:buNone/>
            </a:pPr>
            <a:r>
              <a:rPr lang="en-US" dirty="0" smtClean="0"/>
              <a:t>Form groups of 3-4 and discuss:</a:t>
            </a:r>
          </a:p>
          <a:p>
            <a:pPr marL="514350" indent="-514350">
              <a:buFont typeface="+mj-lt"/>
              <a:buAutoNum type="arabicPeriod"/>
            </a:pPr>
            <a:r>
              <a:rPr lang="en-US" dirty="0" smtClean="0"/>
              <a:t>Agree upon definitions of each acronym </a:t>
            </a:r>
            <a:endParaRPr lang="en-US" sz="2400" dirty="0" smtClean="0"/>
          </a:p>
          <a:p>
            <a:pPr marL="0" indent="0">
              <a:buNone/>
            </a:pPr>
            <a:endParaRPr lang="en-US" dirty="0" smtClean="0"/>
          </a:p>
          <a:p>
            <a:pPr marL="514350" indent="-514350">
              <a:buAutoNum type="arabicPeriod" startAt="2"/>
            </a:pPr>
            <a:endParaRPr lang="en-US" dirty="0" smtClean="0"/>
          </a:p>
          <a:p>
            <a:pPr marL="514350" indent="-514350">
              <a:buAutoNum type="arabicPeriod" startAt="2"/>
            </a:pPr>
            <a:endParaRPr lang="en-US" dirty="0"/>
          </a:p>
          <a:p>
            <a:pPr marL="514350" indent="-514350">
              <a:buAutoNum type="arabicPeriod" startAt="2"/>
            </a:pPr>
            <a:r>
              <a:rPr lang="en-US" dirty="0" smtClean="0"/>
              <a:t>Compare and contrast how each student group’s path towards academic language  is different.</a:t>
            </a:r>
          </a:p>
          <a:p>
            <a:pPr marL="514350" indent="-514350">
              <a:buAutoNum type="arabicPeriod" startAt="2"/>
            </a:pPr>
            <a:endParaRPr lang="en-US" dirty="0" smtClean="0"/>
          </a:p>
          <a:p>
            <a:pPr marL="0" indent="0" algn="ctr">
              <a:buNone/>
            </a:pPr>
            <a:r>
              <a:rPr lang="en-US" i="1" dirty="0" smtClean="0"/>
              <a:t>*optional responses </a:t>
            </a:r>
            <a:r>
              <a:rPr lang="en-US" i="1" dirty="0"/>
              <a:t>are found on </a:t>
            </a:r>
            <a:r>
              <a:rPr lang="en-US" i="1" dirty="0" smtClean="0"/>
              <a:t>next slide</a:t>
            </a:r>
            <a:endParaRPr lang="en-US" i="1" dirty="0">
              <a:solidFill>
                <a:srgbClr val="FF0000"/>
              </a:solidFill>
            </a:endParaRPr>
          </a:p>
        </p:txBody>
      </p:sp>
      <p:pic>
        <p:nvPicPr>
          <p:cNvPr id="7" name="Picture 2" descr="Image result for circle collabo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0274" y="175578"/>
            <a:ext cx="1762125" cy="175429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2266425308"/>
              </p:ext>
            </p:extLst>
          </p:nvPr>
        </p:nvGraphicFramePr>
        <p:xfrm>
          <a:off x="1097915" y="2849880"/>
          <a:ext cx="8990964" cy="1524000"/>
        </p:xfrm>
        <a:graphic>
          <a:graphicData uri="http://schemas.openxmlformats.org/drawingml/2006/table">
            <a:tbl>
              <a:tblPr firstRow="1" bandRow="1">
                <a:tableStyleId>{5C22544A-7EE6-4342-B048-85BDC9FD1C3A}</a:tableStyleId>
              </a:tblPr>
              <a:tblGrid>
                <a:gridCol w="2712085"/>
                <a:gridCol w="3352800"/>
                <a:gridCol w="2926079"/>
              </a:tblGrid>
              <a:tr h="762000">
                <a:tc>
                  <a:txBody>
                    <a:bodyPr/>
                    <a:lstStyle/>
                    <a:p>
                      <a:pPr algn="ctr"/>
                      <a:r>
                        <a:rPr lang="en-US" sz="3200" b="1" dirty="0" smtClean="0">
                          <a:solidFill>
                            <a:schemeClr val="tx1"/>
                          </a:solidFill>
                        </a:rPr>
                        <a:t>AEL</a:t>
                      </a:r>
                      <a:endParaRPr lang="en-US" sz="3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dirty="0" smtClean="0">
                          <a:solidFill>
                            <a:schemeClr val="tx1"/>
                          </a:solidFill>
                        </a:rPr>
                        <a:t>ELL</a:t>
                      </a:r>
                      <a:endParaRPr lang="en-US" sz="3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dirty="0" smtClean="0">
                          <a:solidFill>
                            <a:schemeClr val="tx1"/>
                          </a:solidFill>
                        </a:rPr>
                        <a:t>SWD</a:t>
                      </a:r>
                      <a:endParaRPr lang="en-US" sz="3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62000">
                <a:tc>
                  <a:txBody>
                    <a:bodyPr/>
                    <a:lstStyle/>
                    <a:p>
                      <a:pPr algn="ctr"/>
                      <a:r>
                        <a:rPr lang="en-US" sz="3200" b="1" dirty="0" smtClean="0">
                          <a:solidFill>
                            <a:schemeClr val="tx1"/>
                          </a:solidFill>
                        </a:rPr>
                        <a:t>Title I</a:t>
                      </a:r>
                      <a:endParaRPr lang="en-US" sz="3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dirty="0" smtClean="0">
                          <a:solidFill>
                            <a:schemeClr val="tx1"/>
                          </a:solidFill>
                        </a:rPr>
                        <a:t>Title III ELL</a:t>
                      </a:r>
                      <a:endParaRPr lang="en-US" sz="3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dirty="0" smtClean="0">
                          <a:solidFill>
                            <a:schemeClr val="tx1"/>
                          </a:solidFill>
                        </a:rPr>
                        <a:t>MIGRANT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05638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74638"/>
            <a:ext cx="10972800" cy="898842"/>
          </a:xfrm>
        </p:spPr>
        <p:txBody>
          <a:bodyPr>
            <a:normAutofit/>
          </a:bodyPr>
          <a:lstStyle/>
          <a:p>
            <a:r>
              <a:rPr lang="en-US" sz="3200" dirty="0"/>
              <a:t>Student Groups and Academic Language </a:t>
            </a:r>
            <a:r>
              <a:rPr lang="en-US" sz="3200" dirty="0" smtClean="0"/>
              <a:t>Development</a:t>
            </a:r>
            <a:endParaRPr lang="en-US" sz="3200" b="1" dirty="0">
              <a:latin typeface="Euphemia" panose="020B0503040102020104" pitchFamily="34" charset="0"/>
            </a:endParaRPr>
          </a:p>
        </p:txBody>
      </p:sp>
      <p:sp>
        <p:nvSpPr>
          <p:cNvPr id="4" name="Content Placeholder 3"/>
          <p:cNvSpPr>
            <a:spLocks noGrp="1"/>
          </p:cNvSpPr>
          <p:nvPr>
            <p:ph idx="1"/>
          </p:nvPr>
        </p:nvSpPr>
        <p:spPr/>
        <p:txBody>
          <a:bodyPr>
            <a:normAutofit/>
          </a:bodyPr>
          <a:lstStyle/>
          <a:p>
            <a:pPr marL="0" indent="0">
              <a:buNone/>
            </a:pPr>
            <a:endParaRPr lang="en-US" dirty="0" smtClean="0"/>
          </a:p>
          <a:p>
            <a:pPr marL="0" indent="0">
              <a:buNone/>
            </a:pPr>
            <a:endParaRPr lang="en-US" dirty="0" smtClean="0"/>
          </a:p>
          <a:p>
            <a:pPr marL="514350" indent="-514350">
              <a:buAutoNum type="arabicPeriod" startAt="2"/>
            </a:pPr>
            <a:endParaRPr lang="en-US" dirty="0" smtClean="0"/>
          </a:p>
          <a:p>
            <a:pPr marL="514350" indent="-514350">
              <a:buAutoNum type="arabicPeriod" startAt="2"/>
            </a:pPr>
            <a:endParaRPr lang="en-US" dirty="0"/>
          </a:p>
          <a:p>
            <a:pPr marL="514350" indent="-514350">
              <a:buFont typeface="+mj-lt"/>
              <a:buAutoNum type="arabicPeriod"/>
            </a:pPr>
            <a:endParaRPr lang="en-US" dirty="0"/>
          </a:p>
        </p:txBody>
      </p:sp>
      <p:pic>
        <p:nvPicPr>
          <p:cNvPr id="7" name="Picture 2" descr="Image result for circle collabo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50423" y="0"/>
            <a:ext cx="1231976" cy="12265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1079313833"/>
              </p:ext>
            </p:extLst>
          </p:nvPr>
        </p:nvGraphicFramePr>
        <p:xfrm>
          <a:off x="441959" y="1226501"/>
          <a:ext cx="11277600" cy="5579589"/>
        </p:xfrm>
        <a:graphic>
          <a:graphicData uri="http://schemas.openxmlformats.org/drawingml/2006/table">
            <a:tbl>
              <a:tblPr firstRow="1" bandRow="1">
                <a:tableStyleId>{5C22544A-7EE6-4342-B048-85BDC9FD1C3A}</a:tableStyleId>
              </a:tblPr>
              <a:tblGrid>
                <a:gridCol w="3759200"/>
                <a:gridCol w="3759200"/>
                <a:gridCol w="3759200"/>
              </a:tblGrid>
              <a:tr h="3160870">
                <a:tc>
                  <a:txBody>
                    <a:bodyPr/>
                    <a:lstStyle/>
                    <a:p>
                      <a:pPr algn="l"/>
                      <a:r>
                        <a:rPr lang="en-US" sz="1800" b="1" dirty="0" smtClean="0">
                          <a:solidFill>
                            <a:schemeClr val="tx1"/>
                          </a:solidFill>
                        </a:rPr>
                        <a:t>AEL- </a:t>
                      </a:r>
                      <a:r>
                        <a:rPr lang="en-US" sz="1800" b="1" i="1" dirty="0" smtClean="0">
                          <a:solidFill>
                            <a:schemeClr val="tx1"/>
                          </a:solidFill>
                        </a:rPr>
                        <a:t>Academic</a:t>
                      </a:r>
                      <a:r>
                        <a:rPr lang="en-US" sz="1800" b="1" i="1" baseline="0" dirty="0" smtClean="0">
                          <a:solidFill>
                            <a:schemeClr val="tx1"/>
                          </a:solidFill>
                        </a:rPr>
                        <a:t> English Learner:</a:t>
                      </a:r>
                    </a:p>
                    <a:p>
                      <a:pPr marL="342900" indent="-342900" algn="l">
                        <a:buFont typeface="Arial" panose="020B0604020202020204" pitchFamily="34" charset="0"/>
                        <a:buChar char="•"/>
                      </a:pPr>
                      <a:r>
                        <a:rPr lang="en-US" sz="1800" b="0" baseline="0" dirty="0" smtClean="0">
                          <a:solidFill>
                            <a:schemeClr val="tx1"/>
                          </a:solidFill>
                        </a:rPr>
                        <a:t>An overarching term that can include many other subgroups. </a:t>
                      </a:r>
                    </a:p>
                    <a:p>
                      <a:pPr marL="342900" indent="-342900" algn="l">
                        <a:buFont typeface="Arial" panose="020B0604020202020204" pitchFamily="34" charset="0"/>
                        <a:buChar char="•"/>
                      </a:pPr>
                      <a:r>
                        <a:rPr lang="en-US" sz="1800" b="0" baseline="0" dirty="0" smtClean="0">
                          <a:solidFill>
                            <a:schemeClr val="tx1"/>
                          </a:solidFill>
                        </a:rPr>
                        <a:t>Also refers to all students, for all are learning new grade level standards which encompasses increased academic language/discourse patterns</a:t>
                      </a:r>
                      <a:endParaRPr 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dirty="0" smtClean="0">
                          <a:solidFill>
                            <a:schemeClr val="tx1"/>
                          </a:solidFill>
                        </a:rPr>
                        <a:t>Title I- Specifically,</a:t>
                      </a:r>
                      <a:r>
                        <a:rPr lang="en-US" sz="1800" b="1" baseline="0" dirty="0" smtClean="0">
                          <a:solidFill>
                            <a:schemeClr val="tx1"/>
                          </a:solidFill>
                        </a:rPr>
                        <a:t> O</a:t>
                      </a:r>
                      <a:r>
                        <a:rPr lang="en-US" sz="1800" b="1" dirty="0" smtClean="0">
                          <a:solidFill>
                            <a:schemeClr val="tx1"/>
                          </a:solidFill>
                        </a:rPr>
                        <a:t>ur</a:t>
                      </a:r>
                      <a:r>
                        <a:rPr lang="en-US" sz="1800" b="1" baseline="0" dirty="0" smtClean="0">
                          <a:solidFill>
                            <a:schemeClr val="tx1"/>
                          </a:solidFill>
                        </a:rPr>
                        <a:t> Low Income students: </a:t>
                      </a:r>
                      <a:r>
                        <a:rPr lang="en-US" sz="1800" b="0" baseline="0" dirty="0" smtClean="0">
                          <a:solidFill>
                            <a:schemeClr val="tx1"/>
                          </a:solidFill>
                        </a:rPr>
                        <a:t>research indicates a correlation of underdeveloped vocabulary in low income children.  Thus, not only current grade level academic language and discourse patterns need to be taught but there may be gaps in language known</a:t>
                      </a:r>
                    </a:p>
                    <a:p>
                      <a:pPr algn="l"/>
                      <a:r>
                        <a:rPr lang="en-US" sz="1800" b="0" baseline="0" dirty="0" smtClean="0">
                          <a:solidFill>
                            <a:schemeClr val="tx1"/>
                          </a:solidFill>
                        </a:rPr>
                        <a:t>*”Meaningful Differences”</a:t>
                      </a:r>
                      <a:endParaRPr lang="en-US" sz="1800" b="1" dirty="0" smtClean="0">
                        <a:solidFill>
                          <a:schemeClr val="tx1"/>
                        </a:solidFill>
                      </a:endParaRPr>
                    </a:p>
                    <a:p>
                      <a:pPr algn="l"/>
                      <a:endParaRPr 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b="1" dirty="0" smtClean="0">
                          <a:solidFill>
                            <a:schemeClr val="tx1"/>
                          </a:solidFill>
                        </a:rPr>
                        <a:t>Migrant- </a:t>
                      </a:r>
                      <a:r>
                        <a:rPr lang="en-US" sz="1800" b="0" i="1" kern="1200" dirty="0" smtClean="0">
                          <a:solidFill>
                            <a:schemeClr val="dk1"/>
                          </a:solidFill>
                          <a:effectLst/>
                          <a:latin typeface="+mn-lt"/>
                          <a:ea typeface="+mn-ea"/>
                          <a:cs typeface="+mn-cs"/>
                        </a:rPr>
                        <a:t>a child who is, or whose parent, spouse, or guardian is, a migratory </a:t>
                      </a:r>
                      <a:r>
                        <a:rPr lang="en-US" sz="1800" b="1" i="1" kern="1200" dirty="0" smtClean="0">
                          <a:solidFill>
                            <a:schemeClr val="dk1"/>
                          </a:solidFill>
                          <a:effectLst/>
                          <a:latin typeface="+mn-lt"/>
                          <a:ea typeface="+mn-ea"/>
                          <a:cs typeface="+mn-cs"/>
                        </a:rPr>
                        <a:t>agricultura</a:t>
                      </a:r>
                      <a:r>
                        <a:rPr lang="en-US" sz="1800" b="0" i="1" kern="1200" dirty="0" smtClean="0">
                          <a:solidFill>
                            <a:schemeClr val="dk1"/>
                          </a:solidFill>
                          <a:effectLst/>
                          <a:latin typeface="+mn-lt"/>
                          <a:ea typeface="+mn-ea"/>
                          <a:cs typeface="+mn-cs"/>
                        </a:rPr>
                        <a:t>l worker or migratory </a:t>
                      </a:r>
                      <a:r>
                        <a:rPr lang="en-US" sz="1800" b="1" i="1" kern="1200" dirty="0" smtClean="0">
                          <a:solidFill>
                            <a:schemeClr val="dk1"/>
                          </a:solidFill>
                          <a:effectLst/>
                          <a:latin typeface="+mn-lt"/>
                          <a:ea typeface="+mn-ea"/>
                          <a:cs typeface="+mn-cs"/>
                        </a:rPr>
                        <a:t>fisher </a:t>
                      </a:r>
                      <a:r>
                        <a:rPr lang="en-US" sz="1800" b="0" i="1" kern="1200" dirty="0" smtClean="0">
                          <a:solidFill>
                            <a:schemeClr val="dk1"/>
                          </a:solidFill>
                          <a:effectLst/>
                          <a:latin typeface="+mn-lt"/>
                          <a:ea typeface="+mn-ea"/>
                          <a:cs typeface="+mn-cs"/>
                        </a:rPr>
                        <a:t>as a principal means of livelihood, and who, in the preceding 36 months, has moved from one school district to another, to obtain or accompany such parent, spouse, or guardian.</a:t>
                      </a:r>
                    </a:p>
                    <a:p>
                      <a:pPr algn="l"/>
                      <a:r>
                        <a:rPr lang="en-US" sz="1800" b="0" dirty="0" smtClean="0">
                          <a:solidFill>
                            <a:schemeClr val="tx1"/>
                          </a:solidFill>
                        </a:rPr>
                        <a:t>Gaps</a:t>
                      </a:r>
                      <a:r>
                        <a:rPr lang="en-US" sz="1800" b="0" baseline="0" dirty="0" smtClean="0">
                          <a:solidFill>
                            <a:schemeClr val="tx1"/>
                          </a:solidFill>
                        </a:rPr>
                        <a:t> in education will lead to gaps  in academic language knowledge and use</a:t>
                      </a:r>
                      <a:endParaRPr lang="en-US" sz="18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5829">
                <a:tc>
                  <a:txBody>
                    <a:bodyPr/>
                    <a:lstStyle/>
                    <a:p>
                      <a:pPr algn="l"/>
                      <a:r>
                        <a:rPr lang="en-US" sz="1800" b="1" dirty="0" smtClean="0">
                          <a:solidFill>
                            <a:schemeClr val="tx1"/>
                          </a:solidFill>
                        </a:rPr>
                        <a:t>ELL- </a:t>
                      </a:r>
                      <a:r>
                        <a:rPr lang="en-US" sz="1800" b="1" i="1" dirty="0" smtClean="0">
                          <a:solidFill>
                            <a:schemeClr val="tx1"/>
                          </a:solidFill>
                        </a:rPr>
                        <a:t>English</a:t>
                      </a:r>
                      <a:r>
                        <a:rPr lang="en-US" sz="1800" b="1" i="1" baseline="0" dirty="0" smtClean="0">
                          <a:solidFill>
                            <a:schemeClr val="tx1"/>
                          </a:solidFill>
                        </a:rPr>
                        <a:t> Language Learner:</a:t>
                      </a:r>
                    </a:p>
                    <a:p>
                      <a:pPr algn="l"/>
                      <a:r>
                        <a:rPr lang="en-US" sz="1800" b="0" baseline="0" dirty="0" smtClean="0">
                          <a:solidFill>
                            <a:schemeClr val="tx1"/>
                          </a:solidFill>
                        </a:rPr>
                        <a:t>Academic language is considered a “third language” for ELLs.  They must learn the social English and the academic discourse patterns.</a:t>
                      </a:r>
                      <a:endParaRPr lang="en-US" sz="1800" b="1" dirty="0" smtClean="0">
                        <a:solidFill>
                          <a:schemeClr val="tx1"/>
                        </a:solidFill>
                      </a:endParaRPr>
                    </a:p>
                    <a:p>
                      <a:pPr algn="l"/>
                      <a:endParaRPr lang="en-US" sz="18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SWD-</a:t>
                      </a:r>
                      <a:r>
                        <a:rPr lang="en-US" sz="1800" b="1" i="1" dirty="0" smtClean="0">
                          <a:solidFill>
                            <a:schemeClr val="tx1"/>
                          </a:solidFill>
                        </a:rPr>
                        <a:t>Student with Disabilities: </a:t>
                      </a:r>
                      <a:r>
                        <a:rPr lang="en-US" sz="1800" b="0" i="1" dirty="0" smtClean="0">
                          <a:solidFill>
                            <a:schemeClr val="tx1"/>
                          </a:solidFill>
                        </a:rPr>
                        <a:t>IEPs will help</a:t>
                      </a:r>
                      <a:r>
                        <a:rPr lang="en-US" sz="1800" b="0" i="1" baseline="0" dirty="0" smtClean="0">
                          <a:solidFill>
                            <a:schemeClr val="tx1"/>
                          </a:solidFill>
                        </a:rPr>
                        <a:t> guide how their path will look different than another student’s path towards academic language/discourse proficiency. </a:t>
                      </a:r>
                      <a:endParaRPr lang="en-US" sz="18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b="1" dirty="0" smtClean="0">
                          <a:solidFill>
                            <a:schemeClr val="tx1"/>
                          </a:solidFill>
                        </a:rPr>
                        <a:t>Title III ELL</a:t>
                      </a:r>
                      <a:r>
                        <a:rPr lang="en-US" sz="1600" b="0" dirty="0" smtClean="0">
                          <a:solidFill>
                            <a:schemeClr val="tx1"/>
                          </a:solidFill>
                        </a:rPr>
                        <a:t>- </a:t>
                      </a:r>
                      <a:r>
                        <a:rPr lang="en-US" sz="1600" b="1" dirty="0" smtClean="0">
                          <a:solidFill>
                            <a:schemeClr val="tx1"/>
                          </a:solidFill>
                        </a:rPr>
                        <a:t>Native</a:t>
                      </a:r>
                      <a:r>
                        <a:rPr lang="en-US" sz="1600" b="1" baseline="0" dirty="0" smtClean="0">
                          <a:solidFill>
                            <a:schemeClr val="tx1"/>
                          </a:solidFill>
                        </a:rPr>
                        <a:t> Americans who qualify for ELL services</a:t>
                      </a:r>
                    </a:p>
                    <a:p>
                      <a:pPr algn="l"/>
                      <a:r>
                        <a:rPr lang="en-US" sz="1600" b="0" baseline="0" dirty="0" smtClean="0">
                          <a:solidFill>
                            <a:schemeClr val="tx1"/>
                          </a:solidFill>
                        </a:rPr>
                        <a:t>These students have social English language, as most speak English in their homes. However the academic language and discourse needs to be explicitly instructed</a:t>
                      </a:r>
                      <a:endParaRPr lang="en-US" sz="16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94822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Ric</a:t>
            </a:r>
            <a:r>
              <a:rPr lang="en-US" sz="3200" dirty="0" smtClean="0"/>
              <a:t> Pilgrim’s Presentation on Academic Language</a:t>
            </a:r>
            <a:endParaRPr lang="en-US" sz="3200" dirty="0"/>
          </a:p>
        </p:txBody>
      </p:sp>
      <p:sp>
        <p:nvSpPr>
          <p:cNvPr id="4" name="Slide Number Placeholder 3"/>
          <p:cNvSpPr>
            <a:spLocks noGrp="1"/>
          </p:cNvSpPr>
          <p:nvPr>
            <p:ph type="sldNum" sz="quarter" idx="12"/>
          </p:nvPr>
        </p:nvSpPr>
        <p:spPr/>
        <p:txBody>
          <a:bodyPr/>
          <a:lstStyle/>
          <a:p>
            <a:fld id="{5841DED5-1F5F-46B7-9120-E3BF33CEAB78}" type="slidenum">
              <a:rPr lang="en-US" smtClean="0">
                <a:solidFill>
                  <a:prstClr val="black">
                    <a:tint val="75000"/>
                  </a:prstClr>
                </a:solidFill>
              </a:rPr>
              <a:pPr/>
              <a:t>6</a:t>
            </a:fld>
            <a:endParaRPr lang="en-US">
              <a:solidFill>
                <a:prstClr val="black">
                  <a:tint val="75000"/>
                </a:prstClr>
              </a:solidFill>
            </a:endParaRPr>
          </a:p>
        </p:txBody>
      </p:sp>
      <p:sp>
        <p:nvSpPr>
          <p:cNvPr id="3" name="Content Placeholder 2"/>
          <p:cNvSpPr>
            <a:spLocks noGrp="1"/>
          </p:cNvSpPr>
          <p:nvPr>
            <p:ph idx="1"/>
          </p:nvPr>
        </p:nvSpPr>
        <p:spPr>
          <a:xfrm>
            <a:off x="335280" y="1600201"/>
            <a:ext cx="11247120" cy="4525963"/>
          </a:xfrm>
        </p:spPr>
        <p:txBody>
          <a:bodyPr/>
          <a:lstStyle/>
          <a:p>
            <a:r>
              <a:rPr lang="en-US" dirty="0" smtClean="0"/>
              <a:t>Discuss </a:t>
            </a:r>
            <a:r>
              <a:rPr lang="en-US" dirty="0" err="1" smtClean="0"/>
              <a:t>Ric’s</a:t>
            </a:r>
            <a:r>
              <a:rPr lang="en-US" dirty="0" smtClean="0"/>
              <a:t> two questions within your groups for 10-15 minutes</a:t>
            </a: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983" t="20416" r="18009" b="24792"/>
          <a:stretch/>
        </p:blipFill>
        <p:spPr bwMode="auto">
          <a:xfrm>
            <a:off x="1874520" y="2603619"/>
            <a:ext cx="8458200" cy="4008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descr="C:\Users\Monica\AppData\Local\Microsoft\Windows\INetCache\IE\RSH7JE9A\16760-illustration-of-a-clock-pv[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91800" y="374224"/>
            <a:ext cx="1325880" cy="1325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3195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295082"/>
          </a:xfrm>
        </p:spPr>
        <p:txBody>
          <a:bodyPr>
            <a:normAutofit/>
          </a:bodyPr>
          <a:lstStyle/>
          <a:p>
            <a:r>
              <a:rPr lang="en-US" sz="3200" dirty="0" err="1" smtClean="0"/>
              <a:t>Ric</a:t>
            </a:r>
            <a:r>
              <a:rPr lang="en-US" sz="3200" dirty="0" smtClean="0"/>
              <a:t> Pilgrim’s Presentation on </a:t>
            </a:r>
            <a:r>
              <a:rPr lang="en-US" sz="3200" dirty="0"/>
              <a:t>Academic Language</a:t>
            </a:r>
            <a:br>
              <a:rPr lang="en-US" sz="3200" dirty="0"/>
            </a:br>
            <a:r>
              <a:rPr lang="en-US" sz="3200" dirty="0" smtClean="0"/>
              <a:t>10-15 minutes</a:t>
            </a:r>
            <a:endParaRPr lang="en-US" sz="3200" dirty="0"/>
          </a:p>
        </p:txBody>
      </p:sp>
      <p:sp>
        <p:nvSpPr>
          <p:cNvPr id="4" name="Slide Number Placeholder 3"/>
          <p:cNvSpPr>
            <a:spLocks noGrp="1"/>
          </p:cNvSpPr>
          <p:nvPr>
            <p:ph type="sldNum" sz="quarter" idx="12"/>
          </p:nvPr>
        </p:nvSpPr>
        <p:spPr/>
        <p:txBody>
          <a:bodyPr/>
          <a:lstStyle/>
          <a:p>
            <a:fld id="{5841DED5-1F5F-46B7-9120-E3BF33CEAB78}" type="slidenum">
              <a:rPr lang="en-US" smtClean="0">
                <a:solidFill>
                  <a:prstClr val="black">
                    <a:tint val="75000"/>
                  </a:prstClr>
                </a:solidFill>
              </a:rPr>
              <a:pPr/>
              <a:t>7</a:t>
            </a:fld>
            <a:endParaRPr lang="en-US">
              <a:solidFill>
                <a:prstClr val="black">
                  <a:tint val="75000"/>
                </a:prstClr>
              </a:solidFill>
            </a:endParaRPr>
          </a:p>
        </p:txBody>
      </p:sp>
      <p:sp>
        <p:nvSpPr>
          <p:cNvPr id="3" name="Content Placeholder 2"/>
          <p:cNvSpPr>
            <a:spLocks noGrp="1"/>
          </p:cNvSpPr>
          <p:nvPr>
            <p:ph idx="1"/>
          </p:nvPr>
        </p:nvSpPr>
        <p:spPr>
          <a:xfrm>
            <a:off x="335280" y="1478281"/>
            <a:ext cx="11247120" cy="4647884"/>
          </a:xfrm>
        </p:spPr>
        <p:txBody>
          <a:bodyPr/>
          <a:lstStyle/>
          <a:p>
            <a:pPr algn="ctr"/>
            <a:r>
              <a:rPr lang="en-US" sz="2800" dirty="0" smtClean="0"/>
              <a:t>For which previously identified student groups is this beneficial and why?</a:t>
            </a:r>
          </a:p>
          <a:p>
            <a:r>
              <a:rPr lang="en-US" sz="2400" dirty="0" smtClean="0"/>
              <a:t>Moving from compliance to practice: How can coaches support principals to assure structured discourse opportunities are strategically built into lessons?</a:t>
            </a:r>
            <a:r>
              <a:rPr lang="en-US" dirty="0" smtClean="0"/>
              <a:t> </a:t>
            </a:r>
          </a:p>
        </p:txBody>
      </p:sp>
      <p:pic>
        <p:nvPicPr>
          <p:cNvPr id="8" name="Picture 3" descr="C:\Users\Monica\AppData\Local\Microsoft\Windows\INetCache\IE\RSH7JE9A\16760-illustration-of-a-clock-pv[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69880" y="221824"/>
            <a:ext cx="1325880" cy="132588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867" t="26458" r="17540" b="13541"/>
          <a:stretch/>
        </p:blipFill>
        <p:spPr bwMode="auto">
          <a:xfrm>
            <a:off x="1165860" y="2966138"/>
            <a:ext cx="9966960" cy="32213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9792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74045" y="1911692"/>
            <a:ext cx="7547957" cy="1730667"/>
          </a:xfrm>
        </p:spPr>
        <p:txBody>
          <a:bodyPr>
            <a:noAutofit/>
          </a:bodyPr>
          <a:lstStyle/>
          <a:p>
            <a:pPr algn="ctr"/>
            <a:r>
              <a:rPr lang="en-US" sz="4000" b="1" dirty="0" smtClean="0">
                <a:latin typeface="Euphemia" panose="020B0503040102020104" pitchFamily="34" charset="0"/>
              </a:rPr>
              <a:t>An Example of one of our Schools</a:t>
            </a:r>
            <a:br>
              <a:rPr lang="en-US" sz="4000" b="1" dirty="0" smtClean="0">
                <a:latin typeface="Euphemia" panose="020B0503040102020104" pitchFamily="34" charset="0"/>
              </a:rPr>
            </a:br>
            <a:r>
              <a:rPr lang="en-US" sz="4000" b="1" dirty="0" smtClean="0">
                <a:latin typeface="Euphemia" panose="020B0503040102020104" pitchFamily="34" charset="0"/>
              </a:rPr>
              <a:t>with a Focus on Academic Language</a:t>
            </a:r>
            <a:endParaRPr lang="en-US" sz="2000" b="1" i="1" dirty="0">
              <a:solidFill>
                <a:schemeClr val="accent5">
                  <a:lumMod val="50000"/>
                </a:schemeClr>
              </a:solidFill>
              <a:latin typeface="Euphemia" panose="020B0503040102020104" pitchFamily="34" charset="0"/>
            </a:endParaRPr>
          </a:p>
        </p:txBody>
      </p:sp>
      <p:pic>
        <p:nvPicPr>
          <p:cNvPr id="7" name="Picture 1" descr="logoSelect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879" y="889349"/>
            <a:ext cx="1897166" cy="1897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1102199" y="4098243"/>
            <a:ext cx="9759142" cy="2616101"/>
          </a:xfrm>
          <a:prstGeom prst="rect">
            <a:avLst/>
          </a:prstGeom>
        </p:spPr>
        <p:txBody>
          <a:bodyPr wrap="square">
            <a:spAutoFit/>
          </a:bodyPr>
          <a:lstStyle/>
          <a:p>
            <a:pPr algn="ctr"/>
            <a:r>
              <a:rPr lang="en-US" sz="3600" dirty="0" smtClean="0">
                <a:latin typeface="Euphemia" panose="020B0503040102020104" pitchFamily="34" charset="0"/>
              </a:rPr>
              <a:t>Questions and Answers from </a:t>
            </a:r>
          </a:p>
          <a:p>
            <a:pPr algn="ctr"/>
            <a:r>
              <a:rPr lang="en-US" sz="3600" dirty="0" smtClean="0">
                <a:latin typeface="Euphemia" panose="020B0503040102020104" pitchFamily="34" charset="0"/>
              </a:rPr>
              <a:t>First Creek Middle School</a:t>
            </a:r>
          </a:p>
          <a:p>
            <a:pPr algn="ctr"/>
            <a:r>
              <a:rPr lang="en-US" sz="3600" dirty="0" smtClean="0">
                <a:latin typeface="Euphemia" panose="020B0503040102020104" pitchFamily="34" charset="0"/>
              </a:rPr>
              <a:t>Tacoma, WA</a:t>
            </a:r>
          </a:p>
          <a:p>
            <a:pPr algn="ctr"/>
            <a:r>
              <a:rPr lang="en-US" sz="2800" dirty="0" smtClean="0">
                <a:latin typeface="Euphemia" panose="020B0503040102020104" pitchFamily="34" charset="0"/>
              </a:rPr>
              <a:t>Leadership Coach- Jim Ridgeway</a:t>
            </a:r>
          </a:p>
          <a:p>
            <a:pPr algn="ctr"/>
            <a:r>
              <a:rPr lang="en-US" sz="2800" dirty="0" smtClean="0">
                <a:latin typeface="Euphemia" panose="020B0503040102020104" pitchFamily="34" charset="0"/>
              </a:rPr>
              <a:t>  Instructional Coach- Tamar </a:t>
            </a:r>
            <a:r>
              <a:rPr lang="en-US" sz="2800" dirty="0" err="1" smtClean="0">
                <a:latin typeface="Euphemia" panose="020B0503040102020104" pitchFamily="34" charset="0"/>
              </a:rPr>
              <a:t>Krames</a:t>
            </a:r>
            <a:endParaRPr lang="en-US" sz="1400" dirty="0"/>
          </a:p>
        </p:txBody>
      </p:sp>
    </p:spTree>
    <p:extLst>
      <p:ext uri="{BB962C8B-B14F-4D97-AF65-F5344CB8AC3E}">
        <p14:creationId xmlns:p14="http://schemas.microsoft.com/office/powerpoint/2010/main" val="2975939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000" y="2788919"/>
            <a:ext cx="4556760" cy="2286001"/>
          </a:xfrm>
        </p:spPr>
        <p:txBody>
          <a:bodyPr>
            <a:normAutofit fontScale="92500"/>
          </a:bodyPr>
          <a:lstStyle/>
          <a:p>
            <a:pPr marL="0" indent="0">
              <a:buNone/>
            </a:pPr>
            <a:r>
              <a:rPr lang="en-US" sz="5200" dirty="0" smtClean="0"/>
              <a:t>SIG/Priority</a:t>
            </a:r>
          </a:p>
          <a:p>
            <a:pPr marL="0" indent="0">
              <a:buNone/>
            </a:pPr>
            <a:r>
              <a:rPr lang="en-US" sz="5200" dirty="0" smtClean="0"/>
              <a:t>2</a:t>
            </a:r>
            <a:r>
              <a:rPr lang="en-US" sz="5200" baseline="30000" dirty="0" smtClean="0"/>
              <a:t>nd</a:t>
            </a:r>
            <a:r>
              <a:rPr lang="en-US" sz="5200" dirty="0" smtClean="0"/>
              <a:t> </a:t>
            </a:r>
            <a:r>
              <a:rPr lang="en-US" sz="5200" dirty="0"/>
              <a:t>Y</a:t>
            </a:r>
            <a:r>
              <a:rPr lang="en-US" sz="5200" dirty="0" smtClean="0"/>
              <a:t>ear Cohort 3</a:t>
            </a:r>
            <a:endParaRPr lang="en-US" sz="5200" dirty="0"/>
          </a:p>
          <a:p>
            <a:endParaRPr lang="en-US" dirty="0"/>
          </a:p>
        </p:txBody>
      </p:sp>
      <p:sp>
        <p:nvSpPr>
          <p:cNvPr id="4" name="Slide Number Placeholder 3"/>
          <p:cNvSpPr>
            <a:spLocks noGrp="1"/>
          </p:cNvSpPr>
          <p:nvPr>
            <p:ph type="sldNum" sz="quarter" idx="12"/>
          </p:nvPr>
        </p:nvSpPr>
        <p:spPr/>
        <p:txBody>
          <a:bodyPr/>
          <a:lstStyle/>
          <a:p>
            <a:fld id="{5841DED5-1F5F-46B7-9120-E3BF33CEAB78}" type="slidenum">
              <a:rPr lang="en-US" smtClean="0">
                <a:solidFill>
                  <a:prstClr val="black">
                    <a:tint val="75000"/>
                  </a:prstClr>
                </a:solidFill>
              </a:rPr>
              <a:pPr/>
              <a:t>9</a:t>
            </a:fld>
            <a:endParaRPr lang="en-US">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223202560"/>
              </p:ext>
            </p:extLst>
          </p:nvPr>
        </p:nvGraphicFramePr>
        <p:xfrm>
          <a:off x="228600" y="152397"/>
          <a:ext cx="6583680" cy="6705603"/>
        </p:xfrm>
        <a:graphic>
          <a:graphicData uri="http://schemas.openxmlformats.org/drawingml/2006/table">
            <a:tbl>
              <a:tblPr/>
              <a:tblGrid>
                <a:gridCol w="4526280"/>
                <a:gridCol w="914400"/>
                <a:gridCol w="1143000"/>
              </a:tblGrid>
              <a:tr h="255729">
                <a:tc gridSpan="3">
                  <a:txBody>
                    <a:bodyPr/>
                    <a:lstStyle/>
                    <a:p>
                      <a:r>
                        <a:rPr lang="en-US" sz="1400" b="1" u="none" strike="noStrike" dirty="0">
                          <a:solidFill>
                            <a:srgbClr val="FFFFFF"/>
                          </a:solidFill>
                          <a:effectLst/>
                          <a:latin typeface="Verdana"/>
                        </a:rPr>
                        <a:t>Enrollment</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3F6526"/>
                    </a:solidFill>
                  </a:tcPr>
                </a:tc>
                <a:tc hMerge="1">
                  <a:txBody>
                    <a:bodyPr/>
                    <a:lstStyle/>
                    <a:p>
                      <a:endParaRPr lang="en-US"/>
                    </a:p>
                  </a:txBody>
                  <a:tcPr/>
                </a:tc>
                <a:tc hMerge="1">
                  <a:txBody>
                    <a:bodyPr/>
                    <a:lstStyle/>
                    <a:p>
                      <a:endParaRPr lang="en-US"/>
                    </a:p>
                  </a:txBody>
                  <a:tcPr/>
                </a:tc>
              </a:tr>
              <a:tr h="395805">
                <a:tc>
                  <a:txBody>
                    <a:bodyPr/>
                    <a:lstStyle/>
                    <a:p>
                      <a:r>
                        <a:rPr lang="en-US" sz="1400" b="1">
                          <a:effectLst/>
                          <a:latin typeface="Verdana"/>
                        </a:rPr>
                        <a:t>October 2014 Student Count</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endParaRPr lang="en-US" sz="16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algn="r"/>
                      <a:r>
                        <a:rPr lang="en-US" sz="1400" b="1" dirty="0">
                          <a:effectLst/>
                          <a:latin typeface="Verdana"/>
                        </a:rPr>
                        <a:t>786</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r>
              <a:tr h="395805">
                <a:tc>
                  <a:txBody>
                    <a:bodyPr/>
                    <a:lstStyle/>
                    <a:p>
                      <a:r>
                        <a:rPr lang="en-US" sz="1400" b="1">
                          <a:effectLst/>
                          <a:latin typeface="Verdana"/>
                        </a:rPr>
                        <a:t>May 2015 Student Count</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c>
                  <a:txBody>
                    <a:bodyPr/>
                    <a:lstStyle/>
                    <a:p>
                      <a:endParaRPr lang="en-US" sz="16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c>
                  <a:txBody>
                    <a:bodyPr/>
                    <a:lstStyle/>
                    <a:p>
                      <a:pPr algn="r"/>
                      <a:r>
                        <a:rPr lang="en-US" sz="1400" b="1">
                          <a:effectLst/>
                          <a:latin typeface="Verdana"/>
                        </a:rPr>
                        <a:t>781</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r>
              <a:tr h="255729">
                <a:tc gridSpan="3">
                  <a:txBody>
                    <a:bodyPr/>
                    <a:lstStyle/>
                    <a:p>
                      <a:r>
                        <a:rPr lang="en-US" sz="1400" b="1" u="none" strike="noStrike">
                          <a:solidFill>
                            <a:srgbClr val="FFFFFF"/>
                          </a:solidFill>
                          <a:effectLst/>
                          <a:latin typeface="Verdana"/>
                        </a:rPr>
                        <a:t>Gender (October 2014)</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3F6526"/>
                    </a:solidFill>
                  </a:tcPr>
                </a:tc>
                <a:tc hMerge="1">
                  <a:txBody>
                    <a:bodyPr/>
                    <a:lstStyle/>
                    <a:p>
                      <a:endParaRPr lang="en-US"/>
                    </a:p>
                  </a:txBody>
                  <a:tcPr/>
                </a:tc>
                <a:tc hMerge="1">
                  <a:txBody>
                    <a:bodyPr/>
                    <a:lstStyle/>
                    <a:p>
                      <a:endParaRPr lang="en-US"/>
                    </a:p>
                  </a:txBody>
                  <a:tcPr/>
                </a:tc>
              </a:tr>
              <a:tr h="255729">
                <a:tc>
                  <a:txBody>
                    <a:bodyPr/>
                    <a:lstStyle/>
                    <a:p>
                      <a:r>
                        <a:rPr lang="en-US" sz="1400" b="1">
                          <a:effectLst/>
                          <a:latin typeface="Verdana"/>
                        </a:rPr>
                        <a:t>Male</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400" b="1">
                          <a:effectLst/>
                          <a:latin typeface="Verdana"/>
                        </a:rPr>
                        <a:t>412</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400" b="1" dirty="0">
                          <a:effectLst/>
                          <a:latin typeface="Verdana"/>
                        </a:rPr>
                        <a:t>52.4%</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5729">
                <a:tc>
                  <a:txBody>
                    <a:bodyPr/>
                    <a:lstStyle/>
                    <a:p>
                      <a:r>
                        <a:rPr lang="en-US" sz="1400" b="1">
                          <a:effectLst/>
                          <a:latin typeface="Verdana"/>
                        </a:rPr>
                        <a:t>Female</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c>
                  <a:txBody>
                    <a:bodyPr/>
                    <a:lstStyle/>
                    <a:p>
                      <a:pPr algn="r"/>
                      <a:r>
                        <a:rPr lang="en-US" sz="1400" b="1">
                          <a:effectLst/>
                          <a:latin typeface="Verdana"/>
                        </a:rPr>
                        <a:t>374</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c>
                  <a:txBody>
                    <a:bodyPr/>
                    <a:lstStyle/>
                    <a:p>
                      <a:pPr algn="r"/>
                      <a:r>
                        <a:rPr lang="en-US" sz="1400" b="1">
                          <a:effectLst/>
                          <a:latin typeface="Verdana"/>
                        </a:rPr>
                        <a:t>47.6%</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r>
              <a:tr h="255729">
                <a:tc gridSpan="3">
                  <a:txBody>
                    <a:bodyPr/>
                    <a:lstStyle/>
                    <a:p>
                      <a:r>
                        <a:rPr lang="en-US" sz="1400" b="1" u="none" strike="noStrike">
                          <a:solidFill>
                            <a:srgbClr val="FFFFFF"/>
                          </a:solidFill>
                          <a:effectLst/>
                          <a:latin typeface="Verdana"/>
                        </a:rPr>
                        <a:t>Race/Ethnicity (October 2014)</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3F6526"/>
                    </a:solidFill>
                  </a:tcPr>
                </a:tc>
                <a:tc hMerge="1">
                  <a:txBody>
                    <a:bodyPr/>
                    <a:lstStyle/>
                    <a:p>
                      <a:endParaRPr lang="en-US"/>
                    </a:p>
                  </a:txBody>
                  <a:tcPr/>
                </a:tc>
                <a:tc hMerge="1">
                  <a:txBody>
                    <a:bodyPr/>
                    <a:lstStyle/>
                    <a:p>
                      <a:endParaRPr lang="en-US"/>
                    </a:p>
                  </a:txBody>
                  <a:tcPr/>
                </a:tc>
              </a:tr>
              <a:tr h="395805">
                <a:tc>
                  <a:txBody>
                    <a:bodyPr/>
                    <a:lstStyle/>
                    <a:p>
                      <a:r>
                        <a:rPr lang="en-US" sz="1400" b="1">
                          <a:effectLst/>
                          <a:latin typeface="Verdana"/>
                        </a:rPr>
                        <a:t>Hispanic / Latino of any race(s)</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400" b="1">
                          <a:effectLst/>
                          <a:latin typeface="Verdana"/>
                        </a:rPr>
                        <a:t>229</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400" b="1" dirty="0">
                          <a:effectLst/>
                          <a:latin typeface="Verdana"/>
                        </a:rPr>
                        <a:t>29.1%</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67367">
                <a:tc>
                  <a:txBody>
                    <a:bodyPr/>
                    <a:lstStyle/>
                    <a:p>
                      <a:r>
                        <a:rPr lang="en-US" sz="1400" b="1">
                          <a:effectLst/>
                          <a:latin typeface="Verdana"/>
                        </a:rPr>
                        <a:t>American Indian / Alaskan Native</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c>
                  <a:txBody>
                    <a:bodyPr/>
                    <a:lstStyle/>
                    <a:p>
                      <a:pPr algn="r"/>
                      <a:r>
                        <a:rPr lang="en-US" sz="1400" b="1">
                          <a:effectLst/>
                          <a:latin typeface="Verdana"/>
                        </a:rPr>
                        <a:t>17</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c>
                  <a:txBody>
                    <a:bodyPr/>
                    <a:lstStyle/>
                    <a:p>
                      <a:pPr algn="r"/>
                      <a:r>
                        <a:rPr lang="en-US" sz="1400" b="1">
                          <a:effectLst/>
                          <a:latin typeface="Verdana"/>
                        </a:rPr>
                        <a:t>2.2%</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r>
              <a:tr h="255729">
                <a:tc>
                  <a:txBody>
                    <a:bodyPr/>
                    <a:lstStyle/>
                    <a:p>
                      <a:r>
                        <a:rPr lang="en-US" sz="1400" b="1">
                          <a:effectLst/>
                          <a:latin typeface="Verdana"/>
                        </a:rPr>
                        <a:t>Asian</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400" b="1" dirty="0">
                          <a:effectLst/>
                          <a:latin typeface="Verdana"/>
                        </a:rPr>
                        <a:t>154</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400" b="1" dirty="0">
                          <a:effectLst/>
                          <a:latin typeface="Verdana"/>
                        </a:rPr>
                        <a:t>19.6%</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5729">
                <a:tc>
                  <a:txBody>
                    <a:bodyPr/>
                    <a:lstStyle/>
                    <a:p>
                      <a:r>
                        <a:rPr lang="en-US" sz="1400" b="1">
                          <a:effectLst/>
                          <a:latin typeface="Verdana"/>
                        </a:rPr>
                        <a:t>Black / African American</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c>
                  <a:txBody>
                    <a:bodyPr/>
                    <a:lstStyle/>
                    <a:p>
                      <a:pPr algn="r"/>
                      <a:r>
                        <a:rPr lang="en-US" sz="1400" b="1">
                          <a:effectLst/>
                          <a:latin typeface="Verdana"/>
                        </a:rPr>
                        <a:t>182</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c>
                  <a:txBody>
                    <a:bodyPr/>
                    <a:lstStyle/>
                    <a:p>
                      <a:pPr algn="r"/>
                      <a:r>
                        <a:rPr lang="en-US" sz="1400" b="1">
                          <a:effectLst/>
                          <a:latin typeface="Verdana"/>
                        </a:rPr>
                        <a:t>23.2%</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r>
              <a:tr h="467367">
                <a:tc>
                  <a:txBody>
                    <a:bodyPr/>
                    <a:lstStyle/>
                    <a:p>
                      <a:r>
                        <a:rPr lang="en-US" sz="1400" b="1">
                          <a:effectLst/>
                          <a:latin typeface="Verdana"/>
                        </a:rPr>
                        <a:t>Native Hawaiian / Other Pacific Islander</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400" b="1">
                          <a:effectLst/>
                          <a:latin typeface="Verdana"/>
                        </a:rPr>
                        <a:t>36</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400" b="1">
                          <a:effectLst/>
                          <a:latin typeface="Verdana"/>
                        </a:rPr>
                        <a:t>4.6%</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5729">
                <a:tc>
                  <a:txBody>
                    <a:bodyPr/>
                    <a:lstStyle/>
                    <a:p>
                      <a:r>
                        <a:rPr lang="en-US" sz="1400" b="1">
                          <a:effectLst/>
                          <a:latin typeface="Verdana"/>
                        </a:rPr>
                        <a:t>White</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c>
                  <a:txBody>
                    <a:bodyPr/>
                    <a:lstStyle/>
                    <a:p>
                      <a:pPr algn="r"/>
                      <a:r>
                        <a:rPr lang="en-US" sz="1400" b="1">
                          <a:effectLst/>
                          <a:latin typeface="Verdana"/>
                        </a:rPr>
                        <a:t>138</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c>
                  <a:txBody>
                    <a:bodyPr/>
                    <a:lstStyle/>
                    <a:p>
                      <a:pPr algn="r"/>
                      <a:r>
                        <a:rPr lang="en-US" sz="1400" b="1">
                          <a:effectLst/>
                          <a:latin typeface="Verdana"/>
                        </a:rPr>
                        <a:t>17.6%</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r>
              <a:tr h="255729">
                <a:tc>
                  <a:txBody>
                    <a:bodyPr/>
                    <a:lstStyle/>
                    <a:p>
                      <a:r>
                        <a:rPr lang="en-US" sz="1400" b="1">
                          <a:effectLst/>
                          <a:latin typeface="Verdana"/>
                        </a:rPr>
                        <a:t>Two or More Races</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400" b="1">
                          <a:effectLst/>
                          <a:latin typeface="Verdana"/>
                        </a:rPr>
                        <a:t>30</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400" b="1">
                          <a:effectLst/>
                          <a:latin typeface="Verdana"/>
                        </a:rPr>
                        <a:t>3.8%</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5729">
                <a:tc gridSpan="3">
                  <a:txBody>
                    <a:bodyPr/>
                    <a:lstStyle/>
                    <a:p>
                      <a:r>
                        <a:rPr lang="en-US" sz="1400" b="1" u="none" strike="noStrike">
                          <a:solidFill>
                            <a:srgbClr val="FFFFFF"/>
                          </a:solidFill>
                          <a:effectLst/>
                          <a:latin typeface="Verdana"/>
                        </a:rPr>
                        <a:t>Special Programs</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3F6526"/>
                    </a:solidFill>
                  </a:tcPr>
                </a:tc>
                <a:tc hMerge="1">
                  <a:txBody>
                    <a:bodyPr/>
                    <a:lstStyle/>
                    <a:p>
                      <a:endParaRPr lang="en-US"/>
                    </a:p>
                  </a:txBody>
                  <a:tcPr/>
                </a:tc>
                <a:tc hMerge="1">
                  <a:txBody>
                    <a:bodyPr/>
                    <a:lstStyle/>
                    <a:p>
                      <a:endParaRPr lang="en-US"/>
                    </a:p>
                  </a:txBody>
                  <a:tcPr/>
                </a:tc>
              </a:tr>
              <a:tr h="467367">
                <a:tc>
                  <a:txBody>
                    <a:bodyPr/>
                    <a:lstStyle/>
                    <a:p>
                      <a:r>
                        <a:rPr lang="en-US" sz="1400" b="1">
                          <a:effectLst/>
                          <a:latin typeface="Verdana"/>
                        </a:rPr>
                        <a:t>Free or Reduced-Price Meals (May 2015)</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400" b="1">
                          <a:effectLst/>
                          <a:latin typeface="Verdana"/>
                        </a:rPr>
                        <a:t>708</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400" b="1" dirty="0">
                          <a:effectLst/>
                          <a:latin typeface="Verdana"/>
                        </a:rPr>
                        <a:t>90.7%</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395805">
                <a:tc>
                  <a:txBody>
                    <a:bodyPr/>
                    <a:lstStyle/>
                    <a:p>
                      <a:r>
                        <a:rPr lang="en-US" sz="1400" b="1">
                          <a:effectLst/>
                          <a:latin typeface="Verdana"/>
                        </a:rPr>
                        <a:t>Special Education (May 2015)</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c>
                  <a:txBody>
                    <a:bodyPr/>
                    <a:lstStyle/>
                    <a:p>
                      <a:pPr algn="r"/>
                      <a:r>
                        <a:rPr lang="en-US" sz="1400" b="1">
                          <a:effectLst/>
                          <a:latin typeface="Verdana"/>
                        </a:rPr>
                        <a:t>103</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c>
                  <a:txBody>
                    <a:bodyPr/>
                    <a:lstStyle/>
                    <a:p>
                      <a:pPr algn="r"/>
                      <a:r>
                        <a:rPr lang="en-US" sz="1400" b="1">
                          <a:effectLst/>
                          <a:latin typeface="Verdana"/>
                        </a:rPr>
                        <a:t>13.2%</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r>
              <a:tr h="395805">
                <a:tc>
                  <a:txBody>
                    <a:bodyPr/>
                    <a:lstStyle/>
                    <a:p>
                      <a:r>
                        <a:rPr lang="en-US" sz="1400" b="1">
                          <a:effectLst/>
                          <a:latin typeface="Verdana"/>
                        </a:rPr>
                        <a:t>Transitional Bilingual (May 2015)</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400" b="1">
                          <a:effectLst/>
                          <a:latin typeface="Verdana"/>
                        </a:rPr>
                        <a:t>129</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400" b="1" dirty="0">
                          <a:effectLst/>
                          <a:latin typeface="Verdana"/>
                        </a:rPr>
                        <a:t>16.5%</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5729">
                <a:tc>
                  <a:txBody>
                    <a:bodyPr/>
                    <a:lstStyle/>
                    <a:p>
                      <a:r>
                        <a:rPr lang="en-US" sz="1400" b="1">
                          <a:effectLst/>
                          <a:latin typeface="Verdana"/>
                        </a:rPr>
                        <a:t>Migrant (May 2015)</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c>
                  <a:txBody>
                    <a:bodyPr/>
                    <a:lstStyle/>
                    <a:p>
                      <a:pPr algn="r"/>
                      <a:r>
                        <a:rPr lang="en-US" sz="1400" b="1">
                          <a:effectLst/>
                          <a:latin typeface="Verdana"/>
                        </a:rPr>
                        <a:t>1</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c>
                  <a:txBody>
                    <a:bodyPr/>
                    <a:lstStyle/>
                    <a:p>
                      <a:pPr algn="r"/>
                      <a:r>
                        <a:rPr lang="en-US" sz="1400" b="1">
                          <a:effectLst/>
                          <a:latin typeface="Verdana"/>
                        </a:rPr>
                        <a:t>0.1%</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r>
              <a:tr h="255729">
                <a:tc>
                  <a:txBody>
                    <a:bodyPr/>
                    <a:lstStyle/>
                    <a:p>
                      <a:r>
                        <a:rPr lang="en-US" sz="1400" b="1">
                          <a:effectLst/>
                          <a:latin typeface="Verdana"/>
                        </a:rPr>
                        <a:t>Section 504 (May 2015)</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400" b="1">
                          <a:effectLst/>
                          <a:latin typeface="Verdana"/>
                        </a:rPr>
                        <a:t>52</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400" b="1">
                          <a:effectLst/>
                          <a:latin typeface="Verdana"/>
                        </a:rPr>
                        <a:t>6.7%</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5729">
                <a:tc>
                  <a:txBody>
                    <a:bodyPr/>
                    <a:lstStyle/>
                    <a:p>
                      <a:r>
                        <a:rPr lang="en-US" sz="1400" b="1">
                          <a:effectLst/>
                          <a:latin typeface="Verdana"/>
                        </a:rPr>
                        <a:t>Foster Care (May 2015)</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c>
                  <a:txBody>
                    <a:bodyPr/>
                    <a:lstStyle/>
                    <a:p>
                      <a:pPr algn="r"/>
                      <a:r>
                        <a:rPr lang="en-US" sz="1400" b="1" dirty="0">
                          <a:effectLst/>
                          <a:latin typeface="Verdana"/>
                        </a:rPr>
                        <a:t>10</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c>
                  <a:txBody>
                    <a:bodyPr/>
                    <a:lstStyle/>
                    <a:p>
                      <a:pPr algn="r"/>
                      <a:r>
                        <a:rPr lang="en-US" sz="1400" b="1" dirty="0">
                          <a:effectLst/>
                          <a:latin typeface="Verdana"/>
                        </a:rPr>
                        <a:t>1.3%</a:t>
                      </a:r>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3EFE9"/>
                    </a:solidFill>
                  </a:tcPr>
                </a:tc>
              </a:tr>
            </a:tbl>
          </a:graphicData>
        </a:graphic>
      </p:graphicFrame>
    </p:spTree>
    <p:extLst>
      <p:ext uri="{BB962C8B-B14F-4D97-AF65-F5344CB8AC3E}">
        <p14:creationId xmlns:p14="http://schemas.microsoft.com/office/powerpoint/2010/main" val="4281089324"/>
      </p:ext>
    </p:extLst>
  </p:cSld>
  <p:clrMapOvr>
    <a:masterClrMapping/>
  </p:clrMapOvr>
</p:sld>
</file>

<file path=ppt/theme/theme1.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5677</TotalTime>
  <Words>1458</Words>
  <Application>Microsoft Office PowerPoint</Application>
  <PresentationFormat>Widescreen</PresentationFormat>
  <Paragraphs>224</Paragraphs>
  <Slides>21</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ＭＳ Ｐゴシック</vt:lpstr>
      <vt:lpstr>Arial</vt:lpstr>
      <vt:lpstr>Calibri</vt:lpstr>
      <vt:lpstr>Euphemia</vt:lpstr>
      <vt:lpstr>Garamond</vt:lpstr>
      <vt:lpstr>Verdana</vt:lpstr>
      <vt:lpstr>Wingdings</vt:lpstr>
      <vt:lpstr>8_Office Theme</vt:lpstr>
      <vt:lpstr>Notes to Facilitator</vt:lpstr>
      <vt:lpstr>Regional Improvement Network Culture, Equity, and Academic Language Acquisition</vt:lpstr>
      <vt:lpstr>Academic Language Continued Objectives and Success Criteria</vt:lpstr>
      <vt:lpstr>Establish Collaborative Groups</vt:lpstr>
      <vt:lpstr>Student Groups and Academic Language Development</vt:lpstr>
      <vt:lpstr>Ric Pilgrim’s Presentation on Academic Language</vt:lpstr>
      <vt:lpstr>Ric Pilgrim’s Presentation on Academic Language 10-15 minutes</vt:lpstr>
      <vt:lpstr>An Example of one of our Schools with a Focus on Academic Language</vt:lpstr>
      <vt:lpstr>PowerPoint Presentation</vt:lpstr>
      <vt:lpstr>Leadership Coach Reflections 1. How did academic language become a priority both for coach and school? What data was brought to the table? </vt:lpstr>
      <vt:lpstr>Leadership Coach Reflections 2. What systems (roles and responsibilities) need to be in place to ensure students’ academic language needs are addressed? </vt:lpstr>
      <vt:lpstr>Leadership Coach Reflections 3. How does the leadership team sustain the work? What data is used to reflect and refine the systems?  </vt:lpstr>
      <vt:lpstr>10/2 *After 10 minutes of information, allow for 2 minutes of processing</vt:lpstr>
      <vt:lpstr>Instructional Coach Reflections 1. Who were the key players brought to the table to establish and maintain academic language/discourse development focus.  </vt:lpstr>
      <vt:lpstr>Instructional Coach Reflections 2. Which strategies were selected and why?  </vt:lpstr>
      <vt:lpstr>  Instructional Coach Reflections 3. How were the strategies taught to staff?   </vt:lpstr>
      <vt:lpstr>  Instructional Coach Reflections 4. How were the strategies sustained/ followed-up?   </vt:lpstr>
      <vt:lpstr>Instructional Coach Reflections</vt:lpstr>
      <vt:lpstr>10/2</vt:lpstr>
      <vt:lpstr>Personal Reflection &amp; Application</vt:lpstr>
      <vt:lpstr>Academic Language Continued Objectives and Success Criteria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Student and School Success</dc:title>
  <dc:creator>Cori Leach</dc:creator>
  <cp:lastModifiedBy>Sue Cohn</cp:lastModifiedBy>
  <cp:revision>294</cp:revision>
  <cp:lastPrinted>2015-09-29T17:19:28Z</cp:lastPrinted>
  <dcterms:created xsi:type="dcterms:W3CDTF">2014-08-26T20:38:25Z</dcterms:created>
  <dcterms:modified xsi:type="dcterms:W3CDTF">2016-02-21T01:43:57Z</dcterms:modified>
</cp:coreProperties>
</file>