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5.xml" ContentType="application/vnd.openxmlformats-officedocument.presentationml.tags+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8.xml" ContentType="application/vnd.openxmlformats-officedocument.presentationml.tags+xml"/>
  <Override PartName="/ppt/notesSlides/notesSlide31.xml" ContentType="application/vnd.openxmlformats-officedocument.presentationml.notesSlide+xml"/>
  <Override PartName="/ppt/tags/tag19.xml" ContentType="application/vnd.openxmlformats-officedocument.presentationml.tags+xml"/>
  <Override PartName="/ppt/notesSlides/notesSlide32.xml" ContentType="application/vnd.openxmlformats-officedocument.presentationml.notesSlide+xml"/>
  <Override PartName="/ppt/tags/tag20.xml" ContentType="application/vnd.openxmlformats-officedocument.presentationml.tags+xml"/>
  <Override PartName="/ppt/notesSlides/notesSlide33.xml" ContentType="application/vnd.openxmlformats-officedocument.presentationml.notesSlide+xml"/>
  <Override PartName="/ppt/tags/tag2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2.xml" ContentType="application/vnd.openxmlformats-officedocument.presentationml.tags+xml"/>
  <Override PartName="/ppt/notesSlides/notesSlide38.xml" ContentType="application/vnd.openxmlformats-officedocument.presentationml.notesSlide+xml"/>
  <Override PartName="/ppt/tags/tag23.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7"/>
  </p:notesMasterIdLst>
  <p:sldIdLst>
    <p:sldId id="256" r:id="rId2"/>
    <p:sldId id="257" r:id="rId3"/>
    <p:sldId id="258" r:id="rId4"/>
    <p:sldId id="313" r:id="rId5"/>
    <p:sldId id="315" r:id="rId6"/>
    <p:sldId id="318" r:id="rId7"/>
    <p:sldId id="316" r:id="rId8"/>
    <p:sldId id="319" r:id="rId9"/>
    <p:sldId id="259" r:id="rId10"/>
    <p:sldId id="306" r:id="rId11"/>
    <p:sldId id="307" r:id="rId12"/>
    <p:sldId id="261" r:id="rId13"/>
    <p:sldId id="262" r:id="rId14"/>
    <p:sldId id="317" r:id="rId15"/>
    <p:sldId id="263" r:id="rId16"/>
    <p:sldId id="265" r:id="rId17"/>
    <p:sldId id="266" r:id="rId18"/>
    <p:sldId id="267" r:id="rId19"/>
    <p:sldId id="295" r:id="rId20"/>
    <p:sldId id="297" r:id="rId21"/>
    <p:sldId id="299" r:id="rId22"/>
    <p:sldId id="300" r:id="rId23"/>
    <p:sldId id="283" r:id="rId24"/>
    <p:sldId id="284" r:id="rId25"/>
    <p:sldId id="285" r:id="rId26"/>
    <p:sldId id="276" r:id="rId27"/>
    <p:sldId id="277" r:id="rId28"/>
    <p:sldId id="323" r:id="rId29"/>
    <p:sldId id="301" r:id="rId30"/>
    <p:sldId id="302" r:id="rId31"/>
    <p:sldId id="303" r:id="rId32"/>
    <p:sldId id="304" r:id="rId33"/>
    <p:sldId id="322" r:id="rId34"/>
    <p:sldId id="290" r:id="rId35"/>
    <p:sldId id="291" r:id="rId36"/>
    <p:sldId id="272" r:id="rId37"/>
    <p:sldId id="279" r:id="rId38"/>
    <p:sldId id="311" r:id="rId39"/>
    <p:sldId id="312" r:id="rId40"/>
    <p:sldId id="310" r:id="rId41"/>
    <p:sldId id="281" r:id="rId42"/>
    <p:sldId id="292" r:id="rId43"/>
    <p:sldId id="309" r:id="rId44"/>
    <p:sldId id="324" r:id="rId45"/>
    <p:sldId id="287" r:id="rId46"/>
    <p:sldId id="288" r:id="rId47"/>
    <p:sldId id="289" r:id="rId48"/>
    <p:sldId id="274" r:id="rId49"/>
    <p:sldId id="271" r:id="rId50"/>
    <p:sldId id="321" r:id="rId51"/>
    <p:sldId id="270" r:id="rId52"/>
    <p:sldId id="325" r:id="rId53"/>
    <p:sldId id="326" r:id="rId54"/>
    <p:sldId id="314" r:id="rId55"/>
    <p:sldId id="273"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56492" autoAdjust="0"/>
  </p:normalViewPr>
  <p:slideViewPr>
    <p:cSldViewPr snapToGrid="0">
      <p:cViewPr varScale="1">
        <p:scale>
          <a:sx n="70" d="100"/>
          <a:sy n="70" d="100"/>
        </p:scale>
        <p:origin x="78" y="126"/>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220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28A077-D9FF-4DE5-9F01-DA60AA29EA45}" type="doc">
      <dgm:prSet loTypeId="urn:microsoft.com/office/officeart/2005/8/layout/cycle6" loCatId="relationship" qsTypeId="urn:microsoft.com/office/officeart/2005/8/quickstyle/simple1" qsCatId="simple" csTypeId="urn:microsoft.com/office/officeart/2005/8/colors/accent6_5" csCatId="accent6" phldr="1"/>
      <dgm:spPr/>
      <dgm:t>
        <a:bodyPr/>
        <a:lstStyle/>
        <a:p>
          <a:endParaRPr lang="en-US"/>
        </a:p>
      </dgm:t>
    </dgm:pt>
    <dgm:pt modelId="{0232BD7A-A58A-4A5D-BB38-6DEDE799FA9E}">
      <dgm:prSet phldrT="[Text]"/>
      <dgm:spPr/>
      <dgm:t>
        <a:bodyPr/>
        <a:lstStyle/>
        <a:p>
          <a:r>
            <a:rPr lang="en-US" dirty="0" smtClean="0"/>
            <a:t>Principal</a:t>
          </a:r>
          <a:endParaRPr lang="en-US" dirty="0"/>
        </a:p>
      </dgm:t>
    </dgm:pt>
    <dgm:pt modelId="{134E5A3A-43C1-44EC-B564-8E469E84046A}" type="parTrans" cxnId="{1D47864B-414D-4C41-B36D-352ECA2DF0A3}">
      <dgm:prSet/>
      <dgm:spPr/>
      <dgm:t>
        <a:bodyPr/>
        <a:lstStyle/>
        <a:p>
          <a:endParaRPr lang="en-US"/>
        </a:p>
      </dgm:t>
    </dgm:pt>
    <dgm:pt modelId="{36453539-A3D0-42E5-A459-A4FC0527B6DC}" type="sibTrans" cxnId="{1D47864B-414D-4C41-B36D-352ECA2DF0A3}">
      <dgm:prSet/>
      <dgm:spPr/>
      <dgm:t>
        <a:bodyPr/>
        <a:lstStyle/>
        <a:p>
          <a:endParaRPr lang="en-US"/>
        </a:p>
      </dgm:t>
    </dgm:pt>
    <dgm:pt modelId="{0A568698-F4AC-4DC6-9F13-1EB3E6881CB2}">
      <dgm:prSet phldrT="[Text]"/>
      <dgm:spPr/>
      <dgm:t>
        <a:bodyPr/>
        <a:lstStyle/>
        <a:p>
          <a:r>
            <a:rPr lang="en-US" dirty="0" smtClean="0"/>
            <a:t>Team Member</a:t>
          </a:r>
          <a:endParaRPr lang="en-US" dirty="0"/>
        </a:p>
      </dgm:t>
    </dgm:pt>
    <dgm:pt modelId="{FF4D03D0-E002-4740-B00B-09FFDBDA90A6}" type="parTrans" cxnId="{45C37546-9FDF-4731-B2D0-24DFE6F61CE5}">
      <dgm:prSet/>
      <dgm:spPr/>
      <dgm:t>
        <a:bodyPr/>
        <a:lstStyle/>
        <a:p>
          <a:endParaRPr lang="en-US"/>
        </a:p>
      </dgm:t>
    </dgm:pt>
    <dgm:pt modelId="{0D710A5E-5440-41C0-A1F0-F5F02C8C18F8}" type="sibTrans" cxnId="{45C37546-9FDF-4731-B2D0-24DFE6F61CE5}">
      <dgm:prSet/>
      <dgm:spPr/>
      <dgm:t>
        <a:bodyPr/>
        <a:lstStyle/>
        <a:p>
          <a:endParaRPr lang="en-US"/>
        </a:p>
      </dgm:t>
    </dgm:pt>
    <dgm:pt modelId="{8BCDA357-F11A-4CD7-A49D-0B42FC1E225F}">
      <dgm:prSet phldrT="[Text]"/>
      <dgm:spPr/>
      <dgm:t>
        <a:bodyPr/>
        <a:lstStyle/>
        <a:p>
          <a:r>
            <a:rPr lang="en-US" dirty="0" smtClean="0"/>
            <a:t>Team </a:t>
          </a:r>
        </a:p>
        <a:p>
          <a:r>
            <a:rPr lang="en-US" dirty="0" smtClean="0"/>
            <a:t>Member</a:t>
          </a:r>
          <a:endParaRPr lang="en-US" dirty="0"/>
        </a:p>
      </dgm:t>
    </dgm:pt>
    <dgm:pt modelId="{E3D1B5B9-C160-444A-8FC1-349C58DC004C}" type="parTrans" cxnId="{32A28BDA-9C34-45D9-B313-E3C44C239FE4}">
      <dgm:prSet/>
      <dgm:spPr/>
      <dgm:t>
        <a:bodyPr/>
        <a:lstStyle/>
        <a:p>
          <a:endParaRPr lang="en-US"/>
        </a:p>
      </dgm:t>
    </dgm:pt>
    <dgm:pt modelId="{3DBA4D13-49AC-4DD2-B656-D657253AF58D}" type="sibTrans" cxnId="{32A28BDA-9C34-45D9-B313-E3C44C239FE4}">
      <dgm:prSet/>
      <dgm:spPr/>
      <dgm:t>
        <a:bodyPr/>
        <a:lstStyle/>
        <a:p>
          <a:endParaRPr lang="en-US"/>
        </a:p>
      </dgm:t>
    </dgm:pt>
    <dgm:pt modelId="{CDE3BB26-2ABA-4E93-9E28-9465750C9080}">
      <dgm:prSet phldrT="[Text]"/>
      <dgm:spPr/>
      <dgm:t>
        <a:bodyPr/>
        <a:lstStyle/>
        <a:p>
          <a:r>
            <a:rPr lang="en-US" dirty="0" smtClean="0"/>
            <a:t>Team</a:t>
          </a:r>
        </a:p>
        <a:p>
          <a:r>
            <a:rPr lang="en-US" dirty="0" smtClean="0"/>
            <a:t>Member</a:t>
          </a:r>
          <a:endParaRPr lang="en-US" dirty="0"/>
        </a:p>
      </dgm:t>
    </dgm:pt>
    <dgm:pt modelId="{06FFF658-03A4-4C8A-A25A-14D075A3589D}" type="parTrans" cxnId="{5EB6BB35-1BF7-4419-8701-5D1B847C2099}">
      <dgm:prSet/>
      <dgm:spPr/>
      <dgm:t>
        <a:bodyPr/>
        <a:lstStyle/>
        <a:p>
          <a:endParaRPr lang="en-US"/>
        </a:p>
      </dgm:t>
    </dgm:pt>
    <dgm:pt modelId="{4DA0ECD7-F8CB-40B3-B3C4-5D9E02555430}" type="sibTrans" cxnId="{5EB6BB35-1BF7-4419-8701-5D1B847C2099}">
      <dgm:prSet/>
      <dgm:spPr/>
      <dgm:t>
        <a:bodyPr/>
        <a:lstStyle/>
        <a:p>
          <a:endParaRPr lang="en-US"/>
        </a:p>
      </dgm:t>
    </dgm:pt>
    <dgm:pt modelId="{2E3A1F27-9367-49B6-9FB1-266714097268}">
      <dgm:prSet phldrT="[Text]"/>
      <dgm:spPr/>
      <dgm:t>
        <a:bodyPr/>
        <a:lstStyle/>
        <a:p>
          <a:r>
            <a:rPr lang="en-US" dirty="0" smtClean="0"/>
            <a:t>Team </a:t>
          </a:r>
        </a:p>
        <a:p>
          <a:r>
            <a:rPr lang="en-US" dirty="0" smtClean="0"/>
            <a:t>Member</a:t>
          </a:r>
          <a:endParaRPr lang="en-US" dirty="0"/>
        </a:p>
      </dgm:t>
    </dgm:pt>
    <dgm:pt modelId="{E0BF79EE-3DD6-4A57-900F-535E54918650}" type="parTrans" cxnId="{F80BC104-0191-458A-B8C8-797418749FF9}">
      <dgm:prSet/>
      <dgm:spPr/>
      <dgm:t>
        <a:bodyPr/>
        <a:lstStyle/>
        <a:p>
          <a:endParaRPr lang="en-US"/>
        </a:p>
      </dgm:t>
    </dgm:pt>
    <dgm:pt modelId="{1E6814D7-866F-4BF6-9C27-F897C0895D90}" type="sibTrans" cxnId="{F80BC104-0191-458A-B8C8-797418749FF9}">
      <dgm:prSet/>
      <dgm:spPr/>
      <dgm:t>
        <a:bodyPr/>
        <a:lstStyle/>
        <a:p>
          <a:endParaRPr lang="en-US"/>
        </a:p>
      </dgm:t>
    </dgm:pt>
    <dgm:pt modelId="{60B927AD-9F35-414E-9FE0-E55C8EEE50F0}" type="pres">
      <dgm:prSet presAssocID="{F828A077-D9FF-4DE5-9F01-DA60AA29EA45}" presName="cycle" presStyleCnt="0">
        <dgm:presLayoutVars>
          <dgm:dir/>
          <dgm:resizeHandles val="exact"/>
        </dgm:presLayoutVars>
      </dgm:prSet>
      <dgm:spPr/>
      <dgm:t>
        <a:bodyPr/>
        <a:lstStyle/>
        <a:p>
          <a:endParaRPr lang="en-US"/>
        </a:p>
      </dgm:t>
    </dgm:pt>
    <dgm:pt modelId="{3F88918A-65A1-4491-9180-59B230FF36FA}" type="pres">
      <dgm:prSet presAssocID="{0232BD7A-A58A-4A5D-BB38-6DEDE799FA9E}" presName="node" presStyleLbl="node1" presStyleIdx="0" presStyleCnt="5" custRadScaleRad="97488">
        <dgm:presLayoutVars>
          <dgm:bulletEnabled val="1"/>
        </dgm:presLayoutVars>
      </dgm:prSet>
      <dgm:spPr/>
      <dgm:t>
        <a:bodyPr/>
        <a:lstStyle/>
        <a:p>
          <a:endParaRPr lang="en-US"/>
        </a:p>
      </dgm:t>
    </dgm:pt>
    <dgm:pt modelId="{3F9BB38E-CD4B-44D6-979E-D6F4FFBE8D24}" type="pres">
      <dgm:prSet presAssocID="{0232BD7A-A58A-4A5D-BB38-6DEDE799FA9E}" presName="spNode" presStyleCnt="0"/>
      <dgm:spPr/>
    </dgm:pt>
    <dgm:pt modelId="{2E5CE7EA-34A5-4A3B-A761-545E67023AFD}" type="pres">
      <dgm:prSet presAssocID="{36453539-A3D0-42E5-A459-A4FC0527B6DC}" presName="sibTrans" presStyleLbl="sibTrans1D1" presStyleIdx="0" presStyleCnt="5"/>
      <dgm:spPr/>
      <dgm:t>
        <a:bodyPr/>
        <a:lstStyle/>
        <a:p>
          <a:endParaRPr lang="en-US"/>
        </a:p>
      </dgm:t>
    </dgm:pt>
    <dgm:pt modelId="{6CF1CBF9-0730-4E39-B585-8BB639F91489}" type="pres">
      <dgm:prSet presAssocID="{0A568698-F4AC-4DC6-9F13-1EB3E6881CB2}" presName="node" presStyleLbl="node1" presStyleIdx="1" presStyleCnt="5">
        <dgm:presLayoutVars>
          <dgm:bulletEnabled val="1"/>
        </dgm:presLayoutVars>
      </dgm:prSet>
      <dgm:spPr/>
      <dgm:t>
        <a:bodyPr/>
        <a:lstStyle/>
        <a:p>
          <a:endParaRPr lang="en-US"/>
        </a:p>
      </dgm:t>
    </dgm:pt>
    <dgm:pt modelId="{C349080E-9355-41BD-AA41-766AE05B4947}" type="pres">
      <dgm:prSet presAssocID="{0A568698-F4AC-4DC6-9F13-1EB3E6881CB2}" presName="spNode" presStyleCnt="0"/>
      <dgm:spPr/>
    </dgm:pt>
    <dgm:pt modelId="{7B776A79-BE20-4DF3-82F7-AE3B18E76308}" type="pres">
      <dgm:prSet presAssocID="{0D710A5E-5440-41C0-A1F0-F5F02C8C18F8}" presName="sibTrans" presStyleLbl="sibTrans1D1" presStyleIdx="1" presStyleCnt="5"/>
      <dgm:spPr/>
      <dgm:t>
        <a:bodyPr/>
        <a:lstStyle/>
        <a:p>
          <a:endParaRPr lang="en-US"/>
        </a:p>
      </dgm:t>
    </dgm:pt>
    <dgm:pt modelId="{BB8BC6E6-2FBA-4B4C-A903-C35C1024E253}" type="pres">
      <dgm:prSet presAssocID="{8BCDA357-F11A-4CD7-A49D-0B42FC1E225F}" presName="node" presStyleLbl="node1" presStyleIdx="2" presStyleCnt="5">
        <dgm:presLayoutVars>
          <dgm:bulletEnabled val="1"/>
        </dgm:presLayoutVars>
      </dgm:prSet>
      <dgm:spPr/>
      <dgm:t>
        <a:bodyPr/>
        <a:lstStyle/>
        <a:p>
          <a:endParaRPr lang="en-US"/>
        </a:p>
      </dgm:t>
    </dgm:pt>
    <dgm:pt modelId="{3643A35C-7406-45A6-8053-A46E16674B70}" type="pres">
      <dgm:prSet presAssocID="{8BCDA357-F11A-4CD7-A49D-0B42FC1E225F}" presName="spNode" presStyleCnt="0"/>
      <dgm:spPr/>
    </dgm:pt>
    <dgm:pt modelId="{37235E7B-ACFF-4614-A3D8-8B6512016813}" type="pres">
      <dgm:prSet presAssocID="{3DBA4D13-49AC-4DD2-B656-D657253AF58D}" presName="sibTrans" presStyleLbl="sibTrans1D1" presStyleIdx="2" presStyleCnt="5"/>
      <dgm:spPr/>
      <dgm:t>
        <a:bodyPr/>
        <a:lstStyle/>
        <a:p>
          <a:endParaRPr lang="en-US"/>
        </a:p>
      </dgm:t>
    </dgm:pt>
    <dgm:pt modelId="{B956C428-25AB-493B-B88E-0513006B5A94}" type="pres">
      <dgm:prSet presAssocID="{CDE3BB26-2ABA-4E93-9E28-9465750C9080}" presName="node" presStyleLbl="node1" presStyleIdx="3" presStyleCnt="5">
        <dgm:presLayoutVars>
          <dgm:bulletEnabled val="1"/>
        </dgm:presLayoutVars>
      </dgm:prSet>
      <dgm:spPr/>
      <dgm:t>
        <a:bodyPr/>
        <a:lstStyle/>
        <a:p>
          <a:endParaRPr lang="en-US"/>
        </a:p>
      </dgm:t>
    </dgm:pt>
    <dgm:pt modelId="{40D87EE3-4B71-49BD-B360-583CE232755C}" type="pres">
      <dgm:prSet presAssocID="{CDE3BB26-2ABA-4E93-9E28-9465750C9080}" presName="spNode" presStyleCnt="0"/>
      <dgm:spPr/>
    </dgm:pt>
    <dgm:pt modelId="{3148CBB1-83FA-49A5-970F-255699BCD096}" type="pres">
      <dgm:prSet presAssocID="{4DA0ECD7-F8CB-40B3-B3C4-5D9E02555430}" presName="sibTrans" presStyleLbl="sibTrans1D1" presStyleIdx="3" presStyleCnt="5"/>
      <dgm:spPr/>
      <dgm:t>
        <a:bodyPr/>
        <a:lstStyle/>
        <a:p>
          <a:endParaRPr lang="en-US"/>
        </a:p>
      </dgm:t>
    </dgm:pt>
    <dgm:pt modelId="{E6C0769E-45ED-46C7-B231-D3560A5CCEC2}" type="pres">
      <dgm:prSet presAssocID="{2E3A1F27-9367-49B6-9FB1-266714097268}" presName="node" presStyleLbl="node1" presStyleIdx="4" presStyleCnt="5">
        <dgm:presLayoutVars>
          <dgm:bulletEnabled val="1"/>
        </dgm:presLayoutVars>
      </dgm:prSet>
      <dgm:spPr/>
      <dgm:t>
        <a:bodyPr/>
        <a:lstStyle/>
        <a:p>
          <a:endParaRPr lang="en-US"/>
        </a:p>
      </dgm:t>
    </dgm:pt>
    <dgm:pt modelId="{EE7D8633-AFE5-4176-AE5D-9AF446AEC872}" type="pres">
      <dgm:prSet presAssocID="{2E3A1F27-9367-49B6-9FB1-266714097268}" presName="spNode" presStyleCnt="0"/>
      <dgm:spPr/>
    </dgm:pt>
    <dgm:pt modelId="{CF650897-34CA-44CE-A54C-9EE196DE82EE}" type="pres">
      <dgm:prSet presAssocID="{1E6814D7-866F-4BF6-9C27-F897C0895D90}" presName="sibTrans" presStyleLbl="sibTrans1D1" presStyleIdx="4" presStyleCnt="5"/>
      <dgm:spPr/>
      <dgm:t>
        <a:bodyPr/>
        <a:lstStyle/>
        <a:p>
          <a:endParaRPr lang="en-US"/>
        </a:p>
      </dgm:t>
    </dgm:pt>
  </dgm:ptLst>
  <dgm:cxnLst>
    <dgm:cxn modelId="{F80BC104-0191-458A-B8C8-797418749FF9}" srcId="{F828A077-D9FF-4DE5-9F01-DA60AA29EA45}" destId="{2E3A1F27-9367-49B6-9FB1-266714097268}" srcOrd="4" destOrd="0" parTransId="{E0BF79EE-3DD6-4A57-900F-535E54918650}" sibTransId="{1E6814D7-866F-4BF6-9C27-F897C0895D90}"/>
    <dgm:cxn modelId="{CDE03E0B-CCA4-4EC8-B314-6D4DD2A8E393}" type="presOf" srcId="{3DBA4D13-49AC-4DD2-B656-D657253AF58D}" destId="{37235E7B-ACFF-4614-A3D8-8B6512016813}" srcOrd="0" destOrd="0" presId="urn:microsoft.com/office/officeart/2005/8/layout/cycle6"/>
    <dgm:cxn modelId="{EB037E6B-C18C-4A0E-8124-1CD7EDA37167}" type="presOf" srcId="{8BCDA357-F11A-4CD7-A49D-0B42FC1E225F}" destId="{BB8BC6E6-2FBA-4B4C-A903-C35C1024E253}" srcOrd="0" destOrd="0" presId="urn:microsoft.com/office/officeart/2005/8/layout/cycle6"/>
    <dgm:cxn modelId="{7E97D4F1-D0A6-4BF5-9F10-36C2F772216A}" type="presOf" srcId="{0D710A5E-5440-41C0-A1F0-F5F02C8C18F8}" destId="{7B776A79-BE20-4DF3-82F7-AE3B18E76308}" srcOrd="0" destOrd="0" presId="urn:microsoft.com/office/officeart/2005/8/layout/cycle6"/>
    <dgm:cxn modelId="{CD338D64-3F6D-4C39-AC61-76575F103629}" type="presOf" srcId="{0A568698-F4AC-4DC6-9F13-1EB3E6881CB2}" destId="{6CF1CBF9-0730-4E39-B585-8BB639F91489}" srcOrd="0" destOrd="0" presId="urn:microsoft.com/office/officeart/2005/8/layout/cycle6"/>
    <dgm:cxn modelId="{32A28BDA-9C34-45D9-B313-E3C44C239FE4}" srcId="{F828A077-D9FF-4DE5-9F01-DA60AA29EA45}" destId="{8BCDA357-F11A-4CD7-A49D-0B42FC1E225F}" srcOrd="2" destOrd="0" parTransId="{E3D1B5B9-C160-444A-8FC1-349C58DC004C}" sibTransId="{3DBA4D13-49AC-4DD2-B656-D657253AF58D}"/>
    <dgm:cxn modelId="{9E645972-18D4-45D8-883C-C286275A7C13}" type="presOf" srcId="{4DA0ECD7-F8CB-40B3-B3C4-5D9E02555430}" destId="{3148CBB1-83FA-49A5-970F-255699BCD096}" srcOrd="0" destOrd="0" presId="urn:microsoft.com/office/officeart/2005/8/layout/cycle6"/>
    <dgm:cxn modelId="{8EAF969B-6F3B-4AC7-AA87-D434FE411104}" type="presOf" srcId="{CDE3BB26-2ABA-4E93-9E28-9465750C9080}" destId="{B956C428-25AB-493B-B88E-0513006B5A94}" srcOrd="0" destOrd="0" presId="urn:microsoft.com/office/officeart/2005/8/layout/cycle6"/>
    <dgm:cxn modelId="{45C37546-9FDF-4731-B2D0-24DFE6F61CE5}" srcId="{F828A077-D9FF-4DE5-9F01-DA60AA29EA45}" destId="{0A568698-F4AC-4DC6-9F13-1EB3E6881CB2}" srcOrd="1" destOrd="0" parTransId="{FF4D03D0-E002-4740-B00B-09FFDBDA90A6}" sibTransId="{0D710A5E-5440-41C0-A1F0-F5F02C8C18F8}"/>
    <dgm:cxn modelId="{3B474809-1BD2-4FD6-8A0E-7F1807F4C8AC}" type="presOf" srcId="{F828A077-D9FF-4DE5-9F01-DA60AA29EA45}" destId="{60B927AD-9F35-414E-9FE0-E55C8EEE50F0}" srcOrd="0" destOrd="0" presId="urn:microsoft.com/office/officeart/2005/8/layout/cycle6"/>
    <dgm:cxn modelId="{F13F05CB-D2F3-45B9-8566-FAFC75C37212}" type="presOf" srcId="{0232BD7A-A58A-4A5D-BB38-6DEDE799FA9E}" destId="{3F88918A-65A1-4491-9180-59B230FF36FA}" srcOrd="0" destOrd="0" presId="urn:microsoft.com/office/officeart/2005/8/layout/cycle6"/>
    <dgm:cxn modelId="{1D47864B-414D-4C41-B36D-352ECA2DF0A3}" srcId="{F828A077-D9FF-4DE5-9F01-DA60AA29EA45}" destId="{0232BD7A-A58A-4A5D-BB38-6DEDE799FA9E}" srcOrd="0" destOrd="0" parTransId="{134E5A3A-43C1-44EC-B564-8E469E84046A}" sibTransId="{36453539-A3D0-42E5-A459-A4FC0527B6DC}"/>
    <dgm:cxn modelId="{D0F95867-FE3B-4E16-9867-56BF1C303570}" type="presOf" srcId="{36453539-A3D0-42E5-A459-A4FC0527B6DC}" destId="{2E5CE7EA-34A5-4A3B-A761-545E67023AFD}" srcOrd="0" destOrd="0" presId="urn:microsoft.com/office/officeart/2005/8/layout/cycle6"/>
    <dgm:cxn modelId="{98C11991-E342-4940-99A0-89BCE486703E}" type="presOf" srcId="{2E3A1F27-9367-49B6-9FB1-266714097268}" destId="{E6C0769E-45ED-46C7-B231-D3560A5CCEC2}" srcOrd="0" destOrd="0" presId="urn:microsoft.com/office/officeart/2005/8/layout/cycle6"/>
    <dgm:cxn modelId="{372F95F5-90E1-4041-B761-89911560925D}" type="presOf" srcId="{1E6814D7-866F-4BF6-9C27-F897C0895D90}" destId="{CF650897-34CA-44CE-A54C-9EE196DE82EE}" srcOrd="0" destOrd="0" presId="urn:microsoft.com/office/officeart/2005/8/layout/cycle6"/>
    <dgm:cxn modelId="{5EB6BB35-1BF7-4419-8701-5D1B847C2099}" srcId="{F828A077-D9FF-4DE5-9F01-DA60AA29EA45}" destId="{CDE3BB26-2ABA-4E93-9E28-9465750C9080}" srcOrd="3" destOrd="0" parTransId="{06FFF658-03A4-4C8A-A25A-14D075A3589D}" sibTransId="{4DA0ECD7-F8CB-40B3-B3C4-5D9E02555430}"/>
    <dgm:cxn modelId="{830BE4DD-6156-4BB5-9E2F-FA7F1673B502}" type="presParOf" srcId="{60B927AD-9F35-414E-9FE0-E55C8EEE50F0}" destId="{3F88918A-65A1-4491-9180-59B230FF36FA}" srcOrd="0" destOrd="0" presId="urn:microsoft.com/office/officeart/2005/8/layout/cycle6"/>
    <dgm:cxn modelId="{5B5F23B9-D2A3-4185-945C-9CF2651D84A9}" type="presParOf" srcId="{60B927AD-9F35-414E-9FE0-E55C8EEE50F0}" destId="{3F9BB38E-CD4B-44D6-979E-D6F4FFBE8D24}" srcOrd="1" destOrd="0" presId="urn:microsoft.com/office/officeart/2005/8/layout/cycle6"/>
    <dgm:cxn modelId="{33510ABF-78C6-4A5D-A750-6359EBDBF5B3}" type="presParOf" srcId="{60B927AD-9F35-414E-9FE0-E55C8EEE50F0}" destId="{2E5CE7EA-34A5-4A3B-A761-545E67023AFD}" srcOrd="2" destOrd="0" presId="urn:microsoft.com/office/officeart/2005/8/layout/cycle6"/>
    <dgm:cxn modelId="{2CD4B385-B7CA-430C-8122-303E15F149EF}" type="presParOf" srcId="{60B927AD-9F35-414E-9FE0-E55C8EEE50F0}" destId="{6CF1CBF9-0730-4E39-B585-8BB639F91489}" srcOrd="3" destOrd="0" presId="urn:microsoft.com/office/officeart/2005/8/layout/cycle6"/>
    <dgm:cxn modelId="{384BDAA1-7C76-4184-89D6-9E4C16869300}" type="presParOf" srcId="{60B927AD-9F35-414E-9FE0-E55C8EEE50F0}" destId="{C349080E-9355-41BD-AA41-766AE05B4947}" srcOrd="4" destOrd="0" presId="urn:microsoft.com/office/officeart/2005/8/layout/cycle6"/>
    <dgm:cxn modelId="{6A88B08F-C955-44A8-B74E-C87A4244D923}" type="presParOf" srcId="{60B927AD-9F35-414E-9FE0-E55C8EEE50F0}" destId="{7B776A79-BE20-4DF3-82F7-AE3B18E76308}" srcOrd="5" destOrd="0" presId="urn:microsoft.com/office/officeart/2005/8/layout/cycle6"/>
    <dgm:cxn modelId="{66B86C56-0822-4816-8CE1-D60083800BF0}" type="presParOf" srcId="{60B927AD-9F35-414E-9FE0-E55C8EEE50F0}" destId="{BB8BC6E6-2FBA-4B4C-A903-C35C1024E253}" srcOrd="6" destOrd="0" presId="urn:microsoft.com/office/officeart/2005/8/layout/cycle6"/>
    <dgm:cxn modelId="{FB7468F9-391F-4035-B260-75D12DCD6FD2}" type="presParOf" srcId="{60B927AD-9F35-414E-9FE0-E55C8EEE50F0}" destId="{3643A35C-7406-45A6-8053-A46E16674B70}" srcOrd="7" destOrd="0" presId="urn:microsoft.com/office/officeart/2005/8/layout/cycle6"/>
    <dgm:cxn modelId="{91A2A916-206C-41C2-AE7E-3C163ADC727F}" type="presParOf" srcId="{60B927AD-9F35-414E-9FE0-E55C8EEE50F0}" destId="{37235E7B-ACFF-4614-A3D8-8B6512016813}" srcOrd="8" destOrd="0" presId="urn:microsoft.com/office/officeart/2005/8/layout/cycle6"/>
    <dgm:cxn modelId="{B8BA4963-99F3-437F-B240-085C8D596F72}" type="presParOf" srcId="{60B927AD-9F35-414E-9FE0-E55C8EEE50F0}" destId="{B956C428-25AB-493B-B88E-0513006B5A94}" srcOrd="9" destOrd="0" presId="urn:microsoft.com/office/officeart/2005/8/layout/cycle6"/>
    <dgm:cxn modelId="{DBD2A686-3D99-4AF3-9FF4-673AF0887C61}" type="presParOf" srcId="{60B927AD-9F35-414E-9FE0-E55C8EEE50F0}" destId="{40D87EE3-4B71-49BD-B360-583CE232755C}" srcOrd="10" destOrd="0" presId="urn:microsoft.com/office/officeart/2005/8/layout/cycle6"/>
    <dgm:cxn modelId="{FBE7AA38-21D4-4609-93AA-75B937FB7F4F}" type="presParOf" srcId="{60B927AD-9F35-414E-9FE0-E55C8EEE50F0}" destId="{3148CBB1-83FA-49A5-970F-255699BCD096}" srcOrd="11" destOrd="0" presId="urn:microsoft.com/office/officeart/2005/8/layout/cycle6"/>
    <dgm:cxn modelId="{47F344C1-8A28-4257-9488-6E1460439F86}" type="presParOf" srcId="{60B927AD-9F35-414E-9FE0-E55C8EEE50F0}" destId="{E6C0769E-45ED-46C7-B231-D3560A5CCEC2}" srcOrd="12" destOrd="0" presId="urn:microsoft.com/office/officeart/2005/8/layout/cycle6"/>
    <dgm:cxn modelId="{93BC8063-7E96-496C-AEBD-C58F36D217EC}" type="presParOf" srcId="{60B927AD-9F35-414E-9FE0-E55C8EEE50F0}" destId="{EE7D8633-AFE5-4176-AE5D-9AF446AEC872}" srcOrd="13" destOrd="0" presId="urn:microsoft.com/office/officeart/2005/8/layout/cycle6"/>
    <dgm:cxn modelId="{155DA0E0-995B-4386-9DC4-5E8AB79B7E64}" type="presParOf" srcId="{60B927AD-9F35-414E-9FE0-E55C8EEE50F0}" destId="{CF650897-34CA-44CE-A54C-9EE196DE82EE}"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2A3C72-7A0C-5243-A1F6-4BED5DB00AB0}" type="doc">
      <dgm:prSet loTypeId="urn:microsoft.com/office/officeart/2005/8/layout/cycle2" loCatId="cycle" qsTypeId="urn:microsoft.com/office/officeart/2005/8/quickstyle/simple4" qsCatId="simple" csTypeId="urn:microsoft.com/office/officeart/2005/8/colors/colorful1#5" csCatId="colorful" phldr="1"/>
      <dgm:spPr/>
      <dgm:t>
        <a:bodyPr/>
        <a:lstStyle/>
        <a:p>
          <a:endParaRPr lang="en-US"/>
        </a:p>
      </dgm:t>
    </dgm:pt>
    <dgm:pt modelId="{BD7E0401-F464-144C-82E2-475445E09FBC}">
      <dgm:prSet phldrT="[Text]"/>
      <dgm:spPr/>
      <dgm:t>
        <a:bodyPr/>
        <a:lstStyle/>
        <a:p>
          <a:r>
            <a:rPr lang="en-US" dirty="0" smtClean="0"/>
            <a:t>Capacity of Leadership Team</a:t>
          </a:r>
          <a:endParaRPr lang="en-US" dirty="0"/>
        </a:p>
      </dgm:t>
    </dgm:pt>
    <dgm:pt modelId="{27170577-10B4-9D47-9E71-0AD1ADD7856B}" type="parTrans" cxnId="{CEC20C20-A12D-3046-9535-74AF0D393FDF}">
      <dgm:prSet/>
      <dgm:spPr/>
      <dgm:t>
        <a:bodyPr/>
        <a:lstStyle/>
        <a:p>
          <a:endParaRPr lang="en-US"/>
        </a:p>
      </dgm:t>
    </dgm:pt>
    <dgm:pt modelId="{02522BED-4AD3-894D-B196-B8C055417834}" type="sibTrans" cxnId="{CEC20C20-A12D-3046-9535-74AF0D393FDF}">
      <dgm:prSet/>
      <dgm:spPr/>
      <dgm:t>
        <a:bodyPr/>
        <a:lstStyle/>
        <a:p>
          <a:endParaRPr lang="en-US"/>
        </a:p>
      </dgm:t>
    </dgm:pt>
    <dgm:pt modelId="{C1EBEBD5-DD44-3545-8B05-5165248D4655}">
      <dgm:prSet phldrT="[Text]"/>
      <dgm:spPr/>
      <dgm:t>
        <a:bodyPr/>
        <a:lstStyle/>
        <a:p>
          <a:r>
            <a:rPr lang="en-US" dirty="0" smtClean="0"/>
            <a:t>Assessment of Indicators</a:t>
          </a:r>
          <a:endParaRPr lang="en-US" dirty="0"/>
        </a:p>
      </dgm:t>
    </dgm:pt>
    <dgm:pt modelId="{D52FB052-00CE-3C46-AF57-61E425B3B5BF}" type="parTrans" cxnId="{4D3D4871-49B4-4D40-BCF3-C465B417CACA}">
      <dgm:prSet/>
      <dgm:spPr/>
      <dgm:t>
        <a:bodyPr/>
        <a:lstStyle/>
        <a:p>
          <a:endParaRPr lang="en-US"/>
        </a:p>
      </dgm:t>
    </dgm:pt>
    <dgm:pt modelId="{534613F5-579D-9E40-B6A7-3A0A86C79E2C}" type="sibTrans" cxnId="{4D3D4871-49B4-4D40-BCF3-C465B417CACA}">
      <dgm:prSet/>
      <dgm:spPr/>
      <dgm:t>
        <a:bodyPr/>
        <a:lstStyle/>
        <a:p>
          <a:endParaRPr lang="en-US"/>
        </a:p>
      </dgm:t>
    </dgm:pt>
    <dgm:pt modelId="{5D9BD2B2-CFB8-2B43-8DC1-D2ADD20628BF}">
      <dgm:prSet phldrT="[Text]"/>
      <dgm:spPr/>
      <dgm:t>
        <a:bodyPr/>
        <a:lstStyle/>
        <a:p>
          <a:r>
            <a:rPr lang="en-US" dirty="0" smtClean="0"/>
            <a:t>Creation of Plans</a:t>
          </a:r>
          <a:endParaRPr lang="en-US" dirty="0"/>
        </a:p>
      </dgm:t>
    </dgm:pt>
    <dgm:pt modelId="{DFF1B272-1872-FC4F-9099-977C8E86F03F}" type="parTrans" cxnId="{E026D186-DD6A-EF47-B8CA-6AC5B05F654C}">
      <dgm:prSet/>
      <dgm:spPr/>
      <dgm:t>
        <a:bodyPr/>
        <a:lstStyle/>
        <a:p>
          <a:endParaRPr lang="en-US"/>
        </a:p>
      </dgm:t>
    </dgm:pt>
    <dgm:pt modelId="{E684CC9F-5665-154E-97BB-07F86491E2F8}" type="sibTrans" cxnId="{E026D186-DD6A-EF47-B8CA-6AC5B05F654C}">
      <dgm:prSet/>
      <dgm:spPr/>
      <dgm:t>
        <a:bodyPr/>
        <a:lstStyle/>
        <a:p>
          <a:endParaRPr lang="en-US"/>
        </a:p>
      </dgm:t>
    </dgm:pt>
    <dgm:pt modelId="{0F520ED2-525C-2D45-B23A-D7F84A295084}">
      <dgm:prSet phldrT="[Text]"/>
      <dgm:spPr/>
      <dgm:t>
        <a:bodyPr/>
        <a:lstStyle/>
        <a:p>
          <a:r>
            <a:rPr lang="en-US" dirty="0" smtClean="0"/>
            <a:t>Monitoring Progress</a:t>
          </a:r>
          <a:endParaRPr lang="en-US" dirty="0"/>
        </a:p>
      </dgm:t>
    </dgm:pt>
    <dgm:pt modelId="{43E9D442-66E0-0B4F-A7EC-D6E478796945}" type="parTrans" cxnId="{A33A14A3-2D6D-9C42-AC45-4B409166221C}">
      <dgm:prSet/>
      <dgm:spPr/>
      <dgm:t>
        <a:bodyPr/>
        <a:lstStyle/>
        <a:p>
          <a:endParaRPr lang="en-US"/>
        </a:p>
      </dgm:t>
    </dgm:pt>
    <dgm:pt modelId="{3B04C698-E1CF-3741-A828-D950CD6627E3}" type="sibTrans" cxnId="{A33A14A3-2D6D-9C42-AC45-4B409166221C}">
      <dgm:prSet/>
      <dgm:spPr/>
      <dgm:t>
        <a:bodyPr/>
        <a:lstStyle/>
        <a:p>
          <a:endParaRPr lang="en-US"/>
        </a:p>
      </dgm:t>
    </dgm:pt>
    <dgm:pt modelId="{A5CD6DA0-A2B2-BE46-B009-619C9E3DEF7A}">
      <dgm:prSet phldrT="[Text]"/>
      <dgm:spPr/>
      <dgm:t>
        <a:bodyPr/>
        <a:lstStyle/>
        <a:p>
          <a:r>
            <a:rPr lang="en-US" dirty="0" smtClean="0"/>
            <a:t>Review of Plans</a:t>
          </a:r>
          <a:endParaRPr lang="en-US" dirty="0"/>
        </a:p>
      </dgm:t>
    </dgm:pt>
    <dgm:pt modelId="{0982558A-092E-784E-8E53-89670AF89420}" type="parTrans" cxnId="{81A2FB87-A4B5-C749-886A-C7EBF5BF84CC}">
      <dgm:prSet/>
      <dgm:spPr/>
      <dgm:t>
        <a:bodyPr/>
        <a:lstStyle/>
        <a:p>
          <a:endParaRPr lang="en-US"/>
        </a:p>
      </dgm:t>
    </dgm:pt>
    <dgm:pt modelId="{B97C2885-1AC8-CD4C-892F-70E564EC86EA}" type="sibTrans" cxnId="{81A2FB87-A4B5-C749-886A-C7EBF5BF84CC}">
      <dgm:prSet/>
      <dgm:spPr/>
      <dgm:t>
        <a:bodyPr/>
        <a:lstStyle/>
        <a:p>
          <a:endParaRPr lang="en-US"/>
        </a:p>
      </dgm:t>
    </dgm:pt>
    <dgm:pt modelId="{A8623783-3828-0A4D-8CBC-E5EB186A26A9}" type="pres">
      <dgm:prSet presAssocID="{022A3C72-7A0C-5243-A1F6-4BED5DB00AB0}" presName="cycle" presStyleCnt="0">
        <dgm:presLayoutVars>
          <dgm:dir/>
          <dgm:resizeHandles val="exact"/>
        </dgm:presLayoutVars>
      </dgm:prSet>
      <dgm:spPr/>
      <dgm:t>
        <a:bodyPr/>
        <a:lstStyle/>
        <a:p>
          <a:endParaRPr lang="en-US"/>
        </a:p>
      </dgm:t>
    </dgm:pt>
    <dgm:pt modelId="{2B286493-BE6E-6F41-B7D4-DB1E160C8B32}" type="pres">
      <dgm:prSet presAssocID="{BD7E0401-F464-144C-82E2-475445E09FBC}" presName="node" presStyleLbl="node1" presStyleIdx="0" presStyleCnt="5">
        <dgm:presLayoutVars>
          <dgm:bulletEnabled val="1"/>
        </dgm:presLayoutVars>
      </dgm:prSet>
      <dgm:spPr/>
      <dgm:t>
        <a:bodyPr/>
        <a:lstStyle/>
        <a:p>
          <a:endParaRPr lang="en-US"/>
        </a:p>
      </dgm:t>
    </dgm:pt>
    <dgm:pt modelId="{5FB09B61-3E22-D544-9293-97296EB2D306}" type="pres">
      <dgm:prSet presAssocID="{02522BED-4AD3-894D-B196-B8C055417834}" presName="sibTrans" presStyleLbl="sibTrans2D1" presStyleIdx="0" presStyleCnt="5"/>
      <dgm:spPr/>
      <dgm:t>
        <a:bodyPr/>
        <a:lstStyle/>
        <a:p>
          <a:endParaRPr lang="en-US"/>
        </a:p>
      </dgm:t>
    </dgm:pt>
    <dgm:pt modelId="{34E656D2-3800-E941-AE8D-8BB0A8109457}" type="pres">
      <dgm:prSet presAssocID="{02522BED-4AD3-894D-B196-B8C055417834}" presName="connectorText" presStyleLbl="sibTrans2D1" presStyleIdx="0" presStyleCnt="5"/>
      <dgm:spPr/>
      <dgm:t>
        <a:bodyPr/>
        <a:lstStyle/>
        <a:p>
          <a:endParaRPr lang="en-US"/>
        </a:p>
      </dgm:t>
    </dgm:pt>
    <dgm:pt modelId="{D2A18502-770B-4F4D-B17B-A9E9FCE58521}" type="pres">
      <dgm:prSet presAssocID="{C1EBEBD5-DD44-3545-8B05-5165248D4655}" presName="node" presStyleLbl="node1" presStyleIdx="1" presStyleCnt="5">
        <dgm:presLayoutVars>
          <dgm:bulletEnabled val="1"/>
        </dgm:presLayoutVars>
      </dgm:prSet>
      <dgm:spPr/>
      <dgm:t>
        <a:bodyPr/>
        <a:lstStyle/>
        <a:p>
          <a:endParaRPr lang="en-US"/>
        </a:p>
      </dgm:t>
    </dgm:pt>
    <dgm:pt modelId="{C932A3E6-7824-134E-849B-A8FEB583822E}" type="pres">
      <dgm:prSet presAssocID="{534613F5-579D-9E40-B6A7-3A0A86C79E2C}" presName="sibTrans" presStyleLbl="sibTrans2D1" presStyleIdx="1" presStyleCnt="5"/>
      <dgm:spPr/>
      <dgm:t>
        <a:bodyPr/>
        <a:lstStyle/>
        <a:p>
          <a:endParaRPr lang="en-US"/>
        </a:p>
      </dgm:t>
    </dgm:pt>
    <dgm:pt modelId="{73B38D27-88C9-494B-8290-EA676B625BDB}" type="pres">
      <dgm:prSet presAssocID="{534613F5-579D-9E40-B6A7-3A0A86C79E2C}" presName="connectorText" presStyleLbl="sibTrans2D1" presStyleIdx="1" presStyleCnt="5"/>
      <dgm:spPr/>
      <dgm:t>
        <a:bodyPr/>
        <a:lstStyle/>
        <a:p>
          <a:endParaRPr lang="en-US"/>
        </a:p>
      </dgm:t>
    </dgm:pt>
    <dgm:pt modelId="{EB860928-D9C0-9F49-9C50-B3C74E0AFE23}" type="pres">
      <dgm:prSet presAssocID="{5D9BD2B2-CFB8-2B43-8DC1-D2ADD20628BF}" presName="node" presStyleLbl="node1" presStyleIdx="2" presStyleCnt="5">
        <dgm:presLayoutVars>
          <dgm:bulletEnabled val="1"/>
        </dgm:presLayoutVars>
      </dgm:prSet>
      <dgm:spPr/>
      <dgm:t>
        <a:bodyPr/>
        <a:lstStyle/>
        <a:p>
          <a:endParaRPr lang="en-US"/>
        </a:p>
      </dgm:t>
    </dgm:pt>
    <dgm:pt modelId="{21C8980A-C03D-214E-9E3D-3AAA57A9B8B8}" type="pres">
      <dgm:prSet presAssocID="{E684CC9F-5665-154E-97BB-07F86491E2F8}" presName="sibTrans" presStyleLbl="sibTrans2D1" presStyleIdx="2" presStyleCnt="5"/>
      <dgm:spPr/>
      <dgm:t>
        <a:bodyPr/>
        <a:lstStyle/>
        <a:p>
          <a:endParaRPr lang="en-US"/>
        </a:p>
      </dgm:t>
    </dgm:pt>
    <dgm:pt modelId="{5C688CD9-BE9B-2147-B3B4-22E0150D8606}" type="pres">
      <dgm:prSet presAssocID="{E684CC9F-5665-154E-97BB-07F86491E2F8}" presName="connectorText" presStyleLbl="sibTrans2D1" presStyleIdx="2" presStyleCnt="5"/>
      <dgm:spPr/>
      <dgm:t>
        <a:bodyPr/>
        <a:lstStyle/>
        <a:p>
          <a:endParaRPr lang="en-US"/>
        </a:p>
      </dgm:t>
    </dgm:pt>
    <dgm:pt modelId="{50ECAA6F-DA9C-CB49-BF1A-71291FDC5CF4}" type="pres">
      <dgm:prSet presAssocID="{0F520ED2-525C-2D45-B23A-D7F84A295084}" presName="node" presStyleLbl="node1" presStyleIdx="3" presStyleCnt="5">
        <dgm:presLayoutVars>
          <dgm:bulletEnabled val="1"/>
        </dgm:presLayoutVars>
      </dgm:prSet>
      <dgm:spPr/>
      <dgm:t>
        <a:bodyPr/>
        <a:lstStyle/>
        <a:p>
          <a:endParaRPr lang="en-US"/>
        </a:p>
      </dgm:t>
    </dgm:pt>
    <dgm:pt modelId="{3AF06C76-19D4-6F4B-A6DA-C9AC310997A1}" type="pres">
      <dgm:prSet presAssocID="{3B04C698-E1CF-3741-A828-D950CD6627E3}" presName="sibTrans" presStyleLbl="sibTrans2D1" presStyleIdx="3" presStyleCnt="5"/>
      <dgm:spPr/>
      <dgm:t>
        <a:bodyPr/>
        <a:lstStyle/>
        <a:p>
          <a:endParaRPr lang="en-US"/>
        </a:p>
      </dgm:t>
    </dgm:pt>
    <dgm:pt modelId="{DA592D7E-CE86-9240-A5AE-93E10BAD8EA5}" type="pres">
      <dgm:prSet presAssocID="{3B04C698-E1CF-3741-A828-D950CD6627E3}" presName="connectorText" presStyleLbl="sibTrans2D1" presStyleIdx="3" presStyleCnt="5"/>
      <dgm:spPr/>
      <dgm:t>
        <a:bodyPr/>
        <a:lstStyle/>
        <a:p>
          <a:endParaRPr lang="en-US"/>
        </a:p>
      </dgm:t>
    </dgm:pt>
    <dgm:pt modelId="{DD061F3E-30D4-D049-B9B9-06CDC79DB7AB}" type="pres">
      <dgm:prSet presAssocID="{A5CD6DA0-A2B2-BE46-B009-619C9E3DEF7A}" presName="node" presStyleLbl="node1" presStyleIdx="4" presStyleCnt="5">
        <dgm:presLayoutVars>
          <dgm:bulletEnabled val="1"/>
        </dgm:presLayoutVars>
      </dgm:prSet>
      <dgm:spPr/>
      <dgm:t>
        <a:bodyPr/>
        <a:lstStyle/>
        <a:p>
          <a:endParaRPr lang="en-US"/>
        </a:p>
      </dgm:t>
    </dgm:pt>
    <dgm:pt modelId="{EB603E35-9274-9448-A33A-9AC360F3D769}" type="pres">
      <dgm:prSet presAssocID="{B97C2885-1AC8-CD4C-892F-70E564EC86EA}" presName="sibTrans" presStyleLbl="sibTrans2D1" presStyleIdx="4" presStyleCnt="5"/>
      <dgm:spPr/>
      <dgm:t>
        <a:bodyPr/>
        <a:lstStyle/>
        <a:p>
          <a:endParaRPr lang="en-US"/>
        </a:p>
      </dgm:t>
    </dgm:pt>
    <dgm:pt modelId="{56307EF3-B737-7D43-9FAE-D82AAE1250AC}" type="pres">
      <dgm:prSet presAssocID="{B97C2885-1AC8-CD4C-892F-70E564EC86EA}" presName="connectorText" presStyleLbl="sibTrans2D1" presStyleIdx="4" presStyleCnt="5"/>
      <dgm:spPr/>
      <dgm:t>
        <a:bodyPr/>
        <a:lstStyle/>
        <a:p>
          <a:endParaRPr lang="en-US"/>
        </a:p>
      </dgm:t>
    </dgm:pt>
  </dgm:ptLst>
  <dgm:cxnLst>
    <dgm:cxn modelId="{5E0BE965-06E8-4D80-AC3A-596CB5B4FA0F}" type="presOf" srcId="{02522BED-4AD3-894D-B196-B8C055417834}" destId="{5FB09B61-3E22-D544-9293-97296EB2D306}" srcOrd="0" destOrd="0" presId="urn:microsoft.com/office/officeart/2005/8/layout/cycle2"/>
    <dgm:cxn modelId="{B52110EA-034A-4CC8-9BD0-86CB327AB103}" type="presOf" srcId="{C1EBEBD5-DD44-3545-8B05-5165248D4655}" destId="{D2A18502-770B-4F4D-B17B-A9E9FCE58521}" srcOrd="0" destOrd="0" presId="urn:microsoft.com/office/officeart/2005/8/layout/cycle2"/>
    <dgm:cxn modelId="{C1D687ED-268B-47F8-B79B-9A47A0F4B910}" type="presOf" srcId="{E684CC9F-5665-154E-97BB-07F86491E2F8}" destId="{5C688CD9-BE9B-2147-B3B4-22E0150D8606}" srcOrd="1" destOrd="0" presId="urn:microsoft.com/office/officeart/2005/8/layout/cycle2"/>
    <dgm:cxn modelId="{E026D186-DD6A-EF47-B8CA-6AC5B05F654C}" srcId="{022A3C72-7A0C-5243-A1F6-4BED5DB00AB0}" destId="{5D9BD2B2-CFB8-2B43-8DC1-D2ADD20628BF}" srcOrd="2" destOrd="0" parTransId="{DFF1B272-1872-FC4F-9099-977C8E86F03F}" sibTransId="{E684CC9F-5665-154E-97BB-07F86491E2F8}"/>
    <dgm:cxn modelId="{86B47454-1102-4828-A438-71614B1628AE}" type="presOf" srcId="{B97C2885-1AC8-CD4C-892F-70E564EC86EA}" destId="{EB603E35-9274-9448-A33A-9AC360F3D769}" srcOrd="0" destOrd="0" presId="urn:microsoft.com/office/officeart/2005/8/layout/cycle2"/>
    <dgm:cxn modelId="{D77AD783-A091-4F95-A819-4107B8D112FF}" type="presOf" srcId="{02522BED-4AD3-894D-B196-B8C055417834}" destId="{34E656D2-3800-E941-AE8D-8BB0A8109457}" srcOrd="1" destOrd="0" presId="urn:microsoft.com/office/officeart/2005/8/layout/cycle2"/>
    <dgm:cxn modelId="{1DA57E63-B0C6-4F1E-878C-0A6D32613D48}" type="presOf" srcId="{3B04C698-E1CF-3741-A828-D950CD6627E3}" destId="{3AF06C76-19D4-6F4B-A6DA-C9AC310997A1}" srcOrd="0" destOrd="0" presId="urn:microsoft.com/office/officeart/2005/8/layout/cycle2"/>
    <dgm:cxn modelId="{3AC262CC-A4E0-40DD-9842-9DD299F0E196}" type="presOf" srcId="{534613F5-579D-9E40-B6A7-3A0A86C79E2C}" destId="{C932A3E6-7824-134E-849B-A8FEB583822E}" srcOrd="0" destOrd="0" presId="urn:microsoft.com/office/officeart/2005/8/layout/cycle2"/>
    <dgm:cxn modelId="{81A2FB87-A4B5-C749-886A-C7EBF5BF84CC}" srcId="{022A3C72-7A0C-5243-A1F6-4BED5DB00AB0}" destId="{A5CD6DA0-A2B2-BE46-B009-619C9E3DEF7A}" srcOrd="4" destOrd="0" parTransId="{0982558A-092E-784E-8E53-89670AF89420}" sibTransId="{B97C2885-1AC8-CD4C-892F-70E564EC86EA}"/>
    <dgm:cxn modelId="{D4BF92D9-232E-43CD-B6A1-743BADF7DC04}" type="presOf" srcId="{3B04C698-E1CF-3741-A828-D950CD6627E3}" destId="{DA592D7E-CE86-9240-A5AE-93E10BAD8EA5}" srcOrd="1" destOrd="0" presId="urn:microsoft.com/office/officeart/2005/8/layout/cycle2"/>
    <dgm:cxn modelId="{A2EC99D3-0779-4843-9B7A-8C7932C6A827}" type="presOf" srcId="{5D9BD2B2-CFB8-2B43-8DC1-D2ADD20628BF}" destId="{EB860928-D9C0-9F49-9C50-B3C74E0AFE23}" srcOrd="0" destOrd="0" presId="urn:microsoft.com/office/officeart/2005/8/layout/cycle2"/>
    <dgm:cxn modelId="{A4B5F49C-389E-43B6-92ED-763DB2CBA0A0}" type="presOf" srcId="{B97C2885-1AC8-CD4C-892F-70E564EC86EA}" destId="{56307EF3-B737-7D43-9FAE-D82AAE1250AC}" srcOrd="1" destOrd="0" presId="urn:microsoft.com/office/officeart/2005/8/layout/cycle2"/>
    <dgm:cxn modelId="{4D3D4871-49B4-4D40-BCF3-C465B417CACA}" srcId="{022A3C72-7A0C-5243-A1F6-4BED5DB00AB0}" destId="{C1EBEBD5-DD44-3545-8B05-5165248D4655}" srcOrd="1" destOrd="0" parTransId="{D52FB052-00CE-3C46-AF57-61E425B3B5BF}" sibTransId="{534613F5-579D-9E40-B6A7-3A0A86C79E2C}"/>
    <dgm:cxn modelId="{F8583F6D-7236-42D5-840C-362673BBAAFD}" type="presOf" srcId="{A5CD6DA0-A2B2-BE46-B009-619C9E3DEF7A}" destId="{DD061F3E-30D4-D049-B9B9-06CDC79DB7AB}" srcOrd="0" destOrd="0" presId="urn:microsoft.com/office/officeart/2005/8/layout/cycle2"/>
    <dgm:cxn modelId="{72690005-5B85-4114-929C-6937C3923817}" type="presOf" srcId="{534613F5-579D-9E40-B6A7-3A0A86C79E2C}" destId="{73B38D27-88C9-494B-8290-EA676B625BDB}" srcOrd="1" destOrd="0" presId="urn:microsoft.com/office/officeart/2005/8/layout/cycle2"/>
    <dgm:cxn modelId="{896FE56F-8EA3-4816-B1A5-27FA3D5DEA8F}" type="presOf" srcId="{E684CC9F-5665-154E-97BB-07F86491E2F8}" destId="{21C8980A-C03D-214E-9E3D-3AAA57A9B8B8}" srcOrd="0" destOrd="0" presId="urn:microsoft.com/office/officeart/2005/8/layout/cycle2"/>
    <dgm:cxn modelId="{CF7824F9-DC5C-4A30-9A17-0C38AFC60181}" type="presOf" srcId="{BD7E0401-F464-144C-82E2-475445E09FBC}" destId="{2B286493-BE6E-6F41-B7D4-DB1E160C8B32}" srcOrd="0" destOrd="0" presId="urn:microsoft.com/office/officeart/2005/8/layout/cycle2"/>
    <dgm:cxn modelId="{3AB785A4-B09B-4A8A-9C04-1AF3DCFA11E0}" type="presOf" srcId="{022A3C72-7A0C-5243-A1F6-4BED5DB00AB0}" destId="{A8623783-3828-0A4D-8CBC-E5EB186A26A9}" srcOrd="0" destOrd="0" presId="urn:microsoft.com/office/officeart/2005/8/layout/cycle2"/>
    <dgm:cxn modelId="{CEC20C20-A12D-3046-9535-74AF0D393FDF}" srcId="{022A3C72-7A0C-5243-A1F6-4BED5DB00AB0}" destId="{BD7E0401-F464-144C-82E2-475445E09FBC}" srcOrd="0" destOrd="0" parTransId="{27170577-10B4-9D47-9E71-0AD1ADD7856B}" sibTransId="{02522BED-4AD3-894D-B196-B8C055417834}"/>
    <dgm:cxn modelId="{A33A14A3-2D6D-9C42-AC45-4B409166221C}" srcId="{022A3C72-7A0C-5243-A1F6-4BED5DB00AB0}" destId="{0F520ED2-525C-2D45-B23A-D7F84A295084}" srcOrd="3" destOrd="0" parTransId="{43E9D442-66E0-0B4F-A7EC-D6E478796945}" sibTransId="{3B04C698-E1CF-3741-A828-D950CD6627E3}"/>
    <dgm:cxn modelId="{1E15D061-3668-4CC2-974A-21501BE4D25A}" type="presOf" srcId="{0F520ED2-525C-2D45-B23A-D7F84A295084}" destId="{50ECAA6F-DA9C-CB49-BF1A-71291FDC5CF4}" srcOrd="0" destOrd="0" presId="urn:microsoft.com/office/officeart/2005/8/layout/cycle2"/>
    <dgm:cxn modelId="{A1030E0D-061B-4199-950B-631172EA4746}" type="presParOf" srcId="{A8623783-3828-0A4D-8CBC-E5EB186A26A9}" destId="{2B286493-BE6E-6F41-B7D4-DB1E160C8B32}" srcOrd="0" destOrd="0" presId="urn:microsoft.com/office/officeart/2005/8/layout/cycle2"/>
    <dgm:cxn modelId="{FD6F629C-56E3-403B-8F38-A0BBB034508A}" type="presParOf" srcId="{A8623783-3828-0A4D-8CBC-E5EB186A26A9}" destId="{5FB09B61-3E22-D544-9293-97296EB2D306}" srcOrd="1" destOrd="0" presId="urn:microsoft.com/office/officeart/2005/8/layout/cycle2"/>
    <dgm:cxn modelId="{DA5A7959-8481-4E96-9E9B-E0803FD3804F}" type="presParOf" srcId="{5FB09B61-3E22-D544-9293-97296EB2D306}" destId="{34E656D2-3800-E941-AE8D-8BB0A8109457}" srcOrd="0" destOrd="0" presId="urn:microsoft.com/office/officeart/2005/8/layout/cycle2"/>
    <dgm:cxn modelId="{F261EA85-F001-44DC-BDDF-43AAE1074275}" type="presParOf" srcId="{A8623783-3828-0A4D-8CBC-E5EB186A26A9}" destId="{D2A18502-770B-4F4D-B17B-A9E9FCE58521}" srcOrd="2" destOrd="0" presId="urn:microsoft.com/office/officeart/2005/8/layout/cycle2"/>
    <dgm:cxn modelId="{67B7E921-50C8-4470-88BB-B48204441545}" type="presParOf" srcId="{A8623783-3828-0A4D-8CBC-E5EB186A26A9}" destId="{C932A3E6-7824-134E-849B-A8FEB583822E}" srcOrd="3" destOrd="0" presId="urn:microsoft.com/office/officeart/2005/8/layout/cycle2"/>
    <dgm:cxn modelId="{4AC2821C-5387-464D-BB41-4AD61F3D957A}" type="presParOf" srcId="{C932A3E6-7824-134E-849B-A8FEB583822E}" destId="{73B38D27-88C9-494B-8290-EA676B625BDB}" srcOrd="0" destOrd="0" presId="urn:microsoft.com/office/officeart/2005/8/layout/cycle2"/>
    <dgm:cxn modelId="{2120CA3C-942B-414D-A688-6C51D7CC127B}" type="presParOf" srcId="{A8623783-3828-0A4D-8CBC-E5EB186A26A9}" destId="{EB860928-D9C0-9F49-9C50-B3C74E0AFE23}" srcOrd="4" destOrd="0" presId="urn:microsoft.com/office/officeart/2005/8/layout/cycle2"/>
    <dgm:cxn modelId="{468BF837-0863-4F79-9B45-21AA77C868D6}" type="presParOf" srcId="{A8623783-3828-0A4D-8CBC-E5EB186A26A9}" destId="{21C8980A-C03D-214E-9E3D-3AAA57A9B8B8}" srcOrd="5" destOrd="0" presId="urn:microsoft.com/office/officeart/2005/8/layout/cycle2"/>
    <dgm:cxn modelId="{B7729217-6466-4E86-8BD9-59A4BE418A00}" type="presParOf" srcId="{21C8980A-C03D-214E-9E3D-3AAA57A9B8B8}" destId="{5C688CD9-BE9B-2147-B3B4-22E0150D8606}" srcOrd="0" destOrd="0" presId="urn:microsoft.com/office/officeart/2005/8/layout/cycle2"/>
    <dgm:cxn modelId="{9B51EAAC-BB28-4E53-BE9C-860CBA41EE27}" type="presParOf" srcId="{A8623783-3828-0A4D-8CBC-E5EB186A26A9}" destId="{50ECAA6F-DA9C-CB49-BF1A-71291FDC5CF4}" srcOrd="6" destOrd="0" presId="urn:microsoft.com/office/officeart/2005/8/layout/cycle2"/>
    <dgm:cxn modelId="{ECD1EF67-FCB8-4E1A-80CE-705D11662C8E}" type="presParOf" srcId="{A8623783-3828-0A4D-8CBC-E5EB186A26A9}" destId="{3AF06C76-19D4-6F4B-A6DA-C9AC310997A1}" srcOrd="7" destOrd="0" presId="urn:microsoft.com/office/officeart/2005/8/layout/cycle2"/>
    <dgm:cxn modelId="{FB19FEF1-7681-40EC-A740-C0D0B3D57ACE}" type="presParOf" srcId="{3AF06C76-19D4-6F4B-A6DA-C9AC310997A1}" destId="{DA592D7E-CE86-9240-A5AE-93E10BAD8EA5}" srcOrd="0" destOrd="0" presId="urn:microsoft.com/office/officeart/2005/8/layout/cycle2"/>
    <dgm:cxn modelId="{41A5EF0A-1C80-404B-95AD-903918173BF5}" type="presParOf" srcId="{A8623783-3828-0A4D-8CBC-E5EB186A26A9}" destId="{DD061F3E-30D4-D049-B9B9-06CDC79DB7AB}" srcOrd="8" destOrd="0" presId="urn:microsoft.com/office/officeart/2005/8/layout/cycle2"/>
    <dgm:cxn modelId="{BF827079-5F82-4186-92D2-5BA03AA7CB8F}" type="presParOf" srcId="{A8623783-3828-0A4D-8CBC-E5EB186A26A9}" destId="{EB603E35-9274-9448-A33A-9AC360F3D769}" srcOrd="9" destOrd="0" presId="urn:microsoft.com/office/officeart/2005/8/layout/cycle2"/>
    <dgm:cxn modelId="{05677C0C-FC33-4092-894A-A4B0F4BE2BE1}" type="presParOf" srcId="{EB603E35-9274-9448-A33A-9AC360F3D769}" destId="{56307EF3-B737-7D43-9FAE-D82AAE1250AC}"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2A3C72-7A0C-5243-A1F6-4BED5DB00AB0}" type="doc">
      <dgm:prSet loTypeId="urn:microsoft.com/office/officeart/2005/8/layout/cycle2" loCatId="cycle" qsTypeId="urn:microsoft.com/office/officeart/2005/8/quickstyle/simple4" qsCatId="simple" csTypeId="urn:microsoft.com/office/officeart/2005/8/colors/colorful1#5" csCatId="colorful" phldr="1"/>
      <dgm:spPr/>
      <dgm:t>
        <a:bodyPr/>
        <a:lstStyle/>
        <a:p>
          <a:endParaRPr lang="en-US"/>
        </a:p>
      </dgm:t>
    </dgm:pt>
    <dgm:pt modelId="{BD7E0401-F464-144C-82E2-475445E09FBC}">
      <dgm:prSet phldrT="[Text]"/>
      <dgm:spPr/>
      <dgm:t>
        <a:bodyPr/>
        <a:lstStyle/>
        <a:p>
          <a:r>
            <a:rPr lang="en-US" dirty="0" smtClean="0"/>
            <a:t>Capacity of Leadership Team</a:t>
          </a:r>
          <a:endParaRPr lang="en-US" dirty="0"/>
        </a:p>
      </dgm:t>
    </dgm:pt>
    <dgm:pt modelId="{27170577-10B4-9D47-9E71-0AD1ADD7856B}" type="parTrans" cxnId="{CEC20C20-A12D-3046-9535-74AF0D393FDF}">
      <dgm:prSet/>
      <dgm:spPr/>
      <dgm:t>
        <a:bodyPr/>
        <a:lstStyle/>
        <a:p>
          <a:endParaRPr lang="en-US"/>
        </a:p>
      </dgm:t>
    </dgm:pt>
    <dgm:pt modelId="{02522BED-4AD3-894D-B196-B8C055417834}" type="sibTrans" cxnId="{CEC20C20-A12D-3046-9535-74AF0D393FDF}">
      <dgm:prSet/>
      <dgm:spPr/>
      <dgm:t>
        <a:bodyPr/>
        <a:lstStyle/>
        <a:p>
          <a:endParaRPr lang="en-US"/>
        </a:p>
      </dgm:t>
    </dgm:pt>
    <dgm:pt modelId="{C1EBEBD5-DD44-3545-8B05-5165248D4655}">
      <dgm:prSet phldrT="[Text]"/>
      <dgm:spPr/>
      <dgm:t>
        <a:bodyPr/>
        <a:lstStyle/>
        <a:p>
          <a:r>
            <a:rPr lang="en-US" dirty="0" smtClean="0"/>
            <a:t>Assessment of Indicators</a:t>
          </a:r>
          <a:endParaRPr lang="en-US" dirty="0"/>
        </a:p>
      </dgm:t>
    </dgm:pt>
    <dgm:pt modelId="{D52FB052-00CE-3C46-AF57-61E425B3B5BF}" type="parTrans" cxnId="{4D3D4871-49B4-4D40-BCF3-C465B417CACA}">
      <dgm:prSet/>
      <dgm:spPr/>
      <dgm:t>
        <a:bodyPr/>
        <a:lstStyle/>
        <a:p>
          <a:endParaRPr lang="en-US"/>
        </a:p>
      </dgm:t>
    </dgm:pt>
    <dgm:pt modelId="{534613F5-579D-9E40-B6A7-3A0A86C79E2C}" type="sibTrans" cxnId="{4D3D4871-49B4-4D40-BCF3-C465B417CACA}">
      <dgm:prSet/>
      <dgm:spPr/>
      <dgm:t>
        <a:bodyPr/>
        <a:lstStyle/>
        <a:p>
          <a:endParaRPr lang="en-US"/>
        </a:p>
      </dgm:t>
    </dgm:pt>
    <dgm:pt modelId="{5D9BD2B2-CFB8-2B43-8DC1-D2ADD20628BF}">
      <dgm:prSet phldrT="[Text]"/>
      <dgm:spPr/>
      <dgm:t>
        <a:bodyPr/>
        <a:lstStyle/>
        <a:p>
          <a:r>
            <a:rPr lang="en-US" dirty="0" smtClean="0"/>
            <a:t>Creation of Plans</a:t>
          </a:r>
          <a:endParaRPr lang="en-US" dirty="0"/>
        </a:p>
      </dgm:t>
    </dgm:pt>
    <dgm:pt modelId="{DFF1B272-1872-FC4F-9099-977C8E86F03F}" type="parTrans" cxnId="{E026D186-DD6A-EF47-B8CA-6AC5B05F654C}">
      <dgm:prSet/>
      <dgm:spPr/>
      <dgm:t>
        <a:bodyPr/>
        <a:lstStyle/>
        <a:p>
          <a:endParaRPr lang="en-US"/>
        </a:p>
      </dgm:t>
    </dgm:pt>
    <dgm:pt modelId="{E684CC9F-5665-154E-97BB-07F86491E2F8}" type="sibTrans" cxnId="{E026D186-DD6A-EF47-B8CA-6AC5B05F654C}">
      <dgm:prSet/>
      <dgm:spPr/>
      <dgm:t>
        <a:bodyPr/>
        <a:lstStyle/>
        <a:p>
          <a:endParaRPr lang="en-US"/>
        </a:p>
      </dgm:t>
    </dgm:pt>
    <dgm:pt modelId="{0F520ED2-525C-2D45-B23A-D7F84A295084}">
      <dgm:prSet phldrT="[Text]"/>
      <dgm:spPr/>
      <dgm:t>
        <a:bodyPr/>
        <a:lstStyle/>
        <a:p>
          <a:r>
            <a:rPr lang="en-US" dirty="0" smtClean="0"/>
            <a:t>Monitoring Progress</a:t>
          </a:r>
          <a:endParaRPr lang="en-US" dirty="0"/>
        </a:p>
      </dgm:t>
    </dgm:pt>
    <dgm:pt modelId="{43E9D442-66E0-0B4F-A7EC-D6E478796945}" type="parTrans" cxnId="{A33A14A3-2D6D-9C42-AC45-4B409166221C}">
      <dgm:prSet/>
      <dgm:spPr/>
      <dgm:t>
        <a:bodyPr/>
        <a:lstStyle/>
        <a:p>
          <a:endParaRPr lang="en-US"/>
        </a:p>
      </dgm:t>
    </dgm:pt>
    <dgm:pt modelId="{3B04C698-E1CF-3741-A828-D950CD6627E3}" type="sibTrans" cxnId="{A33A14A3-2D6D-9C42-AC45-4B409166221C}">
      <dgm:prSet/>
      <dgm:spPr/>
      <dgm:t>
        <a:bodyPr/>
        <a:lstStyle/>
        <a:p>
          <a:endParaRPr lang="en-US"/>
        </a:p>
      </dgm:t>
    </dgm:pt>
    <dgm:pt modelId="{A5CD6DA0-A2B2-BE46-B009-619C9E3DEF7A}">
      <dgm:prSet phldrT="[Text]"/>
      <dgm:spPr/>
      <dgm:t>
        <a:bodyPr/>
        <a:lstStyle/>
        <a:p>
          <a:r>
            <a:rPr lang="en-US" dirty="0" smtClean="0"/>
            <a:t>Review of Plans</a:t>
          </a:r>
          <a:endParaRPr lang="en-US" dirty="0"/>
        </a:p>
      </dgm:t>
    </dgm:pt>
    <dgm:pt modelId="{0982558A-092E-784E-8E53-89670AF89420}" type="parTrans" cxnId="{81A2FB87-A4B5-C749-886A-C7EBF5BF84CC}">
      <dgm:prSet/>
      <dgm:spPr/>
      <dgm:t>
        <a:bodyPr/>
        <a:lstStyle/>
        <a:p>
          <a:endParaRPr lang="en-US"/>
        </a:p>
      </dgm:t>
    </dgm:pt>
    <dgm:pt modelId="{B97C2885-1AC8-CD4C-892F-70E564EC86EA}" type="sibTrans" cxnId="{81A2FB87-A4B5-C749-886A-C7EBF5BF84CC}">
      <dgm:prSet/>
      <dgm:spPr/>
      <dgm:t>
        <a:bodyPr/>
        <a:lstStyle/>
        <a:p>
          <a:endParaRPr lang="en-US"/>
        </a:p>
      </dgm:t>
    </dgm:pt>
    <dgm:pt modelId="{A8623783-3828-0A4D-8CBC-E5EB186A26A9}" type="pres">
      <dgm:prSet presAssocID="{022A3C72-7A0C-5243-A1F6-4BED5DB00AB0}" presName="cycle" presStyleCnt="0">
        <dgm:presLayoutVars>
          <dgm:dir/>
          <dgm:resizeHandles val="exact"/>
        </dgm:presLayoutVars>
      </dgm:prSet>
      <dgm:spPr/>
      <dgm:t>
        <a:bodyPr/>
        <a:lstStyle/>
        <a:p>
          <a:endParaRPr lang="en-US"/>
        </a:p>
      </dgm:t>
    </dgm:pt>
    <dgm:pt modelId="{2B286493-BE6E-6F41-B7D4-DB1E160C8B32}" type="pres">
      <dgm:prSet presAssocID="{BD7E0401-F464-144C-82E2-475445E09FBC}" presName="node" presStyleLbl="node1" presStyleIdx="0" presStyleCnt="5">
        <dgm:presLayoutVars>
          <dgm:bulletEnabled val="1"/>
        </dgm:presLayoutVars>
      </dgm:prSet>
      <dgm:spPr/>
      <dgm:t>
        <a:bodyPr/>
        <a:lstStyle/>
        <a:p>
          <a:endParaRPr lang="en-US"/>
        </a:p>
      </dgm:t>
    </dgm:pt>
    <dgm:pt modelId="{5FB09B61-3E22-D544-9293-97296EB2D306}" type="pres">
      <dgm:prSet presAssocID="{02522BED-4AD3-894D-B196-B8C055417834}" presName="sibTrans" presStyleLbl="sibTrans2D1" presStyleIdx="0" presStyleCnt="5"/>
      <dgm:spPr/>
      <dgm:t>
        <a:bodyPr/>
        <a:lstStyle/>
        <a:p>
          <a:endParaRPr lang="en-US"/>
        </a:p>
      </dgm:t>
    </dgm:pt>
    <dgm:pt modelId="{34E656D2-3800-E941-AE8D-8BB0A8109457}" type="pres">
      <dgm:prSet presAssocID="{02522BED-4AD3-894D-B196-B8C055417834}" presName="connectorText" presStyleLbl="sibTrans2D1" presStyleIdx="0" presStyleCnt="5"/>
      <dgm:spPr/>
      <dgm:t>
        <a:bodyPr/>
        <a:lstStyle/>
        <a:p>
          <a:endParaRPr lang="en-US"/>
        </a:p>
      </dgm:t>
    </dgm:pt>
    <dgm:pt modelId="{D2A18502-770B-4F4D-B17B-A9E9FCE58521}" type="pres">
      <dgm:prSet presAssocID="{C1EBEBD5-DD44-3545-8B05-5165248D4655}" presName="node" presStyleLbl="node1" presStyleIdx="1" presStyleCnt="5">
        <dgm:presLayoutVars>
          <dgm:bulletEnabled val="1"/>
        </dgm:presLayoutVars>
      </dgm:prSet>
      <dgm:spPr/>
      <dgm:t>
        <a:bodyPr/>
        <a:lstStyle/>
        <a:p>
          <a:endParaRPr lang="en-US"/>
        </a:p>
      </dgm:t>
    </dgm:pt>
    <dgm:pt modelId="{C932A3E6-7824-134E-849B-A8FEB583822E}" type="pres">
      <dgm:prSet presAssocID="{534613F5-579D-9E40-B6A7-3A0A86C79E2C}" presName="sibTrans" presStyleLbl="sibTrans2D1" presStyleIdx="1" presStyleCnt="5"/>
      <dgm:spPr/>
      <dgm:t>
        <a:bodyPr/>
        <a:lstStyle/>
        <a:p>
          <a:endParaRPr lang="en-US"/>
        </a:p>
      </dgm:t>
    </dgm:pt>
    <dgm:pt modelId="{73B38D27-88C9-494B-8290-EA676B625BDB}" type="pres">
      <dgm:prSet presAssocID="{534613F5-579D-9E40-B6A7-3A0A86C79E2C}" presName="connectorText" presStyleLbl="sibTrans2D1" presStyleIdx="1" presStyleCnt="5"/>
      <dgm:spPr/>
      <dgm:t>
        <a:bodyPr/>
        <a:lstStyle/>
        <a:p>
          <a:endParaRPr lang="en-US"/>
        </a:p>
      </dgm:t>
    </dgm:pt>
    <dgm:pt modelId="{EB860928-D9C0-9F49-9C50-B3C74E0AFE23}" type="pres">
      <dgm:prSet presAssocID="{5D9BD2B2-CFB8-2B43-8DC1-D2ADD20628BF}" presName="node" presStyleLbl="node1" presStyleIdx="2" presStyleCnt="5">
        <dgm:presLayoutVars>
          <dgm:bulletEnabled val="1"/>
        </dgm:presLayoutVars>
      </dgm:prSet>
      <dgm:spPr/>
      <dgm:t>
        <a:bodyPr/>
        <a:lstStyle/>
        <a:p>
          <a:endParaRPr lang="en-US"/>
        </a:p>
      </dgm:t>
    </dgm:pt>
    <dgm:pt modelId="{21C8980A-C03D-214E-9E3D-3AAA57A9B8B8}" type="pres">
      <dgm:prSet presAssocID="{E684CC9F-5665-154E-97BB-07F86491E2F8}" presName="sibTrans" presStyleLbl="sibTrans2D1" presStyleIdx="2" presStyleCnt="5"/>
      <dgm:spPr/>
      <dgm:t>
        <a:bodyPr/>
        <a:lstStyle/>
        <a:p>
          <a:endParaRPr lang="en-US"/>
        </a:p>
      </dgm:t>
    </dgm:pt>
    <dgm:pt modelId="{5C688CD9-BE9B-2147-B3B4-22E0150D8606}" type="pres">
      <dgm:prSet presAssocID="{E684CC9F-5665-154E-97BB-07F86491E2F8}" presName="connectorText" presStyleLbl="sibTrans2D1" presStyleIdx="2" presStyleCnt="5"/>
      <dgm:spPr/>
      <dgm:t>
        <a:bodyPr/>
        <a:lstStyle/>
        <a:p>
          <a:endParaRPr lang="en-US"/>
        </a:p>
      </dgm:t>
    </dgm:pt>
    <dgm:pt modelId="{50ECAA6F-DA9C-CB49-BF1A-71291FDC5CF4}" type="pres">
      <dgm:prSet presAssocID="{0F520ED2-525C-2D45-B23A-D7F84A295084}" presName="node" presStyleLbl="node1" presStyleIdx="3" presStyleCnt="5">
        <dgm:presLayoutVars>
          <dgm:bulletEnabled val="1"/>
        </dgm:presLayoutVars>
      </dgm:prSet>
      <dgm:spPr/>
      <dgm:t>
        <a:bodyPr/>
        <a:lstStyle/>
        <a:p>
          <a:endParaRPr lang="en-US"/>
        </a:p>
      </dgm:t>
    </dgm:pt>
    <dgm:pt modelId="{3AF06C76-19D4-6F4B-A6DA-C9AC310997A1}" type="pres">
      <dgm:prSet presAssocID="{3B04C698-E1CF-3741-A828-D950CD6627E3}" presName="sibTrans" presStyleLbl="sibTrans2D1" presStyleIdx="3" presStyleCnt="5"/>
      <dgm:spPr/>
      <dgm:t>
        <a:bodyPr/>
        <a:lstStyle/>
        <a:p>
          <a:endParaRPr lang="en-US"/>
        </a:p>
      </dgm:t>
    </dgm:pt>
    <dgm:pt modelId="{DA592D7E-CE86-9240-A5AE-93E10BAD8EA5}" type="pres">
      <dgm:prSet presAssocID="{3B04C698-E1CF-3741-A828-D950CD6627E3}" presName="connectorText" presStyleLbl="sibTrans2D1" presStyleIdx="3" presStyleCnt="5"/>
      <dgm:spPr/>
      <dgm:t>
        <a:bodyPr/>
        <a:lstStyle/>
        <a:p>
          <a:endParaRPr lang="en-US"/>
        </a:p>
      </dgm:t>
    </dgm:pt>
    <dgm:pt modelId="{DD061F3E-30D4-D049-B9B9-06CDC79DB7AB}" type="pres">
      <dgm:prSet presAssocID="{A5CD6DA0-A2B2-BE46-B009-619C9E3DEF7A}" presName="node" presStyleLbl="node1" presStyleIdx="4" presStyleCnt="5">
        <dgm:presLayoutVars>
          <dgm:bulletEnabled val="1"/>
        </dgm:presLayoutVars>
      </dgm:prSet>
      <dgm:spPr/>
      <dgm:t>
        <a:bodyPr/>
        <a:lstStyle/>
        <a:p>
          <a:endParaRPr lang="en-US"/>
        </a:p>
      </dgm:t>
    </dgm:pt>
    <dgm:pt modelId="{EB603E35-9274-9448-A33A-9AC360F3D769}" type="pres">
      <dgm:prSet presAssocID="{B97C2885-1AC8-CD4C-892F-70E564EC86EA}" presName="sibTrans" presStyleLbl="sibTrans2D1" presStyleIdx="4" presStyleCnt="5"/>
      <dgm:spPr/>
      <dgm:t>
        <a:bodyPr/>
        <a:lstStyle/>
        <a:p>
          <a:endParaRPr lang="en-US"/>
        </a:p>
      </dgm:t>
    </dgm:pt>
    <dgm:pt modelId="{56307EF3-B737-7D43-9FAE-D82AAE1250AC}" type="pres">
      <dgm:prSet presAssocID="{B97C2885-1AC8-CD4C-892F-70E564EC86EA}" presName="connectorText" presStyleLbl="sibTrans2D1" presStyleIdx="4" presStyleCnt="5"/>
      <dgm:spPr/>
      <dgm:t>
        <a:bodyPr/>
        <a:lstStyle/>
        <a:p>
          <a:endParaRPr lang="en-US"/>
        </a:p>
      </dgm:t>
    </dgm:pt>
  </dgm:ptLst>
  <dgm:cxnLst>
    <dgm:cxn modelId="{05BD2688-6728-4924-ADAF-E917B9AF4462}" type="presOf" srcId="{A5CD6DA0-A2B2-BE46-B009-619C9E3DEF7A}" destId="{DD061F3E-30D4-D049-B9B9-06CDC79DB7AB}" srcOrd="0" destOrd="0" presId="urn:microsoft.com/office/officeart/2005/8/layout/cycle2"/>
    <dgm:cxn modelId="{DAE437AE-5D9B-4EC7-B4B3-4C3ADBDDFAB6}" type="presOf" srcId="{02522BED-4AD3-894D-B196-B8C055417834}" destId="{5FB09B61-3E22-D544-9293-97296EB2D306}" srcOrd="0" destOrd="0" presId="urn:microsoft.com/office/officeart/2005/8/layout/cycle2"/>
    <dgm:cxn modelId="{9AD1354E-7744-4FD8-BD38-013659FFF6F3}" type="presOf" srcId="{5D9BD2B2-CFB8-2B43-8DC1-D2ADD20628BF}" destId="{EB860928-D9C0-9F49-9C50-B3C74E0AFE23}" srcOrd="0" destOrd="0" presId="urn:microsoft.com/office/officeart/2005/8/layout/cycle2"/>
    <dgm:cxn modelId="{AA557362-FFF9-4946-AB8E-45DECB2AC5E9}" type="presOf" srcId="{022A3C72-7A0C-5243-A1F6-4BED5DB00AB0}" destId="{A8623783-3828-0A4D-8CBC-E5EB186A26A9}" srcOrd="0" destOrd="0" presId="urn:microsoft.com/office/officeart/2005/8/layout/cycle2"/>
    <dgm:cxn modelId="{A38D60D3-602A-4E15-BF8E-3C2A13518F76}" type="presOf" srcId="{C1EBEBD5-DD44-3545-8B05-5165248D4655}" destId="{D2A18502-770B-4F4D-B17B-A9E9FCE58521}" srcOrd="0" destOrd="0" presId="urn:microsoft.com/office/officeart/2005/8/layout/cycle2"/>
    <dgm:cxn modelId="{E026D186-DD6A-EF47-B8CA-6AC5B05F654C}" srcId="{022A3C72-7A0C-5243-A1F6-4BED5DB00AB0}" destId="{5D9BD2B2-CFB8-2B43-8DC1-D2ADD20628BF}" srcOrd="2" destOrd="0" parTransId="{DFF1B272-1872-FC4F-9099-977C8E86F03F}" sibTransId="{E684CC9F-5665-154E-97BB-07F86491E2F8}"/>
    <dgm:cxn modelId="{9157A1A2-1003-4401-9628-D127E5B30A10}" type="presOf" srcId="{0F520ED2-525C-2D45-B23A-D7F84A295084}" destId="{50ECAA6F-DA9C-CB49-BF1A-71291FDC5CF4}" srcOrd="0" destOrd="0" presId="urn:microsoft.com/office/officeart/2005/8/layout/cycle2"/>
    <dgm:cxn modelId="{F1A372BD-FC74-4E77-B73B-41142107214F}" type="presOf" srcId="{534613F5-579D-9E40-B6A7-3A0A86C79E2C}" destId="{73B38D27-88C9-494B-8290-EA676B625BDB}" srcOrd="1" destOrd="0" presId="urn:microsoft.com/office/officeart/2005/8/layout/cycle2"/>
    <dgm:cxn modelId="{81A2FB87-A4B5-C749-886A-C7EBF5BF84CC}" srcId="{022A3C72-7A0C-5243-A1F6-4BED5DB00AB0}" destId="{A5CD6DA0-A2B2-BE46-B009-619C9E3DEF7A}" srcOrd="4" destOrd="0" parTransId="{0982558A-092E-784E-8E53-89670AF89420}" sibTransId="{B97C2885-1AC8-CD4C-892F-70E564EC86EA}"/>
    <dgm:cxn modelId="{BC392CE4-4927-4BD3-900D-7D1F19B16746}" type="presOf" srcId="{BD7E0401-F464-144C-82E2-475445E09FBC}" destId="{2B286493-BE6E-6F41-B7D4-DB1E160C8B32}" srcOrd="0" destOrd="0" presId="urn:microsoft.com/office/officeart/2005/8/layout/cycle2"/>
    <dgm:cxn modelId="{4D3D4871-49B4-4D40-BCF3-C465B417CACA}" srcId="{022A3C72-7A0C-5243-A1F6-4BED5DB00AB0}" destId="{C1EBEBD5-DD44-3545-8B05-5165248D4655}" srcOrd="1" destOrd="0" parTransId="{D52FB052-00CE-3C46-AF57-61E425B3B5BF}" sibTransId="{534613F5-579D-9E40-B6A7-3A0A86C79E2C}"/>
    <dgm:cxn modelId="{2A774978-7105-4F7A-972A-8DBDA1AF2E5F}" type="presOf" srcId="{E684CC9F-5665-154E-97BB-07F86491E2F8}" destId="{5C688CD9-BE9B-2147-B3B4-22E0150D8606}" srcOrd="1" destOrd="0" presId="urn:microsoft.com/office/officeart/2005/8/layout/cycle2"/>
    <dgm:cxn modelId="{2EDAF0B1-24E1-46A1-A030-39529CAA396E}" type="presOf" srcId="{E684CC9F-5665-154E-97BB-07F86491E2F8}" destId="{21C8980A-C03D-214E-9E3D-3AAA57A9B8B8}" srcOrd="0" destOrd="0" presId="urn:microsoft.com/office/officeart/2005/8/layout/cycle2"/>
    <dgm:cxn modelId="{675E85E5-5451-47BB-9046-46AAB7901864}" type="presOf" srcId="{534613F5-579D-9E40-B6A7-3A0A86C79E2C}" destId="{C932A3E6-7824-134E-849B-A8FEB583822E}" srcOrd="0" destOrd="0" presId="urn:microsoft.com/office/officeart/2005/8/layout/cycle2"/>
    <dgm:cxn modelId="{1AEF9663-0E2F-44C9-94BC-927B4D3844B4}" type="presOf" srcId="{B97C2885-1AC8-CD4C-892F-70E564EC86EA}" destId="{EB603E35-9274-9448-A33A-9AC360F3D769}" srcOrd="0" destOrd="0" presId="urn:microsoft.com/office/officeart/2005/8/layout/cycle2"/>
    <dgm:cxn modelId="{13401D75-2EE3-4EB6-ACCA-11D2310D654C}" type="presOf" srcId="{02522BED-4AD3-894D-B196-B8C055417834}" destId="{34E656D2-3800-E941-AE8D-8BB0A8109457}" srcOrd="1" destOrd="0" presId="urn:microsoft.com/office/officeart/2005/8/layout/cycle2"/>
    <dgm:cxn modelId="{FC00E463-3E6C-4C46-BB29-FCCE883E4BC2}" type="presOf" srcId="{3B04C698-E1CF-3741-A828-D950CD6627E3}" destId="{DA592D7E-CE86-9240-A5AE-93E10BAD8EA5}" srcOrd="1" destOrd="0" presId="urn:microsoft.com/office/officeart/2005/8/layout/cycle2"/>
    <dgm:cxn modelId="{CEC20C20-A12D-3046-9535-74AF0D393FDF}" srcId="{022A3C72-7A0C-5243-A1F6-4BED5DB00AB0}" destId="{BD7E0401-F464-144C-82E2-475445E09FBC}" srcOrd="0" destOrd="0" parTransId="{27170577-10B4-9D47-9E71-0AD1ADD7856B}" sibTransId="{02522BED-4AD3-894D-B196-B8C055417834}"/>
    <dgm:cxn modelId="{AA2CEB3B-4DE2-4AD3-B01A-6DF024FC1678}" type="presOf" srcId="{3B04C698-E1CF-3741-A828-D950CD6627E3}" destId="{3AF06C76-19D4-6F4B-A6DA-C9AC310997A1}" srcOrd="0" destOrd="0" presId="urn:microsoft.com/office/officeart/2005/8/layout/cycle2"/>
    <dgm:cxn modelId="{A289DA69-B5DB-4C0A-90E2-AC2AFC61B4B8}" type="presOf" srcId="{B97C2885-1AC8-CD4C-892F-70E564EC86EA}" destId="{56307EF3-B737-7D43-9FAE-D82AAE1250AC}" srcOrd="1" destOrd="0" presId="urn:microsoft.com/office/officeart/2005/8/layout/cycle2"/>
    <dgm:cxn modelId="{A33A14A3-2D6D-9C42-AC45-4B409166221C}" srcId="{022A3C72-7A0C-5243-A1F6-4BED5DB00AB0}" destId="{0F520ED2-525C-2D45-B23A-D7F84A295084}" srcOrd="3" destOrd="0" parTransId="{43E9D442-66E0-0B4F-A7EC-D6E478796945}" sibTransId="{3B04C698-E1CF-3741-A828-D950CD6627E3}"/>
    <dgm:cxn modelId="{D005B9F5-9492-44BC-B9E1-F5D19C37EEAE}" type="presParOf" srcId="{A8623783-3828-0A4D-8CBC-E5EB186A26A9}" destId="{2B286493-BE6E-6F41-B7D4-DB1E160C8B32}" srcOrd="0" destOrd="0" presId="urn:microsoft.com/office/officeart/2005/8/layout/cycle2"/>
    <dgm:cxn modelId="{53357B41-7C55-46B9-90FF-C5299135DE12}" type="presParOf" srcId="{A8623783-3828-0A4D-8CBC-E5EB186A26A9}" destId="{5FB09B61-3E22-D544-9293-97296EB2D306}" srcOrd="1" destOrd="0" presId="urn:microsoft.com/office/officeart/2005/8/layout/cycle2"/>
    <dgm:cxn modelId="{9E5A1414-3A4F-40ED-AE1C-19AEE55C08D3}" type="presParOf" srcId="{5FB09B61-3E22-D544-9293-97296EB2D306}" destId="{34E656D2-3800-E941-AE8D-8BB0A8109457}" srcOrd="0" destOrd="0" presId="urn:microsoft.com/office/officeart/2005/8/layout/cycle2"/>
    <dgm:cxn modelId="{8D34FCAA-93BC-4C4C-A573-1483F6276DF8}" type="presParOf" srcId="{A8623783-3828-0A4D-8CBC-E5EB186A26A9}" destId="{D2A18502-770B-4F4D-B17B-A9E9FCE58521}" srcOrd="2" destOrd="0" presId="urn:microsoft.com/office/officeart/2005/8/layout/cycle2"/>
    <dgm:cxn modelId="{A7B4C9B2-676D-4841-9289-C39CC4DE556C}" type="presParOf" srcId="{A8623783-3828-0A4D-8CBC-E5EB186A26A9}" destId="{C932A3E6-7824-134E-849B-A8FEB583822E}" srcOrd="3" destOrd="0" presId="urn:microsoft.com/office/officeart/2005/8/layout/cycle2"/>
    <dgm:cxn modelId="{F17F258A-9C00-4026-B875-809AE1CD8780}" type="presParOf" srcId="{C932A3E6-7824-134E-849B-A8FEB583822E}" destId="{73B38D27-88C9-494B-8290-EA676B625BDB}" srcOrd="0" destOrd="0" presId="urn:microsoft.com/office/officeart/2005/8/layout/cycle2"/>
    <dgm:cxn modelId="{F18CB741-F4ED-4B70-AEDE-58F051725C7E}" type="presParOf" srcId="{A8623783-3828-0A4D-8CBC-E5EB186A26A9}" destId="{EB860928-D9C0-9F49-9C50-B3C74E0AFE23}" srcOrd="4" destOrd="0" presId="urn:microsoft.com/office/officeart/2005/8/layout/cycle2"/>
    <dgm:cxn modelId="{91F81DF7-12B2-4340-91C0-8C8B1801F3A2}" type="presParOf" srcId="{A8623783-3828-0A4D-8CBC-E5EB186A26A9}" destId="{21C8980A-C03D-214E-9E3D-3AAA57A9B8B8}" srcOrd="5" destOrd="0" presId="urn:microsoft.com/office/officeart/2005/8/layout/cycle2"/>
    <dgm:cxn modelId="{1646D19C-4330-4175-895F-2B58B2766CF7}" type="presParOf" srcId="{21C8980A-C03D-214E-9E3D-3AAA57A9B8B8}" destId="{5C688CD9-BE9B-2147-B3B4-22E0150D8606}" srcOrd="0" destOrd="0" presId="urn:microsoft.com/office/officeart/2005/8/layout/cycle2"/>
    <dgm:cxn modelId="{89DD354D-62C5-499D-A9D7-918E0B80C9B1}" type="presParOf" srcId="{A8623783-3828-0A4D-8CBC-E5EB186A26A9}" destId="{50ECAA6F-DA9C-CB49-BF1A-71291FDC5CF4}" srcOrd="6" destOrd="0" presId="urn:microsoft.com/office/officeart/2005/8/layout/cycle2"/>
    <dgm:cxn modelId="{DFB4A4E5-8D1C-4195-A659-21D67BB488D3}" type="presParOf" srcId="{A8623783-3828-0A4D-8CBC-E5EB186A26A9}" destId="{3AF06C76-19D4-6F4B-A6DA-C9AC310997A1}" srcOrd="7" destOrd="0" presId="urn:microsoft.com/office/officeart/2005/8/layout/cycle2"/>
    <dgm:cxn modelId="{442D459E-2D03-45E1-B1E8-75A734E61CBA}" type="presParOf" srcId="{3AF06C76-19D4-6F4B-A6DA-C9AC310997A1}" destId="{DA592D7E-CE86-9240-A5AE-93E10BAD8EA5}" srcOrd="0" destOrd="0" presId="urn:microsoft.com/office/officeart/2005/8/layout/cycle2"/>
    <dgm:cxn modelId="{90178619-B347-464E-9A80-933AFAC7DF5C}" type="presParOf" srcId="{A8623783-3828-0A4D-8CBC-E5EB186A26A9}" destId="{DD061F3E-30D4-D049-B9B9-06CDC79DB7AB}" srcOrd="8" destOrd="0" presId="urn:microsoft.com/office/officeart/2005/8/layout/cycle2"/>
    <dgm:cxn modelId="{3121F28B-8F70-4A7B-9388-4F1C63B314AD}" type="presParOf" srcId="{A8623783-3828-0A4D-8CBC-E5EB186A26A9}" destId="{EB603E35-9274-9448-A33A-9AC360F3D769}" srcOrd="9" destOrd="0" presId="urn:microsoft.com/office/officeart/2005/8/layout/cycle2"/>
    <dgm:cxn modelId="{7CC1AEE6-31F6-4781-B5A0-6DCDBCAC10FC}" type="presParOf" srcId="{EB603E35-9274-9448-A33A-9AC360F3D769}" destId="{56307EF3-B737-7D43-9FAE-D82AAE1250AC}"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9678AF-FCD6-474E-8E01-1A426A6DA3EB}" type="doc">
      <dgm:prSet loTypeId="urn:microsoft.com/office/officeart/2005/8/layout/vList6" loCatId="list" qsTypeId="urn:microsoft.com/office/officeart/2005/8/quickstyle/simple1" qsCatId="simple" csTypeId="urn:microsoft.com/office/officeart/2005/8/colors/accent3_4" csCatId="accent3" phldr="1"/>
      <dgm:spPr/>
      <dgm:t>
        <a:bodyPr/>
        <a:lstStyle/>
        <a:p>
          <a:endParaRPr lang="en-US"/>
        </a:p>
      </dgm:t>
    </dgm:pt>
    <dgm:pt modelId="{91088399-0E71-4975-92D2-D012D6BA48F5}">
      <dgm:prSet phldrT="[Text]"/>
      <dgm:spPr/>
      <dgm:t>
        <a:bodyPr/>
        <a:lstStyle/>
        <a:p>
          <a:r>
            <a:rPr lang="en-US" dirty="0" smtClean="0"/>
            <a:t>Limited Development or Implementation</a:t>
          </a:r>
          <a:endParaRPr lang="en-US" dirty="0"/>
        </a:p>
      </dgm:t>
    </dgm:pt>
    <dgm:pt modelId="{CCCF3A5C-A96D-41CC-8CD1-63CEE4CCEE1C}" type="parTrans" cxnId="{303461DE-6C49-4CFF-9854-A1352A0222D5}">
      <dgm:prSet/>
      <dgm:spPr/>
      <dgm:t>
        <a:bodyPr/>
        <a:lstStyle/>
        <a:p>
          <a:endParaRPr lang="en-US"/>
        </a:p>
      </dgm:t>
    </dgm:pt>
    <dgm:pt modelId="{3DF3344E-7465-4E3F-9971-1AB2A66A6F67}" type="sibTrans" cxnId="{303461DE-6C49-4CFF-9854-A1352A0222D5}">
      <dgm:prSet/>
      <dgm:spPr/>
      <dgm:t>
        <a:bodyPr/>
        <a:lstStyle/>
        <a:p>
          <a:endParaRPr lang="en-US"/>
        </a:p>
      </dgm:t>
    </dgm:pt>
    <dgm:pt modelId="{7BFBD529-8A99-4952-B1AA-D3151250FB9D}">
      <dgm:prSet phldrT="[Text]"/>
      <dgm:spPr/>
      <dgm:t>
        <a:bodyPr anchor="ctr"/>
        <a:lstStyle/>
        <a:p>
          <a:r>
            <a:rPr lang="en-US" dirty="0" smtClean="0"/>
            <a:t>Please describe the current level of development or implementation</a:t>
          </a:r>
          <a:endParaRPr lang="en-US" dirty="0"/>
        </a:p>
      </dgm:t>
    </dgm:pt>
    <dgm:pt modelId="{C89DE756-ADEA-4395-9BBB-4C6517D30E33}" type="parTrans" cxnId="{39324733-22A1-4C93-9FB9-00EBFFA814F6}">
      <dgm:prSet/>
      <dgm:spPr/>
      <dgm:t>
        <a:bodyPr/>
        <a:lstStyle/>
        <a:p>
          <a:endParaRPr lang="en-US"/>
        </a:p>
      </dgm:t>
    </dgm:pt>
    <dgm:pt modelId="{EDFC5250-E05F-4BA5-948B-ACDFF67DA9F5}" type="sibTrans" cxnId="{39324733-22A1-4C93-9FB9-00EBFFA814F6}">
      <dgm:prSet/>
      <dgm:spPr/>
      <dgm:t>
        <a:bodyPr/>
        <a:lstStyle/>
        <a:p>
          <a:endParaRPr lang="en-US"/>
        </a:p>
      </dgm:t>
    </dgm:pt>
    <dgm:pt modelId="{B0EEFBE6-7994-43FC-A34F-E0722D0B04A6}">
      <dgm:prSet phldrT="[Text]"/>
      <dgm:spPr/>
      <dgm:t>
        <a:bodyPr/>
        <a:lstStyle/>
        <a:p>
          <a:r>
            <a:rPr lang="en-US" dirty="0" smtClean="0"/>
            <a:t>Full Implementation</a:t>
          </a:r>
          <a:endParaRPr lang="en-US" dirty="0"/>
        </a:p>
      </dgm:t>
    </dgm:pt>
    <dgm:pt modelId="{3D6CC120-DA7B-46A9-9D7D-C67A5AD3ACBC}" type="parTrans" cxnId="{C0425B34-DB3F-4BE3-B74C-AA40E787E52F}">
      <dgm:prSet/>
      <dgm:spPr/>
      <dgm:t>
        <a:bodyPr/>
        <a:lstStyle/>
        <a:p>
          <a:endParaRPr lang="en-US"/>
        </a:p>
      </dgm:t>
    </dgm:pt>
    <dgm:pt modelId="{459B0437-FA48-44AE-913C-66AA26177D8E}" type="sibTrans" cxnId="{C0425B34-DB3F-4BE3-B74C-AA40E787E52F}">
      <dgm:prSet/>
      <dgm:spPr/>
      <dgm:t>
        <a:bodyPr/>
        <a:lstStyle/>
        <a:p>
          <a:endParaRPr lang="en-US"/>
        </a:p>
      </dgm:t>
    </dgm:pt>
    <dgm:pt modelId="{5B41AE2A-04F2-499D-BFC7-E30C0ADCB3B8}">
      <dgm:prSet phldrT="[Text]"/>
      <dgm:spPr/>
      <dgm:t>
        <a:bodyPr/>
        <a:lstStyle/>
        <a:p>
          <a:r>
            <a:rPr lang="en-US" dirty="0" smtClean="0"/>
            <a:t>Please provide evidence that this indicators has been fully and effectively implemented. Also, describe the continued work that will be necessary to sustain your efforts.</a:t>
          </a:r>
          <a:endParaRPr lang="en-US" dirty="0"/>
        </a:p>
      </dgm:t>
    </dgm:pt>
    <dgm:pt modelId="{E05A4787-9F5C-42AB-B9DD-87B6676A681A}" type="parTrans" cxnId="{A828CE36-C47D-4A87-913B-9E7F78A8EB25}">
      <dgm:prSet/>
      <dgm:spPr/>
      <dgm:t>
        <a:bodyPr/>
        <a:lstStyle/>
        <a:p>
          <a:endParaRPr lang="en-US"/>
        </a:p>
      </dgm:t>
    </dgm:pt>
    <dgm:pt modelId="{E8F1521B-E766-4C31-8C6C-7864EFC36CBE}" type="sibTrans" cxnId="{A828CE36-C47D-4A87-913B-9E7F78A8EB25}">
      <dgm:prSet/>
      <dgm:spPr/>
      <dgm:t>
        <a:bodyPr/>
        <a:lstStyle/>
        <a:p>
          <a:endParaRPr lang="en-US"/>
        </a:p>
      </dgm:t>
    </dgm:pt>
    <dgm:pt modelId="{562EE0F4-A644-474D-9029-FBC90A6A3055}" type="pres">
      <dgm:prSet presAssocID="{189678AF-FCD6-474E-8E01-1A426A6DA3EB}" presName="Name0" presStyleCnt="0">
        <dgm:presLayoutVars>
          <dgm:dir/>
          <dgm:animLvl val="lvl"/>
          <dgm:resizeHandles/>
        </dgm:presLayoutVars>
      </dgm:prSet>
      <dgm:spPr/>
      <dgm:t>
        <a:bodyPr/>
        <a:lstStyle/>
        <a:p>
          <a:endParaRPr lang="en-US"/>
        </a:p>
      </dgm:t>
    </dgm:pt>
    <dgm:pt modelId="{4E72F214-3978-45F7-B44C-D233073D185A}" type="pres">
      <dgm:prSet presAssocID="{91088399-0E71-4975-92D2-D012D6BA48F5}" presName="linNode" presStyleCnt="0"/>
      <dgm:spPr/>
    </dgm:pt>
    <dgm:pt modelId="{7E5343E8-6A71-48C7-8800-4AB2F148C90B}" type="pres">
      <dgm:prSet presAssocID="{91088399-0E71-4975-92D2-D012D6BA48F5}" presName="parentShp" presStyleLbl="node1" presStyleIdx="0" presStyleCnt="2">
        <dgm:presLayoutVars>
          <dgm:bulletEnabled val="1"/>
        </dgm:presLayoutVars>
      </dgm:prSet>
      <dgm:spPr/>
      <dgm:t>
        <a:bodyPr/>
        <a:lstStyle/>
        <a:p>
          <a:endParaRPr lang="en-US"/>
        </a:p>
      </dgm:t>
    </dgm:pt>
    <dgm:pt modelId="{272B4CD9-E8FB-408B-B249-B849DDF4C24E}" type="pres">
      <dgm:prSet presAssocID="{91088399-0E71-4975-92D2-D012D6BA48F5}" presName="childShp" presStyleLbl="bgAccFollowNode1" presStyleIdx="0" presStyleCnt="2" custScaleY="99757">
        <dgm:presLayoutVars>
          <dgm:bulletEnabled val="1"/>
        </dgm:presLayoutVars>
      </dgm:prSet>
      <dgm:spPr/>
      <dgm:t>
        <a:bodyPr/>
        <a:lstStyle/>
        <a:p>
          <a:endParaRPr lang="en-US"/>
        </a:p>
      </dgm:t>
    </dgm:pt>
    <dgm:pt modelId="{213371B3-6A48-4055-A13E-4968CFAA5C5A}" type="pres">
      <dgm:prSet presAssocID="{3DF3344E-7465-4E3F-9971-1AB2A66A6F67}" presName="spacing" presStyleCnt="0"/>
      <dgm:spPr/>
    </dgm:pt>
    <dgm:pt modelId="{FDC29C54-DF2E-4FAF-BAD5-0E3A53C7C8C4}" type="pres">
      <dgm:prSet presAssocID="{B0EEFBE6-7994-43FC-A34F-E0722D0B04A6}" presName="linNode" presStyleCnt="0"/>
      <dgm:spPr/>
    </dgm:pt>
    <dgm:pt modelId="{2BEB666D-2706-41EC-8AC6-6C7DC1FF7CEE}" type="pres">
      <dgm:prSet presAssocID="{B0EEFBE6-7994-43FC-A34F-E0722D0B04A6}" presName="parentShp" presStyleLbl="node1" presStyleIdx="1" presStyleCnt="2">
        <dgm:presLayoutVars>
          <dgm:bulletEnabled val="1"/>
        </dgm:presLayoutVars>
      </dgm:prSet>
      <dgm:spPr/>
      <dgm:t>
        <a:bodyPr/>
        <a:lstStyle/>
        <a:p>
          <a:endParaRPr lang="en-US"/>
        </a:p>
      </dgm:t>
    </dgm:pt>
    <dgm:pt modelId="{BD375819-C10C-43AC-9C85-F24792360F33}" type="pres">
      <dgm:prSet presAssocID="{B0EEFBE6-7994-43FC-A34F-E0722D0B04A6}" presName="childShp" presStyleLbl="bgAccFollowNode1" presStyleIdx="1" presStyleCnt="2">
        <dgm:presLayoutVars>
          <dgm:bulletEnabled val="1"/>
        </dgm:presLayoutVars>
      </dgm:prSet>
      <dgm:spPr/>
      <dgm:t>
        <a:bodyPr/>
        <a:lstStyle/>
        <a:p>
          <a:endParaRPr lang="en-US"/>
        </a:p>
      </dgm:t>
    </dgm:pt>
  </dgm:ptLst>
  <dgm:cxnLst>
    <dgm:cxn modelId="{6C80BE04-9F16-4654-98AF-53846B747D81}" type="presOf" srcId="{91088399-0E71-4975-92D2-D012D6BA48F5}" destId="{7E5343E8-6A71-48C7-8800-4AB2F148C90B}" srcOrd="0" destOrd="0" presId="urn:microsoft.com/office/officeart/2005/8/layout/vList6"/>
    <dgm:cxn modelId="{2520CC48-3087-4087-ABC7-2D96B2B01193}" type="presOf" srcId="{B0EEFBE6-7994-43FC-A34F-E0722D0B04A6}" destId="{2BEB666D-2706-41EC-8AC6-6C7DC1FF7CEE}" srcOrd="0" destOrd="0" presId="urn:microsoft.com/office/officeart/2005/8/layout/vList6"/>
    <dgm:cxn modelId="{C0425B34-DB3F-4BE3-B74C-AA40E787E52F}" srcId="{189678AF-FCD6-474E-8E01-1A426A6DA3EB}" destId="{B0EEFBE6-7994-43FC-A34F-E0722D0B04A6}" srcOrd="1" destOrd="0" parTransId="{3D6CC120-DA7B-46A9-9D7D-C67A5AD3ACBC}" sibTransId="{459B0437-FA48-44AE-913C-66AA26177D8E}"/>
    <dgm:cxn modelId="{EC5C4C0D-6F8D-46BC-B807-D700453B51BD}" type="presOf" srcId="{5B41AE2A-04F2-499D-BFC7-E30C0ADCB3B8}" destId="{BD375819-C10C-43AC-9C85-F24792360F33}" srcOrd="0" destOrd="0" presId="urn:microsoft.com/office/officeart/2005/8/layout/vList6"/>
    <dgm:cxn modelId="{A828CE36-C47D-4A87-913B-9E7F78A8EB25}" srcId="{B0EEFBE6-7994-43FC-A34F-E0722D0B04A6}" destId="{5B41AE2A-04F2-499D-BFC7-E30C0ADCB3B8}" srcOrd="0" destOrd="0" parTransId="{E05A4787-9F5C-42AB-B9DD-87B6676A681A}" sibTransId="{E8F1521B-E766-4C31-8C6C-7864EFC36CBE}"/>
    <dgm:cxn modelId="{6A67550F-143B-41CF-938E-7EB43F5F0F73}" type="presOf" srcId="{7BFBD529-8A99-4952-B1AA-D3151250FB9D}" destId="{272B4CD9-E8FB-408B-B249-B849DDF4C24E}" srcOrd="0" destOrd="0" presId="urn:microsoft.com/office/officeart/2005/8/layout/vList6"/>
    <dgm:cxn modelId="{AD0BF74D-403F-4DD9-81A9-C29236B643BB}" type="presOf" srcId="{189678AF-FCD6-474E-8E01-1A426A6DA3EB}" destId="{562EE0F4-A644-474D-9029-FBC90A6A3055}" srcOrd="0" destOrd="0" presId="urn:microsoft.com/office/officeart/2005/8/layout/vList6"/>
    <dgm:cxn modelId="{303461DE-6C49-4CFF-9854-A1352A0222D5}" srcId="{189678AF-FCD6-474E-8E01-1A426A6DA3EB}" destId="{91088399-0E71-4975-92D2-D012D6BA48F5}" srcOrd="0" destOrd="0" parTransId="{CCCF3A5C-A96D-41CC-8CD1-63CEE4CCEE1C}" sibTransId="{3DF3344E-7465-4E3F-9971-1AB2A66A6F67}"/>
    <dgm:cxn modelId="{39324733-22A1-4C93-9FB9-00EBFFA814F6}" srcId="{91088399-0E71-4975-92D2-D012D6BA48F5}" destId="{7BFBD529-8A99-4952-B1AA-D3151250FB9D}" srcOrd="0" destOrd="0" parTransId="{C89DE756-ADEA-4395-9BBB-4C6517D30E33}" sibTransId="{EDFC5250-E05F-4BA5-948B-ACDFF67DA9F5}"/>
    <dgm:cxn modelId="{B3DD05D7-8DCC-4D95-B23F-6772A5FD6BC3}" type="presParOf" srcId="{562EE0F4-A644-474D-9029-FBC90A6A3055}" destId="{4E72F214-3978-45F7-B44C-D233073D185A}" srcOrd="0" destOrd="0" presId="urn:microsoft.com/office/officeart/2005/8/layout/vList6"/>
    <dgm:cxn modelId="{59FBC17D-4E72-4A4F-846B-94FF3BB645F4}" type="presParOf" srcId="{4E72F214-3978-45F7-B44C-D233073D185A}" destId="{7E5343E8-6A71-48C7-8800-4AB2F148C90B}" srcOrd="0" destOrd="0" presId="urn:microsoft.com/office/officeart/2005/8/layout/vList6"/>
    <dgm:cxn modelId="{1FAD7E99-52FA-4FB6-827D-95E1F7638E29}" type="presParOf" srcId="{4E72F214-3978-45F7-B44C-D233073D185A}" destId="{272B4CD9-E8FB-408B-B249-B849DDF4C24E}" srcOrd="1" destOrd="0" presId="urn:microsoft.com/office/officeart/2005/8/layout/vList6"/>
    <dgm:cxn modelId="{BD2C526F-1662-41C9-BCD6-1C145D57B53B}" type="presParOf" srcId="{562EE0F4-A644-474D-9029-FBC90A6A3055}" destId="{213371B3-6A48-4055-A13E-4968CFAA5C5A}" srcOrd="1" destOrd="0" presId="urn:microsoft.com/office/officeart/2005/8/layout/vList6"/>
    <dgm:cxn modelId="{35942E5B-FC69-42DA-A979-F1B6B7921F7B}" type="presParOf" srcId="{562EE0F4-A644-474D-9029-FBC90A6A3055}" destId="{FDC29C54-DF2E-4FAF-BAD5-0E3A53C7C8C4}" srcOrd="2" destOrd="0" presId="urn:microsoft.com/office/officeart/2005/8/layout/vList6"/>
    <dgm:cxn modelId="{15551DD9-EB89-463B-B371-75710A34C742}" type="presParOf" srcId="{FDC29C54-DF2E-4FAF-BAD5-0E3A53C7C8C4}" destId="{2BEB666D-2706-41EC-8AC6-6C7DC1FF7CEE}" srcOrd="0" destOrd="0" presId="urn:microsoft.com/office/officeart/2005/8/layout/vList6"/>
    <dgm:cxn modelId="{067CCF11-2CC4-4512-9FA8-0EB5589F2207}" type="presParOf" srcId="{FDC29C54-DF2E-4FAF-BAD5-0E3A53C7C8C4}" destId="{BD375819-C10C-43AC-9C85-F24792360F33}"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8918A-65A1-4491-9180-59B230FF36FA}">
      <dsp:nvSpPr>
        <dsp:cNvPr id="0" name=""/>
        <dsp:cNvSpPr/>
      </dsp:nvSpPr>
      <dsp:spPr>
        <a:xfrm>
          <a:off x="3174007" y="61191"/>
          <a:ext cx="1779984" cy="1156989"/>
        </a:xfrm>
        <a:prstGeom prst="roundRect">
          <a:avLst/>
        </a:prstGeom>
        <a:solidFill>
          <a:schemeClr val="accent6">
            <a:alpha val="9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Principal</a:t>
          </a:r>
          <a:endParaRPr lang="en-US" sz="2500" kern="1200" dirty="0"/>
        </a:p>
      </dsp:txBody>
      <dsp:txXfrm>
        <a:off x="3230487" y="117671"/>
        <a:ext cx="1667024" cy="1044029"/>
      </dsp:txXfrm>
    </dsp:sp>
    <dsp:sp modelId="{2E5CE7EA-34A5-4A3B-A761-545E67023AFD}">
      <dsp:nvSpPr>
        <dsp:cNvPr id="0" name=""/>
        <dsp:cNvSpPr/>
      </dsp:nvSpPr>
      <dsp:spPr>
        <a:xfrm>
          <a:off x="1816339" y="669698"/>
          <a:ext cx="4620252" cy="4620252"/>
        </a:xfrm>
        <a:custGeom>
          <a:avLst/>
          <a:gdLst/>
          <a:ahLst/>
          <a:cxnLst/>
          <a:rect l="0" t="0" r="0" b="0"/>
          <a:pathLst>
            <a:path>
              <a:moveTo>
                <a:pt x="3149643" y="157942"/>
              </a:moveTo>
              <a:arcTo wR="2310126" hR="2310126" stAng="17478577" swAng="1900631"/>
            </a:path>
          </a:pathLst>
        </a:custGeom>
        <a:noFill/>
        <a:ln w="9525" cap="flat" cmpd="sng" algn="ctr">
          <a:solidFill>
            <a:schemeClr val="accent6">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F1CBF9-0730-4E39-B585-8BB639F91489}">
      <dsp:nvSpPr>
        <dsp:cNvPr id="0" name=""/>
        <dsp:cNvSpPr/>
      </dsp:nvSpPr>
      <dsp:spPr>
        <a:xfrm>
          <a:off x="5371068" y="1599418"/>
          <a:ext cx="1779984" cy="1156989"/>
        </a:xfrm>
        <a:prstGeom prst="roundRect">
          <a:avLst/>
        </a:prstGeom>
        <a:solidFill>
          <a:schemeClr val="accent6">
            <a:alpha val="90000"/>
            <a:hueOff val="0"/>
            <a:satOff val="0"/>
            <a:lumOff val="0"/>
            <a:alphaOff val="-1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Team Member</a:t>
          </a:r>
          <a:endParaRPr lang="en-US" sz="2500" kern="1200" dirty="0"/>
        </a:p>
      </dsp:txBody>
      <dsp:txXfrm>
        <a:off x="5427548" y="1655898"/>
        <a:ext cx="1667024" cy="1044029"/>
      </dsp:txXfrm>
    </dsp:sp>
    <dsp:sp modelId="{7B776A79-BE20-4DF3-82F7-AE3B18E76308}">
      <dsp:nvSpPr>
        <dsp:cNvPr id="0" name=""/>
        <dsp:cNvSpPr/>
      </dsp:nvSpPr>
      <dsp:spPr>
        <a:xfrm>
          <a:off x="1753873" y="581655"/>
          <a:ext cx="4620252" cy="4620252"/>
        </a:xfrm>
        <a:custGeom>
          <a:avLst/>
          <a:gdLst/>
          <a:ahLst/>
          <a:cxnLst/>
          <a:rect l="0" t="0" r="0" b="0"/>
          <a:pathLst>
            <a:path>
              <a:moveTo>
                <a:pt x="4617101" y="2189512"/>
              </a:moveTo>
              <a:arcTo wR="2310126" hR="2310126" stAng="21420430" swAng="2195114"/>
            </a:path>
          </a:pathLst>
        </a:custGeom>
        <a:noFill/>
        <a:ln w="9525" cap="flat" cmpd="sng" algn="ctr">
          <a:solidFill>
            <a:schemeClr val="accent6">
              <a:shade val="90000"/>
              <a:hueOff val="-13061"/>
              <a:satOff val="-1601"/>
              <a:lumOff val="8056"/>
              <a:alphaOff val="0"/>
            </a:schemeClr>
          </a:solidFill>
          <a:prstDash val="solid"/>
        </a:ln>
        <a:effectLst/>
      </dsp:spPr>
      <dsp:style>
        <a:lnRef idx="1">
          <a:scrgbClr r="0" g="0" b="0"/>
        </a:lnRef>
        <a:fillRef idx="0">
          <a:scrgbClr r="0" g="0" b="0"/>
        </a:fillRef>
        <a:effectRef idx="0">
          <a:scrgbClr r="0" g="0" b="0"/>
        </a:effectRef>
        <a:fontRef idx="minor"/>
      </dsp:style>
    </dsp:sp>
    <dsp:sp modelId="{BB8BC6E6-2FBA-4B4C-A903-C35C1024E253}">
      <dsp:nvSpPr>
        <dsp:cNvPr id="0" name=""/>
        <dsp:cNvSpPr/>
      </dsp:nvSpPr>
      <dsp:spPr>
        <a:xfrm>
          <a:off x="4531865" y="4182218"/>
          <a:ext cx="1779984" cy="1156989"/>
        </a:xfrm>
        <a:prstGeom prst="roundRect">
          <a:avLst/>
        </a:prstGeom>
        <a:solidFill>
          <a:schemeClr val="accent6">
            <a:alpha val="90000"/>
            <a:hueOff val="0"/>
            <a:satOff val="0"/>
            <a:lumOff val="0"/>
            <a:alphaOff val="-2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Team </a:t>
          </a:r>
        </a:p>
        <a:p>
          <a:pPr lvl="0" algn="ctr" defTabSz="1111250">
            <a:lnSpc>
              <a:spcPct val="90000"/>
            </a:lnSpc>
            <a:spcBef>
              <a:spcPct val="0"/>
            </a:spcBef>
            <a:spcAft>
              <a:spcPct val="35000"/>
            </a:spcAft>
          </a:pPr>
          <a:r>
            <a:rPr lang="en-US" sz="2500" kern="1200" dirty="0" smtClean="0"/>
            <a:t>Member</a:t>
          </a:r>
          <a:endParaRPr lang="en-US" sz="2500" kern="1200" dirty="0"/>
        </a:p>
      </dsp:txBody>
      <dsp:txXfrm>
        <a:off x="4588345" y="4238698"/>
        <a:ext cx="1667024" cy="1044029"/>
      </dsp:txXfrm>
    </dsp:sp>
    <dsp:sp modelId="{37235E7B-ACFF-4614-A3D8-8B6512016813}">
      <dsp:nvSpPr>
        <dsp:cNvPr id="0" name=""/>
        <dsp:cNvSpPr/>
      </dsp:nvSpPr>
      <dsp:spPr>
        <a:xfrm>
          <a:off x="1753873" y="581655"/>
          <a:ext cx="4620252" cy="4620252"/>
        </a:xfrm>
        <a:custGeom>
          <a:avLst/>
          <a:gdLst/>
          <a:ahLst/>
          <a:cxnLst/>
          <a:rect l="0" t="0" r="0" b="0"/>
          <a:pathLst>
            <a:path>
              <a:moveTo>
                <a:pt x="2768824" y="4574254"/>
              </a:moveTo>
              <a:arcTo wR="2310126" hR="2310126" stAng="4712834" swAng="1374332"/>
            </a:path>
          </a:pathLst>
        </a:custGeom>
        <a:noFill/>
        <a:ln w="9525" cap="flat" cmpd="sng" algn="ctr">
          <a:solidFill>
            <a:schemeClr val="accent6">
              <a:shade val="90000"/>
              <a:hueOff val="-26121"/>
              <a:satOff val="-3202"/>
              <a:lumOff val="16112"/>
              <a:alphaOff val="0"/>
            </a:schemeClr>
          </a:solidFill>
          <a:prstDash val="solid"/>
        </a:ln>
        <a:effectLst/>
      </dsp:spPr>
      <dsp:style>
        <a:lnRef idx="1">
          <a:scrgbClr r="0" g="0" b="0"/>
        </a:lnRef>
        <a:fillRef idx="0">
          <a:scrgbClr r="0" g="0" b="0"/>
        </a:fillRef>
        <a:effectRef idx="0">
          <a:scrgbClr r="0" g="0" b="0"/>
        </a:effectRef>
        <a:fontRef idx="minor"/>
      </dsp:style>
    </dsp:sp>
    <dsp:sp modelId="{B956C428-25AB-493B-B88E-0513006B5A94}">
      <dsp:nvSpPr>
        <dsp:cNvPr id="0" name=""/>
        <dsp:cNvSpPr/>
      </dsp:nvSpPr>
      <dsp:spPr>
        <a:xfrm>
          <a:off x="1816149" y="4182218"/>
          <a:ext cx="1779984" cy="1156989"/>
        </a:xfrm>
        <a:prstGeom prst="roundRect">
          <a:avLst/>
        </a:prstGeom>
        <a:solidFill>
          <a:schemeClr val="accent6">
            <a:alpha val="90000"/>
            <a:hueOff val="0"/>
            <a:satOff val="0"/>
            <a:lumOff val="0"/>
            <a:alphaOff val="-3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Team</a:t>
          </a:r>
        </a:p>
        <a:p>
          <a:pPr lvl="0" algn="ctr" defTabSz="1111250">
            <a:lnSpc>
              <a:spcPct val="90000"/>
            </a:lnSpc>
            <a:spcBef>
              <a:spcPct val="0"/>
            </a:spcBef>
            <a:spcAft>
              <a:spcPct val="35000"/>
            </a:spcAft>
          </a:pPr>
          <a:r>
            <a:rPr lang="en-US" sz="2500" kern="1200" dirty="0" smtClean="0"/>
            <a:t>Member</a:t>
          </a:r>
          <a:endParaRPr lang="en-US" sz="2500" kern="1200" dirty="0"/>
        </a:p>
      </dsp:txBody>
      <dsp:txXfrm>
        <a:off x="1872629" y="4238698"/>
        <a:ext cx="1667024" cy="1044029"/>
      </dsp:txXfrm>
    </dsp:sp>
    <dsp:sp modelId="{3148CBB1-83FA-49A5-970F-255699BCD096}">
      <dsp:nvSpPr>
        <dsp:cNvPr id="0" name=""/>
        <dsp:cNvSpPr/>
      </dsp:nvSpPr>
      <dsp:spPr>
        <a:xfrm>
          <a:off x="1753873" y="581655"/>
          <a:ext cx="4620252" cy="4620252"/>
        </a:xfrm>
        <a:custGeom>
          <a:avLst/>
          <a:gdLst/>
          <a:ahLst/>
          <a:cxnLst/>
          <a:rect l="0" t="0" r="0" b="0"/>
          <a:pathLst>
            <a:path>
              <a:moveTo>
                <a:pt x="385803" y="3588275"/>
              </a:moveTo>
              <a:arcTo wR="2310126" hR="2310126" stAng="8784456" swAng="2195114"/>
            </a:path>
          </a:pathLst>
        </a:custGeom>
        <a:noFill/>
        <a:ln w="9525" cap="flat" cmpd="sng" algn="ctr">
          <a:solidFill>
            <a:schemeClr val="accent6">
              <a:shade val="90000"/>
              <a:hueOff val="-39182"/>
              <a:satOff val="-4803"/>
              <a:lumOff val="24168"/>
              <a:alphaOff val="0"/>
            </a:schemeClr>
          </a:solidFill>
          <a:prstDash val="solid"/>
        </a:ln>
        <a:effectLst/>
      </dsp:spPr>
      <dsp:style>
        <a:lnRef idx="1">
          <a:scrgbClr r="0" g="0" b="0"/>
        </a:lnRef>
        <a:fillRef idx="0">
          <a:scrgbClr r="0" g="0" b="0"/>
        </a:fillRef>
        <a:effectRef idx="0">
          <a:scrgbClr r="0" g="0" b="0"/>
        </a:effectRef>
        <a:fontRef idx="minor"/>
      </dsp:style>
    </dsp:sp>
    <dsp:sp modelId="{E6C0769E-45ED-46C7-B231-D3560A5CCEC2}">
      <dsp:nvSpPr>
        <dsp:cNvPr id="0" name=""/>
        <dsp:cNvSpPr/>
      </dsp:nvSpPr>
      <dsp:spPr>
        <a:xfrm>
          <a:off x="976947" y="1599418"/>
          <a:ext cx="1779984" cy="1156989"/>
        </a:xfrm>
        <a:prstGeom prst="roundRect">
          <a:avLst/>
        </a:prstGeom>
        <a:solidFill>
          <a:schemeClr val="accent6">
            <a:alpha val="90000"/>
            <a:hueOff val="0"/>
            <a:satOff val="0"/>
            <a:lumOff val="0"/>
            <a:alpha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Team </a:t>
          </a:r>
        </a:p>
        <a:p>
          <a:pPr lvl="0" algn="ctr" defTabSz="1111250">
            <a:lnSpc>
              <a:spcPct val="90000"/>
            </a:lnSpc>
            <a:spcBef>
              <a:spcPct val="0"/>
            </a:spcBef>
            <a:spcAft>
              <a:spcPct val="35000"/>
            </a:spcAft>
          </a:pPr>
          <a:r>
            <a:rPr lang="en-US" sz="2500" kern="1200" dirty="0" smtClean="0"/>
            <a:t>Member</a:t>
          </a:r>
          <a:endParaRPr lang="en-US" sz="2500" kern="1200" dirty="0"/>
        </a:p>
      </dsp:txBody>
      <dsp:txXfrm>
        <a:off x="1033427" y="1655898"/>
        <a:ext cx="1667024" cy="1044029"/>
      </dsp:txXfrm>
    </dsp:sp>
    <dsp:sp modelId="{CF650897-34CA-44CE-A54C-9EE196DE82EE}">
      <dsp:nvSpPr>
        <dsp:cNvPr id="0" name=""/>
        <dsp:cNvSpPr/>
      </dsp:nvSpPr>
      <dsp:spPr>
        <a:xfrm>
          <a:off x="1691408" y="669698"/>
          <a:ext cx="4620252" cy="4620252"/>
        </a:xfrm>
        <a:custGeom>
          <a:avLst/>
          <a:gdLst/>
          <a:ahLst/>
          <a:cxnLst/>
          <a:rect l="0" t="0" r="0" b="0"/>
          <a:pathLst>
            <a:path>
              <a:moveTo>
                <a:pt x="465497" y="919432"/>
              </a:moveTo>
              <a:arcTo wR="2310126" hR="2310126" stAng="13020792" swAng="1900631"/>
            </a:path>
          </a:pathLst>
        </a:custGeom>
        <a:noFill/>
        <a:ln w="9525" cap="flat" cmpd="sng" algn="ctr">
          <a:solidFill>
            <a:schemeClr val="accent6">
              <a:shade val="90000"/>
              <a:hueOff val="-52243"/>
              <a:satOff val="-6404"/>
              <a:lumOff val="32224"/>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86493-BE6E-6F41-B7D4-DB1E160C8B32}">
      <dsp:nvSpPr>
        <dsp:cNvPr id="0" name=""/>
        <dsp:cNvSpPr/>
      </dsp:nvSpPr>
      <dsp:spPr>
        <a:xfrm>
          <a:off x="3262510" y="606"/>
          <a:ext cx="1806178" cy="1806178"/>
        </a:xfrm>
        <a:prstGeom prst="ellipse">
          <a:avLst/>
        </a:prstGeom>
        <a:gradFill rotWithShape="0">
          <a:gsLst>
            <a:gs pos="0">
              <a:schemeClr val="accent2">
                <a:hueOff val="0"/>
                <a:satOff val="0"/>
                <a:lumOff val="0"/>
                <a:alphaOff val="0"/>
                <a:shade val="85000"/>
              </a:schemeClr>
            </a:gs>
            <a:gs pos="100000">
              <a:schemeClr val="accent2">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Capacity of Leadership Team</a:t>
          </a:r>
          <a:endParaRPr lang="en-US" sz="2000" kern="1200" dirty="0"/>
        </a:p>
      </dsp:txBody>
      <dsp:txXfrm>
        <a:off x="3527019" y="265115"/>
        <a:ext cx="1277160" cy="1277160"/>
      </dsp:txXfrm>
    </dsp:sp>
    <dsp:sp modelId="{5FB09B61-3E22-D544-9293-97296EB2D306}">
      <dsp:nvSpPr>
        <dsp:cNvPr id="0" name=""/>
        <dsp:cNvSpPr/>
      </dsp:nvSpPr>
      <dsp:spPr>
        <a:xfrm rot="2160000">
          <a:off x="5011321" y="1387348"/>
          <a:ext cx="478961" cy="609585"/>
        </a:xfrm>
        <a:prstGeom prst="rightArrow">
          <a:avLst>
            <a:gd name="adj1" fmla="val 60000"/>
            <a:gd name="adj2" fmla="val 50000"/>
          </a:avLst>
        </a:prstGeom>
        <a:gradFill rotWithShape="0">
          <a:gsLst>
            <a:gs pos="0">
              <a:schemeClr val="accent2">
                <a:hueOff val="0"/>
                <a:satOff val="0"/>
                <a:lumOff val="0"/>
                <a:alphaOff val="0"/>
                <a:shade val="85000"/>
              </a:schemeClr>
            </a:gs>
            <a:gs pos="100000">
              <a:schemeClr val="accent2">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025042" y="1467036"/>
        <a:ext cx="335273" cy="365751"/>
      </dsp:txXfrm>
    </dsp:sp>
    <dsp:sp modelId="{D2A18502-770B-4F4D-B17B-A9E9FCE58521}">
      <dsp:nvSpPr>
        <dsp:cNvPr id="0" name=""/>
        <dsp:cNvSpPr/>
      </dsp:nvSpPr>
      <dsp:spPr>
        <a:xfrm>
          <a:off x="5454848" y="1593433"/>
          <a:ext cx="1806178" cy="1806178"/>
        </a:xfrm>
        <a:prstGeom prst="ellipse">
          <a:avLst/>
        </a:prstGeom>
        <a:gradFill rotWithShape="0">
          <a:gsLst>
            <a:gs pos="0">
              <a:schemeClr val="accent3">
                <a:hueOff val="0"/>
                <a:satOff val="0"/>
                <a:lumOff val="0"/>
                <a:alphaOff val="0"/>
                <a:shade val="85000"/>
              </a:schemeClr>
            </a:gs>
            <a:gs pos="100000">
              <a:schemeClr val="accent3">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Assessment of Indicators</a:t>
          </a:r>
          <a:endParaRPr lang="en-US" sz="2000" kern="1200" dirty="0"/>
        </a:p>
      </dsp:txBody>
      <dsp:txXfrm>
        <a:off x="5719357" y="1857942"/>
        <a:ext cx="1277160" cy="1277160"/>
      </dsp:txXfrm>
    </dsp:sp>
    <dsp:sp modelId="{C932A3E6-7824-134E-849B-A8FEB583822E}">
      <dsp:nvSpPr>
        <dsp:cNvPr id="0" name=""/>
        <dsp:cNvSpPr/>
      </dsp:nvSpPr>
      <dsp:spPr>
        <a:xfrm rot="6480000">
          <a:off x="5703946" y="3467461"/>
          <a:ext cx="478961" cy="609585"/>
        </a:xfrm>
        <a:prstGeom prst="rightArrow">
          <a:avLst>
            <a:gd name="adj1" fmla="val 60000"/>
            <a:gd name="adj2" fmla="val 50000"/>
          </a:avLst>
        </a:prstGeom>
        <a:gradFill rotWithShape="0">
          <a:gsLst>
            <a:gs pos="0">
              <a:schemeClr val="accent3">
                <a:hueOff val="0"/>
                <a:satOff val="0"/>
                <a:lumOff val="0"/>
                <a:alphaOff val="0"/>
                <a:shade val="85000"/>
              </a:schemeClr>
            </a:gs>
            <a:gs pos="100000">
              <a:schemeClr val="accent3">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5797991" y="3521050"/>
        <a:ext cx="335273" cy="365751"/>
      </dsp:txXfrm>
    </dsp:sp>
    <dsp:sp modelId="{EB860928-D9C0-9F49-9C50-B3C74E0AFE23}">
      <dsp:nvSpPr>
        <dsp:cNvPr id="0" name=""/>
        <dsp:cNvSpPr/>
      </dsp:nvSpPr>
      <dsp:spPr>
        <a:xfrm>
          <a:off x="4617450" y="4170681"/>
          <a:ext cx="1806178" cy="1806178"/>
        </a:xfrm>
        <a:prstGeom prst="ellipse">
          <a:avLst/>
        </a:prstGeom>
        <a:gradFill rotWithShape="0">
          <a:gsLst>
            <a:gs pos="0">
              <a:schemeClr val="accent4">
                <a:hueOff val="0"/>
                <a:satOff val="0"/>
                <a:lumOff val="0"/>
                <a:alphaOff val="0"/>
                <a:shade val="85000"/>
              </a:schemeClr>
            </a:gs>
            <a:gs pos="100000">
              <a:schemeClr val="accent4">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Creation of Plans</a:t>
          </a:r>
          <a:endParaRPr lang="en-US" sz="2000" kern="1200" dirty="0"/>
        </a:p>
      </dsp:txBody>
      <dsp:txXfrm>
        <a:off x="4881959" y="4435190"/>
        <a:ext cx="1277160" cy="1277160"/>
      </dsp:txXfrm>
    </dsp:sp>
    <dsp:sp modelId="{21C8980A-C03D-214E-9E3D-3AAA57A9B8B8}">
      <dsp:nvSpPr>
        <dsp:cNvPr id="0" name=""/>
        <dsp:cNvSpPr/>
      </dsp:nvSpPr>
      <dsp:spPr>
        <a:xfrm rot="10800000">
          <a:off x="3939674" y="4768977"/>
          <a:ext cx="478961" cy="609585"/>
        </a:xfrm>
        <a:prstGeom prst="rightArrow">
          <a:avLst>
            <a:gd name="adj1" fmla="val 60000"/>
            <a:gd name="adj2" fmla="val 50000"/>
          </a:avLst>
        </a:prstGeom>
        <a:gradFill rotWithShape="0">
          <a:gsLst>
            <a:gs pos="0">
              <a:schemeClr val="accent4">
                <a:hueOff val="0"/>
                <a:satOff val="0"/>
                <a:lumOff val="0"/>
                <a:alphaOff val="0"/>
                <a:shade val="85000"/>
              </a:schemeClr>
            </a:gs>
            <a:gs pos="100000">
              <a:schemeClr val="accent4">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4083362" y="4890894"/>
        <a:ext cx="335273" cy="365751"/>
      </dsp:txXfrm>
    </dsp:sp>
    <dsp:sp modelId="{50ECAA6F-DA9C-CB49-BF1A-71291FDC5CF4}">
      <dsp:nvSpPr>
        <dsp:cNvPr id="0" name=""/>
        <dsp:cNvSpPr/>
      </dsp:nvSpPr>
      <dsp:spPr>
        <a:xfrm>
          <a:off x="1907571" y="4170681"/>
          <a:ext cx="1806178" cy="1806178"/>
        </a:xfrm>
        <a:prstGeom prst="ellipse">
          <a:avLst/>
        </a:prstGeom>
        <a:gradFill rotWithShape="0">
          <a:gsLst>
            <a:gs pos="0">
              <a:schemeClr val="accent5">
                <a:hueOff val="0"/>
                <a:satOff val="0"/>
                <a:lumOff val="0"/>
                <a:alphaOff val="0"/>
                <a:shade val="85000"/>
              </a:schemeClr>
            </a:gs>
            <a:gs pos="100000">
              <a:schemeClr val="accent5">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Monitoring Progress</a:t>
          </a:r>
          <a:endParaRPr lang="en-US" sz="2000" kern="1200" dirty="0"/>
        </a:p>
      </dsp:txBody>
      <dsp:txXfrm>
        <a:off x="2172080" y="4435190"/>
        <a:ext cx="1277160" cy="1277160"/>
      </dsp:txXfrm>
    </dsp:sp>
    <dsp:sp modelId="{3AF06C76-19D4-6F4B-A6DA-C9AC310997A1}">
      <dsp:nvSpPr>
        <dsp:cNvPr id="0" name=""/>
        <dsp:cNvSpPr/>
      </dsp:nvSpPr>
      <dsp:spPr>
        <a:xfrm rot="15120000">
          <a:off x="2156669" y="3493245"/>
          <a:ext cx="478961" cy="609585"/>
        </a:xfrm>
        <a:prstGeom prst="rightArrow">
          <a:avLst>
            <a:gd name="adj1" fmla="val 60000"/>
            <a:gd name="adj2" fmla="val 50000"/>
          </a:avLst>
        </a:prstGeom>
        <a:gradFill rotWithShape="0">
          <a:gsLst>
            <a:gs pos="0">
              <a:schemeClr val="accent5">
                <a:hueOff val="0"/>
                <a:satOff val="0"/>
                <a:lumOff val="0"/>
                <a:alphaOff val="0"/>
                <a:shade val="85000"/>
              </a:schemeClr>
            </a:gs>
            <a:gs pos="100000">
              <a:schemeClr val="accent5">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2250714" y="3683490"/>
        <a:ext cx="335273" cy="365751"/>
      </dsp:txXfrm>
    </dsp:sp>
    <dsp:sp modelId="{DD061F3E-30D4-D049-B9B9-06CDC79DB7AB}">
      <dsp:nvSpPr>
        <dsp:cNvPr id="0" name=""/>
        <dsp:cNvSpPr/>
      </dsp:nvSpPr>
      <dsp:spPr>
        <a:xfrm>
          <a:off x="1070173" y="1593433"/>
          <a:ext cx="1806178" cy="1806178"/>
        </a:xfrm>
        <a:prstGeom prst="ellipse">
          <a:avLst/>
        </a:prstGeom>
        <a:gradFill rotWithShape="0">
          <a:gsLst>
            <a:gs pos="0">
              <a:schemeClr val="accent6">
                <a:hueOff val="0"/>
                <a:satOff val="0"/>
                <a:lumOff val="0"/>
                <a:alphaOff val="0"/>
                <a:shade val="85000"/>
              </a:schemeClr>
            </a:gs>
            <a:gs pos="100000">
              <a:schemeClr val="accent6">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Review of Plans</a:t>
          </a:r>
          <a:endParaRPr lang="en-US" sz="2000" kern="1200" dirty="0"/>
        </a:p>
      </dsp:txBody>
      <dsp:txXfrm>
        <a:off x="1334682" y="1857942"/>
        <a:ext cx="1277160" cy="1277160"/>
      </dsp:txXfrm>
    </dsp:sp>
    <dsp:sp modelId="{EB603E35-9274-9448-A33A-9AC360F3D769}">
      <dsp:nvSpPr>
        <dsp:cNvPr id="0" name=""/>
        <dsp:cNvSpPr/>
      </dsp:nvSpPr>
      <dsp:spPr>
        <a:xfrm rot="19440000">
          <a:off x="2818983" y="1403284"/>
          <a:ext cx="478961" cy="609585"/>
        </a:xfrm>
        <a:prstGeom prst="rightArrow">
          <a:avLst>
            <a:gd name="adj1" fmla="val 60000"/>
            <a:gd name="adj2" fmla="val 50000"/>
          </a:avLst>
        </a:prstGeom>
        <a:gradFill rotWithShape="0">
          <a:gsLst>
            <a:gs pos="0">
              <a:schemeClr val="accent6">
                <a:hueOff val="0"/>
                <a:satOff val="0"/>
                <a:lumOff val="0"/>
                <a:alphaOff val="0"/>
                <a:shade val="85000"/>
              </a:schemeClr>
            </a:gs>
            <a:gs pos="100000">
              <a:schemeClr val="accent6">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2832704" y="1567430"/>
        <a:ext cx="335273" cy="3657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86493-BE6E-6F41-B7D4-DB1E160C8B32}">
      <dsp:nvSpPr>
        <dsp:cNvPr id="0" name=""/>
        <dsp:cNvSpPr/>
      </dsp:nvSpPr>
      <dsp:spPr>
        <a:xfrm>
          <a:off x="2992578" y="1940"/>
          <a:ext cx="1464008" cy="1464008"/>
        </a:xfrm>
        <a:prstGeom prst="ellipse">
          <a:avLst/>
        </a:prstGeom>
        <a:gradFill rotWithShape="0">
          <a:gsLst>
            <a:gs pos="0">
              <a:schemeClr val="accent2">
                <a:hueOff val="0"/>
                <a:satOff val="0"/>
                <a:lumOff val="0"/>
                <a:alphaOff val="0"/>
                <a:shade val="85000"/>
              </a:schemeClr>
            </a:gs>
            <a:gs pos="100000">
              <a:schemeClr val="accent2">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Capacity of Leadership Team</a:t>
          </a:r>
          <a:endParaRPr lang="en-US" sz="1600" kern="1200" dirty="0"/>
        </a:p>
      </dsp:txBody>
      <dsp:txXfrm>
        <a:off x="3206977" y="216339"/>
        <a:ext cx="1035210" cy="1035210"/>
      </dsp:txXfrm>
    </dsp:sp>
    <dsp:sp modelId="{5FB09B61-3E22-D544-9293-97296EB2D306}">
      <dsp:nvSpPr>
        <dsp:cNvPr id="0" name=""/>
        <dsp:cNvSpPr/>
      </dsp:nvSpPr>
      <dsp:spPr>
        <a:xfrm rot="2160000">
          <a:off x="4410309" y="1126469"/>
          <a:ext cx="389148" cy="494102"/>
        </a:xfrm>
        <a:prstGeom prst="rightArrow">
          <a:avLst>
            <a:gd name="adj1" fmla="val 60000"/>
            <a:gd name="adj2" fmla="val 50000"/>
          </a:avLst>
        </a:prstGeom>
        <a:gradFill rotWithShape="0">
          <a:gsLst>
            <a:gs pos="0">
              <a:schemeClr val="accent2">
                <a:hueOff val="0"/>
                <a:satOff val="0"/>
                <a:lumOff val="0"/>
                <a:alphaOff val="0"/>
                <a:shade val="85000"/>
              </a:schemeClr>
            </a:gs>
            <a:gs pos="100000">
              <a:schemeClr val="accent2">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421457" y="1190979"/>
        <a:ext cx="272404" cy="296462"/>
      </dsp:txXfrm>
    </dsp:sp>
    <dsp:sp modelId="{D2A18502-770B-4F4D-B17B-A9E9FCE58521}">
      <dsp:nvSpPr>
        <dsp:cNvPr id="0" name=""/>
        <dsp:cNvSpPr/>
      </dsp:nvSpPr>
      <dsp:spPr>
        <a:xfrm>
          <a:off x="4771000" y="1294039"/>
          <a:ext cx="1464008" cy="1464008"/>
        </a:xfrm>
        <a:prstGeom prst="ellipse">
          <a:avLst/>
        </a:prstGeom>
        <a:gradFill rotWithShape="0">
          <a:gsLst>
            <a:gs pos="0">
              <a:schemeClr val="accent3">
                <a:hueOff val="0"/>
                <a:satOff val="0"/>
                <a:lumOff val="0"/>
                <a:alphaOff val="0"/>
                <a:shade val="85000"/>
              </a:schemeClr>
            </a:gs>
            <a:gs pos="100000">
              <a:schemeClr val="accent3">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Assessment of Indicators</a:t>
          </a:r>
          <a:endParaRPr lang="en-US" sz="1600" kern="1200" dirty="0"/>
        </a:p>
      </dsp:txBody>
      <dsp:txXfrm>
        <a:off x="4985399" y="1508438"/>
        <a:ext cx="1035210" cy="1035210"/>
      </dsp:txXfrm>
    </dsp:sp>
    <dsp:sp modelId="{C932A3E6-7824-134E-849B-A8FEB583822E}">
      <dsp:nvSpPr>
        <dsp:cNvPr id="0" name=""/>
        <dsp:cNvSpPr/>
      </dsp:nvSpPr>
      <dsp:spPr>
        <a:xfrm rot="6480000">
          <a:off x="4972185" y="2813848"/>
          <a:ext cx="389148" cy="494102"/>
        </a:xfrm>
        <a:prstGeom prst="rightArrow">
          <a:avLst>
            <a:gd name="adj1" fmla="val 60000"/>
            <a:gd name="adj2" fmla="val 50000"/>
          </a:avLst>
        </a:prstGeom>
        <a:gradFill rotWithShape="0">
          <a:gsLst>
            <a:gs pos="0">
              <a:schemeClr val="accent3">
                <a:hueOff val="0"/>
                <a:satOff val="0"/>
                <a:lumOff val="0"/>
                <a:alphaOff val="0"/>
                <a:shade val="85000"/>
              </a:schemeClr>
            </a:gs>
            <a:gs pos="100000">
              <a:schemeClr val="accent3">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5048595" y="2857153"/>
        <a:ext cx="272404" cy="296462"/>
      </dsp:txXfrm>
    </dsp:sp>
    <dsp:sp modelId="{EB860928-D9C0-9F49-9C50-B3C74E0AFE23}">
      <dsp:nvSpPr>
        <dsp:cNvPr id="0" name=""/>
        <dsp:cNvSpPr/>
      </dsp:nvSpPr>
      <dsp:spPr>
        <a:xfrm>
          <a:off x="4091704" y="3384700"/>
          <a:ext cx="1464008" cy="1464008"/>
        </a:xfrm>
        <a:prstGeom prst="ellipse">
          <a:avLst/>
        </a:prstGeom>
        <a:gradFill rotWithShape="0">
          <a:gsLst>
            <a:gs pos="0">
              <a:schemeClr val="accent4">
                <a:hueOff val="0"/>
                <a:satOff val="0"/>
                <a:lumOff val="0"/>
                <a:alphaOff val="0"/>
                <a:shade val="85000"/>
              </a:schemeClr>
            </a:gs>
            <a:gs pos="100000">
              <a:schemeClr val="accent4">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Creation of Plans</a:t>
          </a:r>
          <a:endParaRPr lang="en-US" sz="1600" kern="1200" dirty="0"/>
        </a:p>
      </dsp:txBody>
      <dsp:txXfrm>
        <a:off x="4306103" y="3599099"/>
        <a:ext cx="1035210" cy="1035210"/>
      </dsp:txXfrm>
    </dsp:sp>
    <dsp:sp modelId="{21C8980A-C03D-214E-9E3D-3AAA57A9B8B8}">
      <dsp:nvSpPr>
        <dsp:cNvPr id="0" name=""/>
        <dsp:cNvSpPr/>
      </dsp:nvSpPr>
      <dsp:spPr>
        <a:xfrm rot="10800000">
          <a:off x="3541022" y="3869653"/>
          <a:ext cx="389148" cy="494102"/>
        </a:xfrm>
        <a:prstGeom prst="rightArrow">
          <a:avLst>
            <a:gd name="adj1" fmla="val 60000"/>
            <a:gd name="adj2" fmla="val 50000"/>
          </a:avLst>
        </a:prstGeom>
        <a:gradFill rotWithShape="0">
          <a:gsLst>
            <a:gs pos="0">
              <a:schemeClr val="accent4">
                <a:hueOff val="0"/>
                <a:satOff val="0"/>
                <a:lumOff val="0"/>
                <a:alphaOff val="0"/>
                <a:shade val="85000"/>
              </a:schemeClr>
            </a:gs>
            <a:gs pos="100000">
              <a:schemeClr val="accent4">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3657766" y="3968473"/>
        <a:ext cx="272404" cy="296462"/>
      </dsp:txXfrm>
    </dsp:sp>
    <dsp:sp modelId="{50ECAA6F-DA9C-CB49-BF1A-71291FDC5CF4}">
      <dsp:nvSpPr>
        <dsp:cNvPr id="0" name=""/>
        <dsp:cNvSpPr/>
      </dsp:nvSpPr>
      <dsp:spPr>
        <a:xfrm>
          <a:off x="1893453" y="3384700"/>
          <a:ext cx="1464008" cy="1464008"/>
        </a:xfrm>
        <a:prstGeom prst="ellipse">
          <a:avLst/>
        </a:prstGeom>
        <a:gradFill rotWithShape="0">
          <a:gsLst>
            <a:gs pos="0">
              <a:schemeClr val="accent5">
                <a:hueOff val="0"/>
                <a:satOff val="0"/>
                <a:lumOff val="0"/>
                <a:alphaOff val="0"/>
                <a:shade val="85000"/>
              </a:schemeClr>
            </a:gs>
            <a:gs pos="100000">
              <a:schemeClr val="accent5">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Monitoring Progress</a:t>
          </a:r>
          <a:endParaRPr lang="en-US" sz="1600" kern="1200" dirty="0"/>
        </a:p>
      </dsp:txBody>
      <dsp:txXfrm>
        <a:off x="2107852" y="3599099"/>
        <a:ext cx="1035210" cy="1035210"/>
      </dsp:txXfrm>
    </dsp:sp>
    <dsp:sp modelId="{3AF06C76-19D4-6F4B-A6DA-C9AC310997A1}">
      <dsp:nvSpPr>
        <dsp:cNvPr id="0" name=""/>
        <dsp:cNvSpPr/>
      </dsp:nvSpPr>
      <dsp:spPr>
        <a:xfrm rot="15120000">
          <a:off x="2094638" y="2834797"/>
          <a:ext cx="389148" cy="494102"/>
        </a:xfrm>
        <a:prstGeom prst="rightArrow">
          <a:avLst>
            <a:gd name="adj1" fmla="val 60000"/>
            <a:gd name="adj2" fmla="val 50000"/>
          </a:avLst>
        </a:prstGeom>
        <a:gradFill rotWithShape="0">
          <a:gsLst>
            <a:gs pos="0">
              <a:schemeClr val="accent5">
                <a:hueOff val="0"/>
                <a:satOff val="0"/>
                <a:lumOff val="0"/>
                <a:alphaOff val="0"/>
                <a:shade val="85000"/>
              </a:schemeClr>
            </a:gs>
            <a:gs pos="100000">
              <a:schemeClr val="accent5">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171048" y="2989132"/>
        <a:ext cx="272404" cy="296462"/>
      </dsp:txXfrm>
    </dsp:sp>
    <dsp:sp modelId="{DD061F3E-30D4-D049-B9B9-06CDC79DB7AB}">
      <dsp:nvSpPr>
        <dsp:cNvPr id="0" name=""/>
        <dsp:cNvSpPr/>
      </dsp:nvSpPr>
      <dsp:spPr>
        <a:xfrm>
          <a:off x="1214156" y="1294039"/>
          <a:ext cx="1464008" cy="1464008"/>
        </a:xfrm>
        <a:prstGeom prst="ellipse">
          <a:avLst/>
        </a:prstGeom>
        <a:gradFill rotWithShape="0">
          <a:gsLst>
            <a:gs pos="0">
              <a:schemeClr val="accent6">
                <a:hueOff val="0"/>
                <a:satOff val="0"/>
                <a:lumOff val="0"/>
                <a:alphaOff val="0"/>
                <a:shade val="85000"/>
              </a:schemeClr>
            </a:gs>
            <a:gs pos="100000">
              <a:schemeClr val="accent6">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Review of Plans</a:t>
          </a:r>
          <a:endParaRPr lang="en-US" sz="1600" kern="1200" dirty="0"/>
        </a:p>
      </dsp:txBody>
      <dsp:txXfrm>
        <a:off x="1428555" y="1508438"/>
        <a:ext cx="1035210" cy="1035210"/>
      </dsp:txXfrm>
    </dsp:sp>
    <dsp:sp modelId="{EB603E35-9274-9448-A33A-9AC360F3D769}">
      <dsp:nvSpPr>
        <dsp:cNvPr id="0" name=""/>
        <dsp:cNvSpPr/>
      </dsp:nvSpPr>
      <dsp:spPr>
        <a:xfrm rot="19440000">
          <a:off x="2631887" y="1139416"/>
          <a:ext cx="389148" cy="494102"/>
        </a:xfrm>
        <a:prstGeom prst="rightArrow">
          <a:avLst>
            <a:gd name="adj1" fmla="val 60000"/>
            <a:gd name="adj2" fmla="val 50000"/>
          </a:avLst>
        </a:prstGeom>
        <a:gradFill rotWithShape="0">
          <a:gsLst>
            <a:gs pos="0">
              <a:schemeClr val="accent6">
                <a:hueOff val="0"/>
                <a:satOff val="0"/>
                <a:lumOff val="0"/>
                <a:alphaOff val="0"/>
                <a:shade val="85000"/>
              </a:schemeClr>
            </a:gs>
            <a:gs pos="100000">
              <a:schemeClr val="accent6">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643035" y="1272546"/>
        <a:ext cx="272404" cy="2964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B4CD9-E8FB-408B-B249-B849DDF4C24E}">
      <dsp:nvSpPr>
        <dsp:cNvPr id="0" name=""/>
        <dsp:cNvSpPr/>
      </dsp:nvSpPr>
      <dsp:spPr>
        <a:xfrm>
          <a:off x="3460573" y="3055"/>
          <a:ext cx="5190859" cy="2071409"/>
        </a:xfrm>
        <a:prstGeom prst="rightArrow">
          <a:avLst>
            <a:gd name="adj1" fmla="val 75000"/>
            <a:gd name="adj2" fmla="val 50000"/>
          </a:avLst>
        </a:prstGeom>
        <a:solidFill>
          <a:schemeClr val="accent3">
            <a:alpha val="90000"/>
            <a:tint val="55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Please describe the current level of development or implementation</a:t>
          </a:r>
          <a:endParaRPr lang="en-US" sz="2100" kern="1200" dirty="0"/>
        </a:p>
      </dsp:txBody>
      <dsp:txXfrm>
        <a:off x="3460573" y="261981"/>
        <a:ext cx="4414081" cy="1553557"/>
      </dsp:txXfrm>
    </dsp:sp>
    <dsp:sp modelId="{7E5343E8-6A71-48C7-8800-4AB2F148C90B}">
      <dsp:nvSpPr>
        <dsp:cNvPr id="0" name=""/>
        <dsp:cNvSpPr/>
      </dsp:nvSpPr>
      <dsp:spPr>
        <a:xfrm>
          <a:off x="0" y="532"/>
          <a:ext cx="3460573" cy="2076454"/>
        </a:xfrm>
        <a:prstGeom prst="roundRect">
          <a:avLst/>
        </a:prstGeom>
        <a:solidFill>
          <a:schemeClr val="accent3">
            <a:shade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kern="1200" dirty="0" smtClean="0"/>
            <a:t>Limited Development or Implementation</a:t>
          </a:r>
          <a:endParaRPr lang="en-US" sz="3400" kern="1200" dirty="0"/>
        </a:p>
      </dsp:txBody>
      <dsp:txXfrm>
        <a:off x="101364" y="101896"/>
        <a:ext cx="3257845" cy="1873726"/>
      </dsp:txXfrm>
    </dsp:sp>
    <dsp:sp modelId="{BD375819-C10C-43AC-9C85-F24792360F33}">
      <dsp:nvSpPr>
        <dsp:cNvPr id="0" name=""/>
        <dsp:cNvSpPr/>
      </dsp:nvSpPr>
      <dsp:spPr>
        <a:xfrm>
          <a:off x="3460573" y="2284632"/>
          <a:ext cx="5190859" cy="2076454"/>
        </a:xfrm>
        <a:prstGeom prst="rightArrow">
          <a:avLst>
            <a:gd name="adj1" fmla="val 75000"/>
            <a:gd name="adj2" fmla="val 50000"/>
          </a:avLst>
        </a:prstGeom>
        <a:solidFill>
          <a:schemeClr val="accent3">
            <a:alpha val="90000"/>
            <a:tint val="55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Please provide evidence that this indicators has been fully and effectively implemented. Also, describe the continued work that will be necessary to sustain your efforts.</a:t>
          </a:r>
          <a:endParaRPr lang="en-US" sz="2100" kern="1200" dirty="0"/>
        </a:p>
      </dsp:txBody>
      <dsp:txXfrm>
        <a:off x="3460573" y="2544189"/>
        <a:ext cx="4412189" cy="1557340"/>
      </dsp:txXfrm>
    </dsp:sp>
    <dsp:sp modelId="{2BEB666D-2706-41EC-8AC6-6C7DC1FF7CEE}">
      <dsp:nvSpPr>
        <dsp:cNvPr id="0" name=""/>
        <dsp:cNvSpPr/>
      </dsp:nvSpPr>
      <dsp:spPr>
        <a:xfrm>
          <a:off x="0" y="2284632"/>
          <a:ext cx="3460573" cy="2076454"/>
        </a:xfrm>
        <a:prstGeom prst="roundRect">
          <a:avLst/>
        </a:prstGeom>
        <a:solidFill>
          <a:schemeClr val="accent3">
            <a:shade val="50000"/>
            <a:hueOff val="110200"/>
            <a:satOff val="-15880"/>
            <a:lumOff val="4543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kern="1200" dirty="0" smtClean="0"/>
            <a:t>Full Implementation</a:t>
          </a:r>
          <a:endParaRPr lang="en-US" sz="3400" kern="1200" dirty="0"/>
        </a:p>
      </dsp:txBody>
      <dsp:txXfrm>
        <a:off x="101364" y="2385996"/>
        <a:ext cx="3257845" cy="1873726"/>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16D4A7F-1DF5-41C1-A53D-1186F838908D}" type="datetimeFigureOut">
              <a:rPr lang="en-US" smtClean="0"/>
              <a:t>8/10/2015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5630744-603D-439B-9441-9D7256435D78}" type="slidenum">
              <a:rPr lang="en-US" smtClean="0"/>
              <a:t>‹#›</a:t>
            </a:fld>
            <a:endParaRPr lang="en-US"/>
          </a:p>
        </p:txBody>
      </p:sp>
    </p:spTree>
    <p:extLst>
      <p:ext uri="{BB962C8B-B14F-4D97-AF65-F5344CB8AC3E}">
        <p14:creationId xmlns:p14="http://schemas.microsoft.com/office/powerpoint/2010/main" val="2454075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1</a:t>
            </a:fld>
            <a:endParaRPr lang="en-US"/>
          </a:p>
        </p:txBody>
      </p:sp>
    </p:spTree>
    <p:extLst>
      <p:ext uri="{BB962C8B-B14F-4D97-AF65-F5344CB8AC3E}">
        <p14:creationId xmlns:p14="http://schemas.microsoft.com/office/powerpoint/2010/main" val="306567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like a teacher in the classroom who tries to find the “sweet spot” for their students, as a coach,</a:t>
            </a:r>
            <a:r>
              <a:rPr lang="en-US" baseline="0" dirty="0" smtClean="0"/>
              <a:t> you will be attempting to find the sweet spot for the Leadership Team. That sweet spot lies somewhere between the comfort zone and the fear factor. Think of scaffolding. Building on what they already know to reach greater heights. Think of the learner’s current level of understanding and mastery and then stretching the learner just enough to keep the task both challenging and attainable, and then upping the ante. </a:t>
            </a:r>
          </a:p>
          <a:p>
            <a:endParaRPr lang="en-US" baseline="0" dirty="0" smtClean="0"/>
          </a:p>
          <a:p>
            <a:r>
              <a:rPr lang="en-US" baseline="0" dirty="0" smtClean="0"/>
              <a:t>We learn best when engaged in the learning; engagement requires and appropriate level of challenge to sustain interest. We call this “deep practice.” Deep practice does not assume that the driver of success is innate talent, but success comes from the accumulation of small efforts, with scaffolding that moves the sweet spot as the team gains mastery. It is the place where we make mistakes, we self-correct, we move forward. The coach is the “eyes” that can keep the process moving because you can see the larger picture of where the school is going and where they need to be. </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11</a:t>
            </a:fld>
            <a:endParaRPr lang="en-US"/>
          </a:p>
        </p:txBody>
      </p:sp>
    </p:spTree>
    <p:extLst>
      <p:ext uri="{BB962C8B-B14F-4D97-AF65-F5344CB8AC3E}">
        <p14:creationId xmlns:p14="http://schemas.microsoft.com/office/powerpoint/2010/main" val="3205414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coach</a:t>
            </a:r>
            <a:r>
              <a:rPr lang="en-US" baseline="0" dirty="0" smtClean="0"/>
              <a:t> eventually, works him or herself out of a job. As you are working with the Leadership Team, you are not taking on responsibilities yourself, but you are leading, guiding, and ensuring that the team can face each of the challenges themselves. And as they gain success, you are celebrating and noting that the team grows stronger and more capable of seeing the things that you see, figuring out the direction they need to go. Think of parenting. As a parent, we encourage and prompt our child to ride a bike. At first, we put training wheels on so that no matter what – they can’t fail. As the child gains confidence and experience, we take the training wheels off, but we still hold on to the back of the seat and run along side him as he pedals…but suddenly, you realize that you can no longer keep up. Your child has taken off on his own and is navigating without you. We would never want to continue to try holding on to the back of the bike – just as we don’t need to hang on to coaching a team that has learned to navigate the school improvement process without your continued constant attention and guidance. Celebrate those moments! It means you have done your job well!</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12</a:t>
            </a:fld>
            <a:endParaRPr lang="en-US"/>
          </a:p>
        </p:txBody>
      </p:sp>
    </p:spTree>
    <p:extLst>
      <p:ext uri="{BB962C8B-B14F-4D97-AF65-F5344CB8AC3E}">
        <p14:creationId xmlns:p14="http://schemas.microsoft.com/office/powerpoint/2010/main" val="3064878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get a little personal. What are some qualities</a:t>
            </a:r>
            <a:r>
              <a:rPr lang="en-US" baseline="0" dirty="0" smtClean="0"/>
              <a:t> that a good coach should have? Take a look at this list. We’re going to do a quick activity here. Review the list on your own. On a sheet of paper, create two columns. One the top of one column write: Qualities I have. On the top of the second column write: Qualities where I need improvement. Write down from this list where the qualities would go for you. Don’t worry – everyone has something they need to work on. When you are done, turn to a partner (if you are in a group) and pick one of your strengths and one of your weaknesses to share with the partner. Explain why you chose each of those items and placed them where you did.</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13</a:t>
            </a:fld>
            <a:endParaRPr lang="en-US"/>
          </a:p>
        </p:txBody>
      </p:sp>
    </p:spTree>
    <p:extLst>
      <p:ext uri="{BB962C8B-B14F-4D97-AF65-F5344CB8AC3E}">
        <p14:creationId xmlns:p14="http://schemas.microsoft.com/office/powerpoint/2010/main" val="2978846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last note about the qualities</a:t>
            </a:r>
            <a:r>
              <a:rPr lang="en-US" baseline="0" dirty="0" smtClean="0"/>
              <a:t> of a coach and the relationship you build with a school. If you view the school or the team as “broken” or “needs fixing” then you are going to create a relationship that puts you in the role of a “fixer” and the team becomes defensive because someone from the outside is coming in and trying to “fix” them instead of work alongside of them. If you see your team as learners, then the relationship becomes one of support and mutual respect. </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14</a:t>
            </a:fld>
            <a:endParaRPr lang="en-US"/>
          </a:p>
        </p:txBody>
      </p:sp>
    </p:spTree>
    <p:extLst>
      <p:ext uri="{BB962C8B-B14F-4D97-AF65-F5344CB8AC3E}">
        <p14:creationId xmlns:p14="http://schemas.microsoft.com/office/powerpoint/2010/main" val="3734791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your Leadership Team uses an indicator based approach, how does this change what you do?</a:t>
            </a:r>
          </a:p>
          <a:p>
            <a:endParaRPr lang="en-US" baseline="0" dirty="0" smtClean="0"/>
          </a:p>
          <a:p>
            <a:r>
              <a:rPr lang="en-US" baseline="0" dirty="0" smtClean="0"/>
              <a:t>The actual relationship you form with the team, the qualities you should possess—none of that changes. What does change is some of the specifics of coaching. </a:t>
            </a:r>
          </a:p>
          <a:p>
            <a:endParaRPr lang="en-US" dirty="0" smtClean="0"/>
          </a:p>
          <a:p>
            <a:r>
              <a:rPr lang="en-US" dirty="0" smtClean="0"/>
              <a:t>Okay – so here is a quick overview of the role</a:t>
            </a:r>
            <a:r>
              <a:rPr lang="en-US" baseline="0" dirty="0" smtClean="0"/>
              <a:t> of the coach for a team that uses an indicator-based approach. Doesn’t look much different from what we talked about before. That’s because it isn’t. The basic tenants of coaching is still the same. You are building the capacity of the team. You are guiding their conversations to be candid and open. You are helping them see a big picture of where they are and where they need to be. And you are guiding them toward improving their professional practices. </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15</a:t>
            </a:fld>
            <a:endParaRPr lang="en-US"/>
          </a:p>
        </p:txBody>
      </p:sp>
    </p:spTree>
    <p:extLst>
      <p:ext uri="{BB962C8B-B14F-4D97-AF65-F5344CB8AC3E}">
        <p14:creationId xmlns:p14="http://schemas.microsoft.com/office/powerpoint/2010/main" val="72718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look through the following three slides and see if there</a:t>
            </a:r>
            <a:r>
              <a:rPr lang="en-US" baseline="0" dirty="0" smtClean="0"/>
              <a:t> is anything that  you didn’t know before – </a:t>
            </a:r>
          </a:p>
          <a:p>
            <a:r>
              <a:rPr lang="en-US" baseline="0" dirty="0" smtClean="0"/>
              <a:t>Building capacity.</a:t>
            </a:r>
          </a:p>
          <a:p>
            <a:r>
              <a:rPr lang="en-US" baseline="0" dirty="0" smtClean="0"/>
              <a:t>Big picture.</a:t>
            </a:r>
          </a:p>
          <a:p>
            <a:r>
              <a:rPr lang="en-US" baseline="0" dirty="0" smtClean="0"/>
              <a:t>Small steps towards big improvement.</a:t>
            </a:r>
          </a:p>
          <a:p>
            <a:r>
              <a:rPr lang="en-US" baseline="0" dirty="0" smtClean="0"/>
              <a:t>Celebrate. Did we talk about that before? That’s important. You are going to recognize when something finally “clicks” with a team. And every opportunity to celebrate a success should be taken – schools have a lot of challenges. They need those moments to celebrate the things they are doing well.</a:t>
            </a:r>
          </a:p>
          <a:p>
            <a:r>
              <a:rPr lang="en-US" baseline="0" dirty="0" smtClean="0"/>
              <a:t>Challenge the schools to do better. Even good schools have areas that can use some improvement. We can always do better until every single student is achieving all he or she can achieve.</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16</a:t>
            </a:fld>
            <a:endParaRPr lang="en-US"/>
          </a:p>
        </p:txBody>
      </p:sp>
    </p:spTree>
    <p:extLst>
      <p:ext uri="{BB962C8B-B14F-4D97-AF65-F5344CB8AC3E}">
        <p14:creationId xmlns:p14="http://schemas.microsoft.com/office/powerpoint/2010/main" val="1720574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 the team</a:t>
            </a:r>
            <a:r>
              <a:rPr lang="en-US" baseline="0" dirty="0" smtClean="0"/>
              <a:t> through the improvement cycle – and we will talk about this in more detail in just a little bit.</a:t>
            </a:r>
          </a:p>
          <a:p>
            <a:r>
              <a:rPr lang="en-US" baseline="0" dirty="0" smtClean="0"/>
              <a:t>Help the school understand the indicators. As a coach, read through the list of indicators. See how they are organized. Which indicators naturally group together? What is the literal meaning of the indicator? How does the Wise Way (a short research brief attached to every indicator) support and define the indicator?</a:t>
            </a:r>
          </a:p>
          <a:p>
            <a:r>
              <a:rPr lang="en-US" baseline="0" dirty="0" smtClean="0"/>
              <a:t>Review the work that team is putting in the system. You can’t be at every meeting, but you can see what the team decided to work on and how they are planning to work through an indicator. </a:t>
            </a:r>
          </a:p>
          <a:p>
            <a:r>
              <a:rPr lang="en-US" baseline="0" dirty="0" smtClean="0"/>
              <a:t>Make coaching comments.</a:t>
            </a:r>
          </a:p>
          <a:p>
            <a:r>
              <a:rPr lang="en-US" baseline="0" dirty="0" smtClean="0"/>
              <a:t>Okay – this was just the quick bullet points. We’ll go into more detail in just a minute.</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17</a:t>
            </a:fld>
            <a:endParaRPr lang="en-US"/>
          </a:p>
        </p:txBody>
      </p:sp>
    </p:spTree>
    <p:extLst>
      <p:ext uri="{BB962C8B-B14F-4D97-AF65-F5344CB8AC3E}">
        <p14:creationId xmlns:p14="http://schemas.microsoft.com/office/powerpoint/2010/main" val="2799786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 time to get a little creative to get those thinking</a:t>
            </a:r>
            <a:r>
              <a:rPr lang="en-US" baseline="0" dirty="0" smtClean="0"/>
              <a:t> juices flowing…and because I think you need a short break in all the lists. </a:t>
            </a:r>
          </a:p>
          <a:p>
            <a:endParaRPr lang="en-US" baseline="0" dirty="0" smtClean="0"/>
          </a:p>
          <a:p>
            <a:r>
              <a:rPr lang="en-US" baseline="0" dirty="0" smtClean="0"/>
              <a:t>Draw (don’t worry – you don’t have to be an artists) what you think a coach is to a school. Be creative. Think of a metaphor or analogy. A coach is like…</a:t>
            </a:r>
          </a:p>
          <a:p>
            <a:r>
              <a:rPr lang="en-US" baseline="0" dirty="0" smtClean="0"/>
              <a:t>I’ve given you a couple of examples. Sorry if that is what you thought of and now you can’t use it!</a:t>
            </a:r>
          </a:p>
          <a:p>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18</a:t>
            </a:fld>
            <a:endParaRPr lang="en-US"/>
          </a:p>
        </p:txBody>
      </p:sp>
    </p:spTree>
    <p:extLst>
      <p:ext uri="{BB962C8B-B14F-4D97-AF65-F5344CB8AC3E}">
        <p14:creationId xmlns:p14="http://schemas.microsoft.com/office/powerpoint/2010/main" val="405350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have noticed</a:t>
            </a:r>
            <a:r>
              <a:rPr lang="en-US" baseline="0" dirty="0" smtClean="0"/>
              <a:t> as we’ve gone through the presentation so far that I have been very careful to not say that you are working with the principal. Or, in the case of a district, the superintendent. Does that mean that you never speak to the principal or work directly with the principal? No. But, the majority of your work and effort is focused on the Leadership Team? Why is that? It isn’t because of the role of the principal isn’t important. It is. But, the principal, even a principal who has served the school for a long time and has no intention of leaving can’t do everything. There has to be a support team that works alongside the principal and helps to divide and conquer the work. And, for many schools, having a principal that stays more than a few years is a luxury. And for those schools, it is even more important for you to be building up the Leadership Team because that team must ensure that the good work that has been accomplished goes on with every change in administration.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Indistar, we</a:t>
            </a:r>
            <a:r>
              <a:rPr lang="en-US" baseline="0" dirty="0" smtClean="0"/>
              <a:t> know that the Leadership Team is important. We have indicators about the structure and function of the team—and they usually come first. Without the team, change cannot happen.</a:t>
            </a:r>
            <a:endParaRPr lang="en-US" dirty="0" smtClean="0"/>
          </a:p>
          <a:p>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19</a:t>
            </a:fld>
            <a:endParaRPr lang="en-US"/>
          </a:p>
        </p:txBody>
      </p:sp>
    </p:spTree>
    <p:extLst>
      <p:ext uri="{BB962C8B-B14F-4D97-AF65-F5344CB8AC3E}">
        <p14:creationId xmlns:p14="http://schemas.microsoft.com/office/powerpoint/2010/main" val="1160238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do</a:t>
            </a:r>
            <a:r>
              <a:rPr lang="en-US" baseline="0" dirty="0" smtClean="0"/>
              <a:t> you begin coaching a Leadership Team? There are some really basic items that are often overlooked. But, they can make or break a good Leadership Team. First – look to see who has been named to the Leadership Team. The principal should be an active member of the team.</a:t>
            </a:r>
            <a:r>
              <a:rPr lang="en-US" dirty="0" smtClean="0"/>
              <a:t> You can give feedback to the team on who is on it. Maybe you see that there is a large representation of primary grades, but not as many in the upper grades. Maybe they don’t include a special education representative, but there are large numbers of students in special education services. </a:t>
            </a:r>
          </a:p>
          <a:p>
            <a:r>
              <a:rPr lang="en-US" baseline="0" dirty="0" smtClean="0"/>
              <a:t> How many people are on the team? While there is no “magic number” the team should include a good representation of the make-up of the school and should reflect the size of the school. However, even in a large school, I would not encourage teams to go much beyond 10-12 members. You want a strong core of people who are committed to attending every meeting and to the work. </a:t>
            </a:r>
          </a:p>
          <a:p>
            <a:r>
              <a:rPr lang="en-US" baseline="0" dirty="0" smtClean="0"/>
              <a:t>Check to see if the team is meeting twice a month. How do you know? They should be entering their agendas and their minutes into the Indistar platform. If it isn’t recorded…it didn’t happen.</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20</a:t>
            </a:fld>
            <a:endParaRPr lang="en-US"/>
          </a:p>
        </p:txBody>
      </p:sp>
    </p:spTree>
    <p:extLst>
      <p:ext uri="{BB962C8B-B14F-4D97-AF65-F5344CB8AC3E}">
        <p14:creationId xmlns:p14="http://schemas.microsoft.com/office/powerpoint/2010/main" val="2641780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2</a:t>
            </a:fld>
            <a:endParaRPr lang="en-US"/>
          </a:p>
        </p:txBody>
      </p:sp>
    </p:spTree>
    <p:extLst>
      <p:ext uri="{BB962C8B-B14F-4D97-AF65-F5344CB8AC3E}">
        <p14:creationId xmlns:p14="http://schemas.microsoft.com/office/powerpoint/2010/main" val="2852786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else should you do—especially</a:t>
            </a:r>
            <a:r>
              <a:rPr lang="en-US" baseline="0" dirty="0" smtClean="0"/>
              <a:t> at the beginning of a new school year. </a:t>
            </a:r>
          </a:p>
          <a:p>
            <a:r>
              <a:rPr lang="en-US" baseline="0" dirty="0" smtClean="0"/>
              <a:t>Check to see when the team is holding their next meeting. If you don’t see an agenda in Indistar, give the principal a call to see when the Leadership Team is meeting. Encourage them to set their meetings every two weeks for the entire year. It is too easy for meetings to become haphazard if they are not scheduled in advance.</a:t>
            </a:r>
          </a:p>
          <a:p>
            <a:r>
              <a:rPr lang="en-US" baseline="0" dirty="0" smtClean="0"/>
              <a:t>Call the principal before the meeting to make sure an agenda was created and the Leadership Team was notified that they could find it on the Leadership Team page. If the principal has not already done so, he or she needs to share the login and password to the Leadership Team page with every team member. </a:t>
            </a:r>
          </a:p>
          <a:p>
            <a:r>
              <a:rPr lang="en-US" baseline="0" dirty="0" smtClean="0"/>
              <a:t>If the principal has any questions in advance about the indicators the team will address, take time to answer questions.</a:t>
            </a:r>
          </a:p>
          <a:p>
            <a:r>
              <a:rPr lang="en-US" baseline="0" dirty="0" smtClean="0"/>
              <a:t>And remind the principal that they can print out worksheets and Wise Ways in advance—however it is usually best to ask the team members to read the Wise Ways in advance of the meeting. They can also pull up Indistar right in the meeting if they have a process manager who is not afraid of technology.</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21</a:t>
            </a:fld>
            <a:endParaRPr lang="en-US"/>
          </a:p>
        </p:txBody>
      </p:sp>
    </p:spTree>
    <p:extLst>
      <p:ext uri="{BB962C8B-B14F-4D97-AF65-F5344CB8AC3E}">
        <p14:creationId xmlns:p14="http://schemas.microsoft.com/office/powerpoint/2010/main" val="3113866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able to attend the first Leadership Team meeting – great! That will give you a lot of insight on the members of the team and how they function. If you see that they are struggling with how to function as a team, suggest to them that they go through Module 3: Getting Better in Teams to help them function as a well-oiled Leadership Team. They could go through it together at the next team meeting.</a:t>
            </a:r>
          </a:p>
          <a:p>
            <a:r>
              <a:rPr lang="en-US" baseline="0" dirty="0" smtClean="0"/>
              <a:t>If you are unable to attend the meeting, that is okay as well. That is the beauty of Indistar. It allows you to see what took place in the meeting without actually being there. Check to see if the team has recorded the minutes of the meeting and planned the next meeting. See who was in attendance. Keep note of any members of the Leadership Team that are consistently absent. If there are members who do not show up, then maybe it is time to replace them. </a:t>
            </a:r>
          </a:p>
          <a:p>
            <a:r>
              <a:rPr lang="en-US" baseline="0" dirty="0" smtClean="0"/>
              <a:t>Review the work they put in Indistar on the indicators. Which ones did they assess? How did they assess them?</a:t>
            </a:r>
          </a:p>
          <a:p>
            <a:r>
              <a:rPr lang="en-US" baseline="0" dirty="0" smtClean="0"/>
              <a:t>Make coaching comments.</a:t>
            </a:r>
          </a:p>
          <a:p>
            <a:r>
              <a:rPr lang="en-US" baseline="0" dirty="0" smtClean="0"/>
              <a:t>Okay – that is how you can get started coaching the team in Indistar. Now we’ll go into some of the specifics about the real work of the team – assessing, planning, implementing and monitoring their work on the indicators.</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22</a:t>
            </a:fld>
            <a:endParaRPr lang="en-US"/>
          </a:p>
        </p:txBody>
      </p:sp>
    </p:spTree>
    <p:extLst>
      <p:ext uri="{BB962C8B-B14F-4D97-AF65-F5344CB8AC3E}">
        <p14:creationId xmlns:p14="http://schemas.microsoft.com/office/powerpoint/2010/main" val="2378361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 to go through the heart of Indistar and the heart of any improvement</a:t>
            </a:r>
            <a:r>
              <a:rPr lang="en-US" baseline="0" dirty="0" smtClean="0"/>
              <a:t> process. After we go through the cycle of assessing, planning, implementing, and monitoring, we’ll go through some examples of coaching comments, walk you through where you go in Indistar to put in coaching comments, reviews, and critiques and where to find all the information you’ll need to follow the work of the team you are coaching. So hang on – we’ve got a lot to cover without trying to overwhelm you.</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23</a:t>
            </a:fld>
            <a:endParaRPr lang="en-US"/>
          </a:p>
        </p:txBody>
      </p:sp>
    </p:spTree>
    <p:extLst>
      <p:ext uri="{BB962C8B-B14F-4D97-AF65-F5344CB8AC3E}">
        <p14:creationId xmlns:p14="http://schemas.microsoft.com/office/powerpoint/2010/main" val="1094307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have seen this cycle</a:t>
            </a:r>
            <a:r>
              <a:rPr lang="en-US" baseline="0" dirty="0" smtClean="0"/>
              <a:t> before. In any improvement process, the cycle follows the same route – and it is a continuous process. One of the differences between Indistar and the old way of doing school improvement plans is that it is a continuous process. When you get through one indicator, you keep working on another. After an indicator has been completed, a team can cycle back through the indicators again after a period of time to see if they are still fully implemented or if it needs to be addressed again. Schools can always get better—even if they feel they are doing pretty well. </a:t>
            </a:r>
          </a:p>
          <a:p>
            <a:endParaRPr lang="en-US" baseline="0" dirty="0" smtClean="0"/>
          </a:p>
          <a:p>
            <a:r>
              <a:rPr lang="en-US" baseline="0" dirty="0" smtClean="0"/>
              <a:t>So, in the cycle, the Leadership Team in every conversation and every action, they are building capacity. They assess the indicators candidly using the Wise Ways for guidance. They create plans for the indicators they feel they need to improve. They work through the plans, monitoring their progress along the way. They review their plans to see if they need to create more tasks or if they have reached full implementation. And with every indicator they complete, they’ve built their capacity to take on more. A continuous cycle.</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24</a:t>
            </a:fld>
            <a:endParaRPr lang="en-US"/>
          </a:p>
        </p:txBody>
      </p:sp>
    </p:spTree>
    <p:extLst>
      <p:ext uri="{BB962C8B-B14F-4D97-AF65-F5344CB8AC3E}">
        <p14:creationId xmlns:p14="http://schemas.microsoft.com/office/powerpoint/2010/main" val="46089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the role of</a:t>
            </a:r>
            <a:r>
              <a:rPr lang="en-US" baseline="0" dirty="0" smtClean="0"/>
              <a:t> the coach in this cycle? Keep the team on track. Make sure they are meeting. Review their work. Offer guidance on what the indicators really mean. Encourage the team to dig deeper. Look over the tasks. Be the outside lens. Encourage them to keep moving forward. And give comments.</a:t>
            </a:r>
          </a:p>
          <a:p>
            <a:endParaRPr lang="en-US" baseline="0" dirty="0" smtClean="0"/>
          </a:p>
          <a:p>
            <a:r>
              <a:rPr lang="en-US" baseline="0" dirty="0" smtClean="0"/>
              <a:t>So, lets take a closer look at each of the main components of the cycle and some specifics about how you support the team.</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25</a:t>
            </a:fld>
            <a:endParaRPr lang="en-US"/>
          </a:p>
        </p:txBody>
      </p:sp>
    </p:spTree>
    <p:extLst>
      <p:ext uri="{BB962C8B-B14F-4D97-AF65-F5344CB8AC3E}">
        <p14:creationId xmlns:p14="http://schemas.microsoft.com/office/powerpoint/2010/main" val="1244826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Assessment of the indicators is</a:t>
            </a:r>
            <a:r>
              <a:rPr lang="en-US" baseline="0" dirty="0" smtClean="0"/>
              <a:t> the first part of the cycle. The team has a choice – are they doing it or are they not?</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26</a:t>
            </a:fld>
            <a:endParaRPr lang="en-US"/>
          </a:p>
        </p:txBody>
      </p:sp>
    </p:spTree>
    <p:extLst>
      <p:ext uri="{BB962C8B-B14F-4D97-AF65-F5344CB8AC3E}">
        <p14:creationId xmlns:p14="http://schemas.microsoft.com/office/powerpoint/2010/main" val="3094201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how the team assessed themselves on the indicators. </a:t>
            </a:r>
          </a:p>
          <a:p>
            <a:r>
              <a:rPr lang="en-US" baseline="0" dirty="0" smtClean="0"/>
              <a:t>If they chose limited development, did they give a good description of where they are currently?</a:t>
            </a:r>
          </a:p>
          <a:p>
            <a:r>
              <a:rPr lang="en-US" baseline="0" dirty="0" smtClean="0"/>
              <a:t>How did they rank the priority and opportunity?</a:t>
            </a:r>
          </a:p>
          <a:p>
            <a:endParaRPr lang="en-US" baseline="0" dirty="0" smtClean="0"/>
          </a:p>
          <a:p>
            <a:r>
              <a:rPr lang="en-US" baseline="0" dirty="0" smtClean="0"/>
              <a:t>Did the team decide the indicator was fully implemented?</a:t>
            </a:r>
          </a:p>
          <a:p>
            <a:r>
              <a:rPr lang="en-US" baseline="0" dirty="0" smtClean="0"/>
              <a:t>What evidence did they give?</a:t>
            </a:r>
          </a:p>
        </p:txBody>
      </p:sp>
      <p:sp>
        <p:nvSpPr>
          <p:cNvPr id="4" name="Slide Number Placeholder 3"/>
          <p:cNvSpPr>
            <a:spLocks noGrp="1"/>
          </p:cNvSpPr>
          <p:nvPr>
            <p:ph type="sldNum" sz="quarter" idx="10"/>
          </p:nvPr>
        </p:nvSpPr>
        <p:spPr/>
        <p:txBody>
          <a:bodyPr/>
          <a:lstStyle/>
          <a:p>
            <a:fld id="{15630744-603D-439B-9441-9D7256435D78}" type="slidenum">
              <a:rPr lang="en-US" smtClean="0"/>
              <a:t>27</a:t>
            </a:fld>
            <a:endParaRPr lang="en-US"/>
          </a:p>
        </p:txBody>
      </p:sp>
    </p:spTree>
    <p:extLst>
      <p:ext uri="{BB962C8B-B14F-4D97-AF65-F5344CB8AC3E}">
        <p14:creationId xmlns:p14="http://schemas.microsoft.com/office/powerpoint/2010/main" val="2019764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it is important for a Leadership Team to fully understand the indicator and to assess their school in a candid manner (no brownie points for saying they are doing everything well!), the real work of the Leadership Team and where you will put your coaching skills to work is in the planning and implementation of the plan. Look closely at how the team said an indicator turned into an objective will look when it is fully implemented in their school. While this may seem like a small part of the total process, it is really the heart of planning. You can’t figure out how to get somewhere if you don’t know what the final destination is. Take any objective. The team made it a priority by saying they are going to create tasks to work toward full implementation, so it is important. Did they take the time to fully visualize what it would look like if it was happening on a consistent, regular basis – with quality – in their school? Is the statement personal? Does it reflect the vision and mission of the school? Is their vision in line with what the Wise Ways say effective schools do?</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29</a:t>
            </a:fld>
            <a:endParaRPr lang="en-US"/>
          </a:p>
        </p:txBody>
      </p:sp>
    </p:spTree>
    <p:extLst>
      <p:ext uri="{BB962C8B-B14F-4D97-AF65-F5344CB8AC3E}">
        <p14:creationId xmlns:p14="http://schemas.microsoft.com/office/powerpoint/2010/main" val="3482819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look at the tasks the team</a:t>
            </a:r>
            <a:r>
              <a:rPr lang="en-US" baseline="0" dirty="0" smtClean="0"/>
              <a:t> has created. You know where the Team is starting – you read that in Assess: What it looks like currently in your school. That is the starting point for the team to work from. You know where the school is headed – the final goal because you’ve read it in the What it will look like when fully implemented. Start and End. Now, look at the tasks. Using common sense and an outside view, will the tasks created get the team from where they are to where they want to be? Sometimes a team will create part of the plan to get a start, but may not be able to create the whole plan because they want to see where they are when some of the tasks are completed. They calibrate after a little experience. Other teams may put random tasks of effort into the system, but have no real clue on how to get from start to finish. That is where the coach is a valuable outside lens. There are some very practical guidelines when looking at tasks. </a:t>
            </a:r>
          </a:p>
          <a:p>
            <a:r>
              <a:rPr lang="en-US" baseline="0" dirty="0" smtClean="0"/>
              <a:t>Are they sequential?</a:t>
            </a:r>
          </a:p>
          <a:p>
            <a:r>
              <a:rPr lang="en-US" baseline="0" dirty="0" smtClean="0"/>
              <a:t>Are they specific and practical?</a:t>
            </a:r>
          </a:p>
          <a:p>
            <a:r>
              <a:rPr lang="en-US" baseline="0" dirty="0" smtClean="0"/>
              <a:t>Do they build the understanding and capacity of the staff to work toward full implementation?</a:t>
            </a:r>
          </a:p>
          <a:p>
            <a:r>
              <a:rPr lang="en-US" baseline="0" dirty="0" smtClean="0"/>
              <a:t>Do they include tasks to gather the evidence needed to support full implementation?</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30</a:t>
            </a:fld>
            <a:endParaRPr lang="en-US"/>
          </a:p>
        </p:txBody>
      </p:sp>
    </p:spTree>
    <p:extLst>
      <p:ext uri="{BB962C8B-B14F-4D97-AF65-F5344CB8AC3E}">
        <p14:creationId xmlns:p14="http://schemas.microsoft.com/office/powerpoint/2010/main" val="2124730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a:t>
            </a:r>
            <a:r>
              <a:rPr lang="en-US" baseline="0" dirty="0" smtClean="0"/>
              <a:t> a single task encompass more than one step in the process (are there a lot of ANDS)</a:t>
            </a:r>
          </a:p>
          <a:p>
            <a:r>
              <a:rPr lang="en-US" baseline="0" dirty="0" smtClean="0"/>
              <a:t>Are the tasks assigned to all one person – especially be wary of everything assigned to the principal</a:t>
            </a:r>
          </a:p>
          <a:p>
            <a:r>
              <a:rPr lang="en-US" baseline="0" dirty="0" smtClean="0"/>
              <a:t>Does one task try to encompass the entire school improvement plan?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31</a:t>
            </a:fld>
            <a:endParaRPr lang="en-US"/>
          </a:p>
        </p:txBody>
      </p:sp>
    </p:spTree>
    <p:extLst>
      <p:ext uri="{BB962C8B-B14F-4D97-AF65-F5344CB8AC3E}">
        <p14:creationId xmlns:p14="http://schemas.microsoft.com/office/powerpoint/2010/main" val="205351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someone says “coach” different images come to mind. A coach might mean an old fashioned means of transportation or a large,</a:t>
            </a:r>
            <a:r>
              <a:rPr lang="en-US" baseline="0" dirty="0" smtClean="0"/>
              <a:t> sleek modern bus line. A woman might immediately think of expensive purses and accessories. Someone who is sports-minded will think of a coach of his or her favorite team. Or someone might think of a life coach or counselor. While these are all correct, that is not the type of coach we are referring to. We are referring to a coach for a school or district. Even this statement needs clarification: we will not be addressing instructional coaches, although some of these principles may apply to instructional coaches. We are specifically referring to improvement coaches – those who work with Leadership teams in the overall improvement of the school or district. </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3</a:t>
            </a:fld>
            <a:endParaRPr lang="en-US"/>
          </a:p>
        </p:txBody>
      </p:sp>
    </p:spTree>
    <p:extLst>
      <p:ext uri="{BB962C8B-B14F-4D97-AF65-F5344CB8AC3E}">
        <p14:creationId xmlns:p14="http://schemas.microsoft.com/office/powerpoint/2010/main" val="1925636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of a few other “warning” don’ts and “good job” do’s that we can add to this list.</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32</a:t>
            </a:fld>
            <a:endParaRPr lang="en-US"/>
          </a:p>
        </p:txBody>
      </p:sp>
    </p:spTree>
    <p:extLst>
      <p:ext uri="{BB962C8B-B14F-4D97-AF65-F5344CB8AC3E}">
        <p14:creationId xmlns:p14="http://schemas.microsoft.com/office/powerpoint/2010/main" val="62176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a:t>
            </a:r>
            <a:r>
              <a:rPr lang="en-US" baseline="0" dirty="0" smtClean="0"/>
              <a:t> team works through all the tasks they’ve created for an objective, they have to decide if it is fully implemented. They can decide that it isn’t – there aren’t any penalties for saying it isn’t quite there yet and the team needs to go back and add tasks. Applaud their candor and tenacity in wanting to get it right. But, if the team decides it is fully implemented, then they should have been collecting their evidence along the way. The evidence should be clear, and should prove to themselves and the stakeholders in their school community that they are fully implemented. Read over their evidence. Does it support the objective? Does it match what they said when they began their plan that it would look like when fully implemented with quality in their school? Beware of evidence that says…we will. That suggests that they did not fully complete the objective. The only place future tense should be found is in how they plan to sustain the objective. If the school has completed the objective with quality remind them to celebrate!</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33</a:t>
            </a:fld>
            <a:endParaRPr lang="en-US"/>
          </a:p>
        </p:txBody>
      </p:sp>
    </p:spTree>
    <p:extLst>
      <p:ext uri="{BB962C8B-B14F-4D97-AF65-F5344CB8AC3E}">
        <p14:creationId xmlns:p14="http://schemas.microsoft.com/office/powerpoint/2010/main" val="482067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tempting at this point to give</a:t>
            </a:r>
            <a:r>
              <a:rPr lang="en-US" baseline="0" dirty="0" smtClean="0"/>
              <a:t> all the reasons why a coach doesn’t really need to put coaching comments into Indistar. Perhaps you visit the school on a regular basis and have a good relationship with the principal. Maybe you call often and talk to the principal. You might even say that you email on a regular basis. However, the coaching feature of Indistar was added for very specific reasons:</a:t>
            </a:r>
          </a:p>
          <a:p>
            <a:pPr marL="228600" indent="-228600">
              <a:buAutoNum type="arabicPeriod"/>
            </a:pPr>
            <a:r>
              <a:rPr lang="en-US" baseline="0" dirty="0" smtClean="0"/>
              <a:t>Coaching comments given within Indistar are a way for the coach to, very specifically, comment to the team about the work they are doing relative to the indicators.</a:t>
            </a:r>
          </a:p>
          <a:p>
            <a:pPr marL="228600" indent="-228600">
              <a:buAutoNum type="arabicPeriod"/>
            </a:pPr>
            <a:r>
              <a:rPr lang="en-US" baseline="0" dirty="0" smtClean="0"/>
              <a:t>Coaching comments given within Indistar are a running commentary/conversation between the coach and the Leadership Team. </a:t>
            </a:r>
          </a:p>
          <a:p>
            <a:pPr marL="228600" indent="-228600">
              <a:buAutoNum type="arabicPeriod"/>
            </a:pPr>
            <a:r>
              <a:rPr lang="en-US" baseline="0" dirty="0" smtClean="0"/>
              <a:t>Coaching comments that are recorded within Indistar create a history of where the team has been and where it is going so that new members of the team or a new principal or a new coach can review the comments and catch up very quickly on what has happened in the past and what direction the team is headed in.</a:t>
            </a:r>
          </a:p>
          <a:p>
            <a:pPr marL="228600" indent="-228600">
              <a:buAutoNum type="arabicPeriod"/>
            </a:pPr>
            <a:r>
              <a:rPr lang="en-US" baseline="0" dirty="0" smtClean="0"/>
              <a:t>Coaching comments within Indistar are viewable by the WHOLE Leadership Team where a phone call, a site visit conversation, or an email are typically directed to one person – and once that person is gone, the emails disappear with him or her.</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34</a:t>
            </a:fld>
            <a:endParaRPr lang="en-US"/>
          </a:p>
        </p:txBody>
      </p:sp>
    </p:spTree>
    <p:extLst>
      <p:ext uri="{BB962C8B-B14F-4D97-AF65-F5344CB8AC3E}">
        <p14:creationId xmlns:p14="http://schemas.microsoft.com/office/powerpoint/2010/main" val="766889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we’ve talked about the improvement cycle and your role in coaching through that cycle, we want to talk about the specifics of the comments you</a:t>
            </a:r>
            <a:r>
              <a:rPr lang="en-US" baseline="0" dirty="0" smtClean="0"/>
              <a:t> create. You don’t have to be an J. K. </a:t>
            </a:r>
            <a:r>
              <a:rPr lang="en-US" baseline="0" dirty="0" err="1" smtClean="0"/>
              <a:t>Rowlins</a:t>
            </a:r>
            <a:r>
              <a:rPr lang="en-US" baseline="0" dirty="0" smtClean="0"/>
              <a:t> or a William Faulkner to write good comments, but there are some tips we can provide to help you craft comments that are well received and serve the team well.</a:t>
            </a:r>
          </a:p>
          <a:p>
            <a:r>
              <a:rPr lang="en-US" baseline="0" dirty="0" smtClean="0"/>
              <a:t>Here are a few general tips:</a:t>
            </a:r>
          </a:p>
          <a:p>
            <a:r>
              <a:rPr lang="en-US" baseline="0" dirty="0" smtClean="0"/>
              <a:t>Beware of two pitfalls in the length of the comment: The comment that is too brief (Hey, that was great!) and the comment that is too long. You want to give enough information in your comment that it benefits the team. It gives them something concrete to work on. It gives them specifics so they know exactly what you mean. However, writing the first chapter in your novel is not appropriate either. Keep your comments succinct and to the point. You will have other opportunities to give them more feedback – you don’t have to do it all in one comment.</a:t>
            </a:r>
          </a:p>
          <a:p>
            <a:r>
              <a:rPr lang="en-US" baseline="0" dirty="0" smtClean="0"/>
              <a:t>Timeliness – Think of a project you’ve worked on. Maybe it took weeks. Maybe it took months. Imagine finishing the project and 2 months later receiving a comment from your boss that the project was done incorrectly. Now what do you do? What if you had received feedback during the planning phase of the project? How about while you were implementing the project? Feedback that is given as soon as possible is going to be of value to a team. Feedback given months later? Not so much.</a:t>
            </a:r>
          </a:p>
          <a:p>
            <a:r>
              <a:rPr lang="en-US" baseline="0" dirty="0" smtClean="0"/>
              <a:t>Always be aware of the tone of your writing. Keep in mind that the team, when reading your comments, cannot see your face or hear the tone of your voice. Maybe you put in a comment that you meant as a joke, but when it was read by the team, they did not get your joking tone. Keep your comments as clear as possible. If you are unsure, have someone else read your comment before you hit the save button.</a:t>
            </a:r>
          </a:p>
          <a:p>
            <a:r>
              <a:rPr lang="en-US" baseline="0" dirty="0" smtClean="0"/>
              <a:t>One last general comment, if you need to remind your team of due dates or other “business” types of reminders, use the bulletin board feature. Keep the coaching comments related to the work in the indicators.</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36</a:t>
            </a:fld>
            <a:endParaRPr lang="en-US"/>
          </a:p>
        </p:txBody>
      </p:sp>
    </p:spTree>
    <p:extLst>
      <p:ext uri="{BB962C8B-B14F-4D97-AF65-F5344CB8AC3E}">
        <p14:creationId xmlns:p14="http://schemas.microsoft.com/office/powerpoint/2010/main" val="3400004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can you craft a coaching comment that conveys exactly what you want to say and directs a team to</a:t>
            </a:r>
            <a:r>
              <a:rPr lang="en-US" baseline="0" dirty="0" smtClean="0"/>
              <a:t> improvement? There are some components that can be a part of every coaching comment. </a:t>
            </a:r>
          </a:p>
          <a:p>
            <a:pPr marL="228600" indent="-228600">
              <a:buAutoNum type="arabicPeriod"/>
            </a:pPr>
            <a:r>
              <a:rPr lang="en-US" baseline="0" dirty="0" smtClean="0"/>
              <a:t>Encouragement or a positive statement. Look at the work of the team and find some area they are doing very well. Give very specific praise.</a:t>
            </a:r>
          </a:p>
          <a:p>
            <a:pPr marL="228600" indent="-228600">
              <a:buAutoNum type="arabicPeriod"/>
            </a:pPr>
            <a:r>
              <a:rPr lang="en-US" baseline="0" dirty="0" smtClean="0"/>
              <a:t>Push-back – or helping them with deep practice. Give some suggestions for ways they can delve a little deeper. Challenge the team in a supportive way. </a:t>
            </a:r>
          </a:p>
          <a:p>
            <a:pPr marL="228600" indent="-228600">
              <a:buAutoNum type="arabicPeriod"/>
            </a:pPr>
            <a:r>
              <a:rPr lang="en-US" baseline="0" dirty="0" smtClean="0"/>
              <a:t>Ask questions that cause them to think.</a:t>
            </a:r>
          </a:p>
          <a:p>
            <a:pPr marL="228600" indent="-228600">
              <a:buAutoNum type="arabicPeriod"/>
            </a:pPr>
            <a:r>
              <a:rPr lang="en-US" baseline="0" dirty="0" smtClean="0"/>
              <a:t>Give any explanations or guidance you feel would benefit the team. Maybe it is clear there was something in the indicator they didn’t quite understand.</a:t>
            </a:r>
          </a:p>
          <a:p>
            <a:pPr marL="228600" indent="-228600">
              <a:buAutoNum type="arabicPeriod"/>
            </a:pPr>
            <a:r>
              <a:rPr lang="en-US" baseline="0" dirty="0" smtClean="0"/>
              <a:t>Suggest some next steps for the team that you can review after their next team meeting.</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37</a:t>
            </a:fld>
            <a:endParaRPr lang="en-US"/>
          </a:p>
        </p:txBody>
      </p:sp>
    </p:spTree>
    <p:extLst>
      <p:ext uri="{BB962C8B-B14F-4D97-AF65-F5344CB8AC3E}">
        <p14:creationId xmlns:p14="http://schemas.microsoft.com/office/powerpoint/2010/main" val="1292186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in mind that just throwing out a “way to go” comment isn’t helpful to the team</a:t>
            </a:r>
            <a:r>
              <a:rPr lang="en-US" baseline="0" dirty="0" smtClean="0"/>
              <a:t> at all. While every team craves praise, they want to know that they earned it and why and how they earned it. They can’t build on success if they don’t know what they did successfully.</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38</a:t>
            </a:fld>
            <a:endParaRPr lang="en-US"/>
          </a:p>
        </p:txBody>
      </p:sp>
    </p:spTree>
    <p:extLst>
      <p:ext uri="{BB962C8B-B14F-4D97-AF65-F5344CB8AC3E}">
        <p14:creationId xmlns:p14="http://schemas.microsoft.com/office/powerpoint/2010/main" val="1637780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giving</a:t>
            </a:r>
            <a:r>
              <a:rPr lang="en-US" baseline="0" dirty="0" smtClean="0"/>
              <a:t> praise will eventually ring hollow. Teams are strong. They don’t want to just know what is going right. They want to know where they need to improve. Your main purpose of being involved with the Leadership Team is to challenge them to GET BETTER. You aren’t there to be a cheerleader – although you should praise when appropriate. You are there to be a coach – and a coach challenges. Pushes back. Points out errors in thinking. Creates stronger, smarter, more efficient teams. </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39</a:t>
            </a:fld>
            <a:endParaRPr lang="en-US"/>
          </a:p>
        </p:txBody>
      </p:sp>
    </p:spTree>
    <p:extLst>
      <p:ext uri="{BB962C8B-B14F-4D97-AF65-F5344CB8AC3E}">
        <p14:creationId xmlns:p14="http://schemas.microsoft.com/office/powerpoint/2010/main" val="4107301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Each form of feedback – appreciation, coaching, and evaluation – satisfies a different set of human needs. We need evaluation to know where we stand, to set expectations, to feel reassured or secure. We need coaching to accelerate learning, to focus our time and energy where it really matters, and to keep our relationships healthy and functioning. And we need appreciation if all the sweat and tears we put into our jobs and our relationships are going to feel worthwhile.</a:t>
            </a:r>
          </a:p>
          <a:p>
            <a:pPr marL="0" indent="0">
              <a:buNone/>
            </a:pPr>
            <a:r>
              <a:rPr lang="en-US" dirty="0" smtClean="0"/>
              <a:t>(Stone and </a:t>
            </a:r>
            <a:r>
              <a:rPr lang="en-US" dirty="0" err="1" smtClean="0"/>
              <a:t>Heen</a:t>
            </a:r>
            <a:r>
              <a:rPr lang="en-US" dirty="0" smtClean="0"/>
              <a:t>, Thanks for the Feedback, p. 35)</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40</a:t>
            </a:fld>
            <a:endParaRPr lang="en-US"/>
          </a:p>
        </p:txBody>
      </p:sp>
    </p:spTree>
    <p:extLst>
      <p:ext uri="{BB962C8B-B14F-4D97-AF65-F5344CB8AC3E}">
        <p14:creationId xmlns:p14="http://schemas.microsoft.com/office/powerpoint/2010/main" val="2105461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are just some general suggestions when writing</a:t>
            </a:r>
            <a:r>
              <a:rPr lang="en-US" baseline="0" dirty="0" smtClean="0"/>
              <a:t> comments. You might want to create a little “cheat sheet” to keep on your desk as you start writing your comments—a kind of rubric for you to evaluate your own comments. You can write down both the components of the comment – praise, push-back, questions, explanations, and next steps and then also this short list to check yourself against. Think in your mind, Is my comment…and then look over this list. Is it descriptive?</a:t>
            </a:r>
          </a:p>
          <a:p>
            <a:r>
              <a:rPr lang="en-US" baseline="0" dirty="0" smtClean="0"/>
              <a:t>Is it specific?</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41</a:t>
            </a:fld>
            <a:endParaRPr lang="en-US"/>
          </a:p>
        </p:txBody>
      </p:sp>
    </p:spTree>
    <p:extLst>
      <p:ext uri="{BB962C8B-B14F-4D97-AF65-F5344CB8AC3E}">
        <p14:creationId xmlns:p14="http://schemas.microsoft.com/office/powerpoint/2010/main" val="1923868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it directed at behavior that is within the team’s control?</a:t>
            </a:r>
            <a:r>
              <a:rPr lang="en-US" baseline="0" dirty="0" smtClean="0"/>
              <a:t> Is it directed at behavior rather than people?</a:t>
            </a:r>
          </a:p>
          <a:p>
            <a:r>
              <a:rPr lang="en-US" baseline="0" dirty="0" smtClean="0"/>
              <a:t>Is it well-timed?</a:t>
            </a:r>
          </a:p>
          <a:p>
            <a:r>
              <a:rPr lang="en-US" dirty="0" smtClean="0"/>
              <a:t>Is it clear?</a:t>
            </a:r>
          </a:p>
          <a:p>
            <a:r>
              <a:rPr lang="en-US" dirty="0" smtClean="0"/>
              <a:t>Is it direct?</a:t>
            </a:r>
          </a:p>
          <a:p>
            <a:r>
              <a:rPr lang="en-US" dirty="0" smtClean="0"/>
              <a:t>Is it free from jargon?</a:t>
            </a:r>
          </a:p>
          <a:p>
            <a:r>
              <a:rPr lang="en-US" dirty="0" smtClean="0"/>
              <a:t>How is my tone?</a:t>
            </a:r>
          </a:p>
          <a:p>
            <a:r>
              <a:rPr lang="en-US" dirty="0" smtClean="0"/>
              <a:t>Remember, if you are unsure about</a:t>
            </a:r>
            <a:r>
              <a:rPr lang="en-US" baseline="0" dirty="0" smtClean="0"/>
              <a:t> how it sounds, ask someone else to look it over.</a:t>
            </a:r>
            <a:endParaRPr lang="en-US" dirty="0" smtClean="0"/>
          </a:p>
          <a:p>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42</a:t>
            </a:fld>
            <a:endParaRPr lang="en-US"/>
          </a:p>
        </p:txBody>
      </p:sp>
    </p:spTree>
    <p:extLst>
      <p:ext uri="{BB962C8B-B14F-4D97-AF65-F5344CB8AC3E}">
        <p14:creationId xmlns:p14="http://schemas.microsoft.com/office/powerpoint/2010/main" val="277815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–maybe you didn’t think this is a module to teach you how to coach basketball, however, I do want to emphasize that this is also not about instructional</a:t>
            </a:r>
            <a:r>
              <a:rPr lang="en-US" baseline="0" dirty="0" smtClean="0"/>
              <a:t> coaching. That is a valuable role for a coach to have in a school, but I want to be clear that this is about overall school or district improvement. The role of the coach in this context is to work closely with the Leadership Team to develop both a broad view of the performance of the school and a laser-like focus on the details that make a difference in student outcomes. Throughout the module, we will primarily discuss the school level, but everything that is discussed in this module can also be applied at the district level if you are working with a superintendent and the district Leadership Team.</a:t>
            </a:r>
          </a:p>
          <a:p>
            <a:endParaRPr lang="en-US" baseline="0" dirty="0" smtClean="0"/>
          </a:p>
          <a:p>
            <a:r>
              <a:rPr lang="en-US" baseline="0" dirty="0" smtClean="0"/>
              <a:t>So, in general broad strokes, what are some characteristics of this type of coach?</a:t>
            </a:r>
          </a:p>
          <a:p>
            <a:endParaRPr lang="en-US" baseline="0" dirty="0" smtClean="0"/>
          </a:p>
          <a:p>
            <a:r>
              <a:rPr lang="en-US" baseline="0" dirty="0" smtClean="0"/>
              <a:t>Robert Hargrove wrote, “A coach is someone who sees what others may not see through the high quality of his or her attention or listening; is in the position to step back (or invite participants to step back) from the situation so that they have enough distance from it to get some perspective – in other words – it will be the role of the coach to be able to get beyond the immediate details of what they think is going wrong and try to get them to think deeper or back out of the details in order to see a larger systemic issue; helps people see the difference between their intentions and their thinking or actions; and helps people cut through patterns of illusion and self-deception caused by defensive thinking and behavior.”</a:t>
            </a:r>
          </a:p>
          <a:p>
            <a:endParaRPr lang="en-US" baseline="0" dirty="0" smtClean="0"/>
          </a:p>
          <a:p>
            <a:r>
              <a:rPr lang="en-US" baseline="0" dirty="0" smtClean="0"/>
              <a:t>If you’ve been coaching in a school before, does any of this resonate with you?</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4</a:t>
            </a:fld>
            <a:endParaRPr lang="en-US"/>
          </a:p>
        </p:txBody>
      </p:sp>
    </p:spTree>
    <p:extLst>
      <p:ext uri="{BB962C8B-B14F-4D97-AF65-F5344CB8AC3E}">
        <p14:creationId xmlns:p14="http://schemas.microsoft.com/office/powerpoint/2010/main" val="744222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back to earlier in the module where we talked about the relationship you are building with the Leadership</a:t>
            </a:r>
            <a:r>
              <a:rPr lang="en-US" baseline="0" dirty="0" smtClean="0"/>
              <a:t> Team. If you recall, we said that if you look at your team as “broken” and needs fixing, it will set a tone that is not conducive to a constructive relationship. Teams are like teachers and students. They can have a growth mindset or a fixed mindset. The feedback that you give a Team must encourage the growth mindset: There is always a way for them to adjust what they are doing and find new and better ways to improve their professional practices and their outcomes. If YOU believe that, they will believe that as well.</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43</a:t>
            </a:fld>
            <a:endParaRPr lang="en-US"/>
          </a:p>
        </p:txBody>
      </p:sp>
    </p:spTree>
    <p:extLst>
      <p:ext uri="{BB962C8B-B14F-4D97-AF65-F5344CB8AC3E}">
        <p14:creationId xmlns:p14="http://schemas.microsoft.com/office/powerpoint/2010/main" val="3142409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now that we’ve filled your head with lists and suggestions, we’ll show you some examples of coaching.</a:t>
            </a:r>
            <a:r>
              <a:rPr lang="en-US" baseline="0" dirty="0" smtClean="0"/>
              <a:t> We’ll look at the indicator, the team’s entry, the coach’s response, and how the team adjusted. These are from real teams, real coaches, and real plans. </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44</a:t>
            </a:fld>
            <a:endParaRPr lang="en-US"/>
          </a:p>
        </p:txBody>
      </p:sp>
    </p:spTree>
    <p:extLst>
      <p:ext uri="{BB962C8B-B14F-4D97-AF65-F5344CB8AC3E}">
        <p14:creationId xmlns:p14="http://schemas.microsoft.com/office/powerpoint/2010/main" val="1601921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briefly, we’re</a:t>
            </a:r>
            <a:r>
              <a:rPr lang="en-US" baseline="0" dirty="0" smtClean="0"/>
              <a:t> going to go over where you go as a coach to get information, review the work of the team, and input your comments. As you get more comfortable with Indistar, you will decide which reports give you the information you want, as well as the most convenient method within Indistar to give your comments to the team. </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49</a:t>
            </a:fld>
            <a:endParaRPr lang="en-US"/>
          </a:p>
        </p:txBody>
      </p:sp>
    </p:spTree>
    <p:extLst>
      <p:ext uri="{BB962C8B-B14F-4D97-AF65-F5344CB8AC3E}">
        <p14:creationId xmlns:p14="http://schemas.microsoft.com/office/powerpoint/2010/main" val="2217588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be given, if you haven’t already, a login and password that is specific to you. This login and password will get you into the right access level as well as connect you to the teams that you are coaching. This access level gives you view only access to all the work of the teams you coach as well as access</a:t>
            </a:r>
            <a:r>
              <a:rPr lang="en-US" baseline="0" dirty="0" smtClean="0"/>
              <a:t> to provide coaching comments. You will not be able to change any of the teams information – you can only read it.</a:t>
            </a:r>
          </a:p>
          <a:p>
            <a:r>
              <a:rPr lang="en-US" baseline="0" dirty="0" smtClean="0"/>
              <a:t>When you log in, you will see your dashboard with a list of the schools or districts that you coach. </a:t>
            </a:r>
          </a:p>
          <a:p>
            <a:r>
              <a:rPr lang="en-US" baseline="0" dirty="0" smtClean="0"/>
              <a:t>So…what do you find on this page. </a:t>
            </a:r>
          </a:p>
          <a:p>
            <a:pPr marL="228600" indent="-228600">
              <a:buAutoNum type="arabicPeriod"/>
            </a:pPr>
            <a:r>
              <a:rPr lang="en-US" baseline="0" dirty="0" smtClean="0"/>
              <a:t>Coach Bulletin Board: The bulletin board will display messages from the state or the district and it is where you can send reminders to your Teams about upcoming events. </a:t>
            </a:r>
          </a:p>
          <a:p>
            <a:pPr marL="228600" indent="-228600">
              <a:buAutoNum type="arabicPeriod"/>
            </a:pPr>
            <a:r>
              <a:rPr lang="en-US" dirty="0" smtClean="0"/>
              <a:t>Forms for Review: If your Team has any forms that are required</a:t>
            </a:r>
            <a:r>
              <a:rPr lang="en-US" baseline="0" dirty="0" smtClean="0"/>
              <a:t> to be submitted and IF the form is to be reviewed and approved by the coach, you will find those forms here for you to review. If the Team is not required to fill out any forms or if the forms are not to be reviewed, then this will not show up on your dashboard.</a:t>
            </a:r>
          </a:p>
          <a:p>
            <a:pPr marL="228600" indent="-228600">
              <a:buAutoNum type="arabicPeriod"/>
            </a:pPr>
            <a:r>
              <a:rPr lang="en-US" dirty="0" smtClean="0"/>
              <a:t>The School</a:t>
            </a:r>
            <a:r>
              <a:rPr lang="en-US" baseline="0" dirty="0" smtClean="0"/>
              <a:t> Activity button takes you to a report which shows you activity across all the teams that you coach. You can also create a 13-month Bar Graph from the report page. It is a great place to look for trends across your teams.</a:t>
            </a:r>
          </a:p>
          <a:p>
            <a:pPr marL="228600" indent="-228600">
              <a:buAutoNum type="arabicPeriod"/>
            </a:pPr>
            <a:r>
              <a:rPr lang="en-US" baseline="0" dirty="0" smtClean="0"/>
              <a:t>If a team has responded to one of your coaching comments, the conversation icon will appear next to the name of the school or district.</a:t>
            </a:r>
          </a:p>
          <a:p>
            <a:pPr marL="228600" indent="-228600">
              <a:buAutoNum type="arabicPeriod"/>
            </a:pPr>
            <a:r>
              <a:rPr lang="en-US" dirty="0" smtClean="0"/>
              <a:t>This is the list of schools</a:t>
            </a:r>
            <a:r>
              <a:rPr lang="en-US" baseline="0" dirty="0" smtClean="0"/>
              <a:t> or districts that you are coaching.</a:t>
            </a:r>
          </a:p>
          <a:p>
            <a:pPr marL="228600" indent="-228600">
              <a:buAutoNum type="arabicPeriod"/>
            </a:pPr>
            <a:r>
              <a:rPr lang="en-US" dirty="0" smtClean="0"/>
              <a:t>When you are ready to review the work of the team, you will select which school</a:t>
            </a:r>
            <a:r>
              <a:rPr lang="en-US" baseline="0" dirty="0" smtClean="0"/>
              <a:t> or district you want to view and then select Show Dashboard. This button will take you to the District’s or School’s dashboard. Remember, it will be view only for you. You can’t change any of the information.</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50</a:t>
            </a:fld>
            <a:endParaRPr lang="en-US"/>
          </a:p>
        </p:txBody>
      </p:sp>
    </p:spTree>
    <p:extLst>
      <p:ext uri="{BB962C8B-B14F-4D97-AF65-F5344CB8AC3E}">
        <p14:creationId xmlns:p14="http://schemas.microsoft.com/office/powerpoint/2010/main" val="4303758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you see the district or school’s dashboard. </a:t>
            </a:r>
          </a:p>
          <a:p>
            <a:pPr marL="228600" indent="-228600">
              <a:buAutoNum type="arabicPeriod"/>
            </a:pPr>
            <a:r>
              <a:rPr lang="en-US" dirty="0" smtClean="0"/>
              <a:t>This is the document upload. Teams</a:t>
            </a:r>
            <a:r>
              <a:rPr lang="en-US" baseline="0" dirty="0" smtClean="0"/>
              <a:t> may upload forms that are required for the state. You can view the documents, but you cannot make changes or upload new files into the folder. We don’t encourage teams to upload LOTS of documents for their indicator evidence here. A team just needs to say that they have a document (if necessary) but they don’t have to upload that to the system.</a:t>
            </a:r>
          </a:p>
          <a:p>
            <a:pPr marL="228600" indent="-228600">
              <a:buAutoNum type="arabicPeriod"/>
            </a:pPr>
            <a:r>
              <a:rPr lang="en-US" dirty="0" smtClean="0"/>
              <a:t>Notice the Guest Login and the Leadership</a:t>
            </a:r>
            <a:r>
              <a:rPr lang="en-US" baseline="0" dirty="0" smtClean="0"/>
              <a:t> Team login. Remind the Team that all members of the team should have the Leadership Team login information and the Guest Login should be distributed to all the members of their school or district community. Every teacher. Every parent. School board members. Staff.</a:t>
            </a:r>
          </a:p>
          <a:p>
            <a:pPr marL="228600" indent="-228600">
              <a:buAutoNum type="arabicPeriod"/>
            </a:pPr>
            <a:r>
              <a:rPr lang="en-US" dirty="0" smtClean="0"/>
              <a:t>Submit Forms/Reports. This tab will show you what a team has due within any</a:t>
            </a:r>
            <a:r>
              <a:rPr lang="en-US" baseline="0" dirty="0" smtClean="0"/>
              <a:t> time period and it will provide a pdf link to any report or form they have already submitted for the current year as well as a pdf of any report or form they submitted in the prior year. When a team submits a report of their work on their indicators, the system takes a snapshot of their work. They don’t fill out any extra forms, they just hit the button. It is important for a team to have periodic “check in” times throughout the year so a pdf can be created of their work at that particular point in time. It is a great reference point later. </a:t>
            </a:r>
          </a:p>
          <a:p>
            <a:pPr marL="228600" indent="-228600">
              <a:buAutoNum type="arabicPeriod"/>
            </a:pPr>
            <a:r>
              <a:rPr lang="en-US" baseline="0" dirty="0" smtClean="0"/>
              <a:t>The Coaching Review button is probably where you will spend the bulk of your time. Let’s go there next.</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51</a:t>
            </a:fld>
            <a:endParaRPr lang="en-US"/>
          </a:p>
        </p:txBody>
      </p:sp>
    </p:spTree>
    <p:extLst>
      <p:ext uri="{BB962C8B-B14F-4D97-AF65-F5344CB8AC3E}">
        <p14:creationId xmlns:p14="http://schemas.microsoft.com/office/powerpoint/2010/main" val="342632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hit the mother-lode!</a:t>
            </a:r>
          </a:p>
          <a:p>
            <a:r>
              <a:rPr lang="en-US" dirty="0" smtClean="0"/>
              <a:t>Across</a:t>
            </a:r>
            <a:r>
              <a:rPr lang="en-US" baseline="0" dirty="0" smtClean="0"/>
              <a:t> the top of the page, you will find Buttons that lead you to where you will enter your comments. There are choices – but not all of them may be available to you. </a:t>
            </a:r>
          </a:p>
          <a:p>
            <a:pPr marL="228600" indent="-228600">
              <a:buAutoNum type="arabicPeriod"/>
            </a:pPr>
            <a:r>
              <a:rPr lang="en-US" baseline="0" dirty="0" smtClean="0"/>
              <a:t>Coaching Review. This is perhaps the most popular of the choices when it comes to creating and giving comments to your team. The coaching review is an overall comment on any of the work that the team is doing. It can be about a group of indicators. It can be about a meeting agenda. It can be directed toward the make-up of the team…any of the work of the team. Many coaches use only the coaching review to make comments – and that is okay.</a:t>
            </a:r>
          </a:p>
          <a:p>
            <a:pPr marL="228600" indent="-228600">
              <a:buAutoNum type="arabicPeriod"/>
            </a:pPr>
            <a:r>
              <a:rPr lang="en-US" dirty="0" smtClean="0"/>
              <a:t>Coaching Comment. The coaching</a:t>
            </a:r>
            <a:r>
              <a:rPr lang="en-US" baseline="0" dirty="0" smtClean="0"/>
              <a:t> comment is meant to be used when you are making a comment specific to one particular indicator. Some coaches prefer this to the review; however, you can make a comment about a particular indicator in the review as well. It all comes down to a matter of preference and how you are comfortable using the system. Try them both out. </a:t>
            </a:r>
          </a:p>
          <a:p>
            <a:pPr marL="228600" indent="-228600">
              <a:buAutoNum type="arabicPeriod"/>
            </a:pPr>
            <a:r>
              <a:rPr lang="en-US" dirty="0" smtClean="0"/>
              <a:t>Critique/Feedback.</a:t>
            </a:r>
            <a:r>
              <a:rPr lang="en-US" baseline="0" dirty="0" smtClean="0"/>
              <a:t> Not every state uses the critique/feedback feature. If this button does not show up on this page for you, it simply means that your state has not required you to complete a critique. If the button does show up, then the state has created a form that they would like you to complete periodically that review the work of the team relative to the questions the state has posed. </a:t>
            </a:r>
          </a:p>
          <a:p>
            <a:pPr marL="228600" indent="-228600">
              <a:buAutoNum type="arabicPeriod"/>
            </a:pPr>
            <a:r>
              <a:rPr lang="en-US" baseline="0" dirty="0" smtClean="0"/>
              <a:t>View Indicators and View Wise Ways. These buttons will allow you to see a complete indicator list as well as the Wise Ways for the indicators as references for your convenience.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52</a:t>
            </a:fld>
            <a:endParaRPr lang="en-US"/>
          </a:p>
        </p:txBody>
      </p:sp>
    </p:spTree>
    <p:extLst>
      <p:ext uri="{BB962C8B-B14F-4D97-AF65-F5344CB8AC3E}">
        <p14:creationId xmlns:p14="http://schemas.microsoft.com/office/powerpoint/2010/main" val="3480100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bulk of everything</a:t>
            </a:r>
            <a:r>
              <a:rPr lang="en-US" baseline="0" dirty="0" smtClean="0"/>
              <a:t> you need to know about the work of the team can be found all on this one page. We created this page specifically to save coaches time and effort of clicking through the system to find the information they needed to guide the work of the team. So, what can you find here?</a:t>
            </a:r>
          </a:p>
          <a:p>
            <a:pPr marL="228600" indent="-228600">
              <a:buAutoNum type="arabicPeriod"/>
            </a:pPr>
            <a:r>
              <a:rPr lang="en-US" baseline="0" dirty="0" smtClean="0"/>
              <a:t>The Summary report gives you very quick information about who is on the team, how many meetings the team has had, how many members on average show up to the meetings, how many coaching comments a team has received, how many indicators have been assessed and planned. It is a quick overview of the team and their work.</a:t>
            </a:r>
          </a:p>
          <a:p>
            <a:pPr marL="228600" indent="-228600">
              <a:buAutoNum type="arabicPeriod"/>
            </a:pPr>
            <a:r>
              <a:rPr lang="en-US" baseline="0" dirty="0" smtClean="0"/>
              <a:t>The Comprehensive report. It is just as it say. When it comes to the indicators, this is the show it all report. How an indicator was assessed. How it is prioritized. Who is assigned. Due dates. Tasks. Evidence…it shows it all. As you can imagine, as the team works through more and more indicators, this plan can get pretty BIG. So, how do you know what the team has worked on lately? You can filter the report down to activity that was in the last month, or last 3 months…however you need to filter it. </a:t>
            </a:r>
          </a:p>
          <a:p>
            <a:pPr marL="228600" indent="-228600">
              <a:buAutoNum type="arabicPeriod"/>
            </a:pPr>
            <a:r>
              <a:rPr lang="en-US" baseline="0" dirty="0" smtClean="0"/>
              <a:t>Comments and Reviews. This tab shows you all the comments that have gone back and forth between the coach and the team. Remember when we said if you put your comments in the system, it will keep a running history? This is where you find that history. If you are not the first coach to the school, this is a great place to go and catch up on what has been discussed before. </a:t>
            </a:r>
          </a:p>
          <a:p>
            <a:pPr marL="228600" indent="-228600">
              <a:buAutoNum type="arabicPeriod"/>
            </a:pPr>
            <a:r>
              <a:rPr lang="en-US" baseline="0" dirty="0" smtClean="0"/>
              <a:t>Task report. If you just want to see all the tasks that the team has in place, this is the report to check. It is a good place to see if there are any tasks that are past due or coming due in the near future.</a:t>
            </a:r>
          </a:p>
          <a:p>
            <a:pPr marL="228600" indent="-228600">
              <a:buAutoNum type="arabicPeriod"/>
            </a:pPr>
            <a:r>
              <a:rPr lang="en-US" baseline="0" dirty="0" smtClean="0"/>
              <a:t>Where are we now. This gives information about the team’s work in graphic form.</a:t>
            </a:r>
          </a:p>
          <a:p>
            <a:pPr marL="228600" indent="-228600">
              <a:buAutoNum type="arabicPeriod"/>
            </a:pPr>
            <a:r>
              <a:rPr lang="en-US" baseline="0" dirty="0" smtClean="0"/>
              <a:t>Team meetings. The team’s agendas and minutes are kept on record here. </a:t>
            </a:r>
          </a:p>
          <a:p>
            <a:pPr marL="228600" indent="-228600">
              <a:buAutoNum type="arabicPeriod"/>
            </a:pPr>
            <a:r>
              <a:rPr lang="en-US" baseline="0" dirty="0" smtClean="0"/>
              <a:t>Quick Score. The quick score gives you a quick overview of what the team has done and ranks it against how long they have been in the system and how much work would be expected to have been accomplished in that amount of time.</a:t>
            </a:r>
          </a:p>
          <a:p>
            <a:pPr marL="228600" indent="-228600">
              <a:buAutoNum type="arabicPeriod"/>
            </a:pPr>
            <a:r>
              <a:rPr lang="en-US" baseline="0" dirty="0" smtClean="0"/>
              <a:t>Critique/Feedback. This tab will only show up if your state requires you to complete a critique. The completed critiques show up on this tab.</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53</a:t>
            </a:fld>
            <a:endParaRPr lang="en-US"/>
          </a:p>
        </p:txBody>
      </p:sp>
    </p:spTree>
    <p:extLst>
      <p:ext uri="{BB962C8B-B14F-4D97-AF65-F5344CB8AC3E}">
        <p14:creationId xmlns:p14="http://schemas.microsoft.com/office/powerpoint/2010/main" val="32596497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It’s a lot of information to digest, so the best suggestion would be to log in and explore the system. Find out as much as you can about the Team you will be coaching. And.</a:t>
            </a:r>
            <a:r>
              <a:rPr lang="en-US" baseline="0" dirty="0" smtClean="0"/>
              <a:t> . .enjoy the journey!</a:t>
            </a:r>
            <a:endParaRPr lang="en-US" dirty="0" smtClean="0"/>
          </a:p>
          <a:p>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54</a:t>
            </a:fld>
            <a:endParaRPr lang="en-US"/>
          </a:p>
        </p:txBody>
      </p:sp>
    </p:spTree>
    <p:extLst>
      <p:ext uri="{BB962C8B-B14F-4D97-AF65-F5344CB8AC3E}">
        <p14:creationId xmlns:p14="http://schemas.microsoft.com/office/powerpoint/2010/main" val="3960499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take a moment and fill out the What We Learned Together form available on the website. </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55</a:t>
            </a:fld>
            <a:endParaRPr lang="en-US"/>
          </a:p>
        </p:txBody>
      </p:sp>
    </p:spTree>
    <p:extLst>
      <p:ext uri="{BB962C8B-B14F-4D97-AF65-F5344CB8AC3E}">
        <p14:creationId xmlns:p14="http://schemas.microsoft.com/office/powerpoint/2010/main" val="903299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that didn’t, I know</a:t>
            </a:r>
            <a:r>
              <a:rPr lang="en-US" baseline="0" dirty="0" smtClean="0"/>
              <a:t> this quote from Blended Coaching will – “A coach is someone who tells you what you don’t want to hear so that you can see what you don’t want to see so that you can be what you’ve always wanted to be.”</a:t>
            </a:r>
          </a:p>
          <a:p>
            <a:endParaRPr lang="en-US" baseline="0" dirty="0" smtClean="0"/>
          </a:p>
          <a:p>
            <a:r>
              <a:rPr lang="en-US" baseline="0" dirty="0" smtClean="0"/>
              <a:t>Everyone has goals of where they want to be – and sometimes we fool ourselves into thinking we are closer to that goal than we really are – so the coach’s role is to keep that clear perspective and honest appraisal of where the team wants to go in relation to where it is now.</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5</a:t>
            </a:fld>
            <a:endParaRPr lang="en-US"/>
          </a:p>
        </p:txBody>
      </p:sp>
    </p:spTree>
    <p:extLst>
      <p:ext uri="{BB962C8B-B14F-4D97-AF65-F5344CB8AC3E}">
        <p14:creationId xmlns:p14="http://schemas.microsoft.com/office/powerpoint/2010/main" val="355119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you begin to back away and feel you aren’t qualified to coach thinking– I’ve never turned a school around before, consider this from the Art of Coaching – “A coach is not necessarily and expert who trains others in a way of doing something; a coach helps build the capacity of others by facilitating their learning.” We’ll talk about this more as we get into the specifics of coaching with indicators, but it is not the role of the coach to tell the team what to do. It is the role of the coach to take off either the rose colored glasses or the blinders to allow the team to see what they’ve not seen before, think deeper about what they are trying to accomplish and lead them to seeing a bigger picture of what they need to achieve.</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6</a:t>
            </a:fld>
            <a:endParaRPr lang="en-US"/>
          </a:p>
        </p:txBody>
      </p:sp>
    </p:spTree>
    <p:extLst>
      <p:ext uri="{BB962C8B-B14F-4D97-AF65-F5344CB8AC3E}">
        <p14:creationId xmlns:p14="http://schemas.microsoft.com/office/powerpoint/2010/main" val="225376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ultimately, it really is All about the students.</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7</a:t>
            </a:fld>
            <a:endParaRPr lang="en-US"/>
          </a:p>
        </p:txBody>
      </p:sp>
    </p:spTree>
    <p:extLst>
      <p:ext uri="{BB962C8B-B14F-4D97-AF65-F5344CB8AC3E}">
        <p14:creationId xmlns:p14="http://schemas.microsoft.com/office/powerpoint/2010/main" val="18275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Coaching a team through any change process—and school improvement is all about change</a:t>
            </a:r>
            <a:r>
              <a:rPr lang="en-US" baseline="0" dirty="0" smtClean="0"/>
              <a:t> – is a lot like finding the perfect girdle—although, I’m not sure girdles are worn much today! It gives a little pressure and a lot of support.</a:t>
            </a:r>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9</a:t>
            </a:fld>
            <a:endParaRPr lang="en-US"/>
          </a:p>
        </p:txBody>
      </p:sp>
    </p:spTree>
    <p:extLst>
      <p:ext uri="{BB962C8B-B14F-4D97-AF65-F5344CB8AC3E}">
        <p14:creationId xmlns:p14="http://schemas.microsoft.com/office/powerpoint/2010/main" val="3566514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do you provide that pressure and support? Coaching is about establishing a relationship with that team. The relationship is built on trust—the team has to know that you have their best interest at heart, that you understand not only them as a team and individuals, but you understand the context and the story of their school. They have to know that you are as committed to the goal as they are and that you will follow through on what you say you will do. </a:t>
            </a:r>
          </a:p>
          <a:p>
            <a:endParaRPr lang="en-US" dirty="0"/>
          </a:p>
        </p:txBody>
      </p:sp>
      <p:sp>
        <p:nvSpPr>
          <p:cNvPr id="4" name="Slide Number Placeholder 3"/>
          <p:cNvSpPr>
            <a:spLocks noGrp="1"/>
          </p:cNvSpPr>
          <p:nvPr>
            <p:ph type="sldNum" sz="quarter" idx="10"/>
          </p:nvPr>
        </p:nvSpPr>
        <p:spPr/>
        <p:txBody>
          <a:bodyPr/>
          <a:lstStyle/>
          <a:p>
            <a:fld id="{15630744-603D-439B-9441-9D7256435D78}" type="slidenum">
              <a:rPr lang="en-US" smtClean="0"/>
              <a:t>10</a:t>
            </a:fld>
            <a:endParaRPr lang="en-US"/>
          </a:p>
        </p:txBody>
      </p:sp>
    </p:spTree>
    <p:extLst>
      <p:ext uri="{BB962C8B-B14F-4D97-AF65-F5344CB8AC3E}">
        <p14:creationId xmlns:p14="http://schemas.microsoft.com/office/powerpoint/2010/main" val="3256955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solidFill>
                  <a:srgbClr val="B40000"/>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rgbClr val="0450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81729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solidFill>
                  <a:srgbClr val="0F496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30642949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154904662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solidFill>
                  <a:srgbClr val="0F496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195219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21395025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rgbClr val="0F496F">
                    <a:alpha val="98000"/>
                  </a:srgbClr>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404252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solidFill>
                  <a:srgbClr val="B40000"/>
                </a:solidFill>
              </a:defRPr>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rgbClr val="0F496F"/>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20267402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42019076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lvl1pPr>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40493729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4212" y="457200"/>
            <a:ext cx="8534400" cy="1507067"/>
          </a:xfrm>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84212" y="2260600"/>
            <a:ext cx="8534400" cy="3615267"/>
          </a:xfrm>
        </p:spPr>
        <p:txBody>
          <a:bodyPr anchor="ct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18466404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4688697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12332702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rgbClr val="0F49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rgbClr val="0F49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8" name="Footer Placeholder 7"/>
          <p:cNvSpPr>
            <a:spLocks noGrp="1"/>
          </p:cNvSpPr>
          <p:nvPr>
            <p:ph type="ftr" sz="quarter" idx="11"/>
          </p:nvPr>
        </p:nvSpPr>
        <p:spPr>
          <a:xfrm>
            <a:off x="684212" y="6172200"/>
            <a:ext cx="7543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24246547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24700436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3" name="Footer Placeholder 2"/>
          <p:cNvSpPr>
            <a:spLocks noGrp="1"/>
          </p:cNvSpPr>
          <p:nvPr>
            <p:ph type="ftr" sz="quarter" idx="11"/>
          </p:nvPr>
        </p:nvSpPr>
        <p:spPr>
          <a:xfrm>
            <a:off x="684212" y="6172200"/>
            <a:ext cx="7543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31403968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solidFill>
                  <a:srgbClr val="0F49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2623670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solidFill>
                  <a:srgbClr val="B40000"/>
                </a:solidFill>
              </a:defRPr>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solidFill>
                  <a:srgbClr val="0F496F"/>
                </a:solidFill>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solidFill>
                  <a:srgbClr val="0F49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8/10/2015</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12666219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8000">
              <a:srgbClr val="C4D6D8"/>
            </a:gs>
            <a:gs pos="100000">
              <a:srgbClr val="6D9A9F"/>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375236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iming>
    <p:tnLst>
      <p:par>
        <p:cTn id="1" dur="indefinite" restart="never" nodeType="tmRoot"/>
      </p:par>
    </p:tnLst>
  </p:timing>
  <p:txStyles>
    <p:titleStyle>
      <a:lvl1pPr algn="l" defTabSz="457200" rtl="0" eaLnBrk="1" latinLnBrk="0" hangingPunct="1">
        <a:spcBef>
          <a:spcPct val="0"/>
        </a:spcBef>
        <a:buNone/>
        <a:defRPr sz="3600" kern="1200" cap="all">
          <a:ln w="3175" cmpd="sng">
            <a:noFill/>
          </a:ln>
          <a:solidFill>
            <a:srgbClr val="B40000"/>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Tx/>
        <a:buSzPct val="80000"/>
        <a:buFont typeface="Wingdings 3" panose="05040102010807070707" pitchFamily="18" charset="2"/>
        <a:buChar char=""/>
        <a:defRPr sz="2000" kern="1200" cap="none">
          <a:solidFill>
            <a:srgbClr val="045087"/>
          </a:solidFill>
          <a:effectLst/>
          <a:latin typeface="+mn-lt"/>
          <a:ea typeface="+mn-ea"/>
          <a:cs typeface="+mn-cs"/>
        </a:defRPr>
      </a:lvl1pPr>
      <a:lvl2pPr marL="742950" indent="-285750" algn="l" defTabSz="457200" rtl="0" eaLnBrk="1" latinLnBrk="0" hangingPunct="1">
        <a:spcBef>
          <a:spcPct val="20000"/>
        </a:spcBef>
        <a:spcAft>
          <a:spcPts val="600"/>
        </a:spcAft>
        <a:buClrTx/>
        <a:buSzPct val="80000"/>
        <a:buFont typeface="Wingdings 3" panose="05040102010807070707" pitchFamily="18" charset="2"/>
        <a:buChar char=""/>
        <a:defRPr sz="1800" kern="1200" cap="none">
          <a:solidFill>
            <a:srgbClr val="045087"/>
          </a:solidFill>
          <a:effectLst/>
          <a:latin typeface="+mn-lt"/>
          <a:ea typeface="+mn-ea"/>
          <a:cs typeface="+mn-cs"/>
        </a:defRPr>
      </a:lvl2pPr>
      <a:lvl3pPr marL="1200150" indent="-285750" algn="l" defTabSz="457200" rtl="0" eaLnBrk="1" latinLnBrk="0" hangingPunct="1">
        <a:spcBef>
          <a:spcPct val="20000"/>
        </a:spcBef>
        <a:spcAft>
          <a:spcPts val="600"/>
        </a:spcAft>
        <a:buClrTx/>
        <a:buSzPct val="80000"/>
        <a:buFont typeface="Wingdings 3" panose="05040102010807070707" pitchFamily="18" charset="2"/>
        <a:buChar char=""/>
        <a:defRPr sz="1600" kern="1200" cap="none">
          <a:solidFill>
            <a:srgbClr val="045087"/>
          </a:solidFill>
          <a:effectLst/>
          <a:latin typeface="+mn-lt"/>
          <a:ea typeface="+mn-ea"/>
          <a:cs typeface="+mn-cs"/>
        </a:defRPr>
      </a:lvl3pPr>
      <a:lvl4pPr marL="15430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45087"/>
          </a:solidFill>
          <a:effectLst/>
          <a:latin typeface="+mn-lt"/>
          <a:ea typeface="+mn-ea"/>
          <a:cs typeface="+mn-cs"/>
        </a:defRPr>
      </a:lvl4pPr>
      <a:lvl5pPr marL="20002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45087"/>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5.jp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18.jpe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media14.m4a"/><Relationship Id="rId7" Type="http://schemas.openxmlformats.org/officeDocument/2006/relationships/image" Target="../media/image20.jpeg"/><Relationship Id="rId2" Type="http://schemas.microsoft.com/office/2007/relationships/media" Target="../media/media14.m4a"/><Relationship Id="rId1" Type="http://schemas.openxmlformats.org/officeDocument/2006/relationships/tags" Target="../tags/tag7.xml"/><Relationship Id="rId6" Type="http://schemas.openxmlformats.org/officeDocument/2006/relationships/image" Target="../media/image19.jpe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22.gif"/><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23.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emf"/><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19.m4a"/><Relationship Id="rId7" Type="http://schemas.openxmlformats.org/officeDocument/2006/relationships/diagramLayout" Target="../diagrams/layout1.xml"/><Relationship Id="rId12" Type="http://schemas.openxmlformats.org/officeDocument/2006/relationships/image" Target="../media/image3.png"/><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diagramData" Target="../diagrams/data1.xml"/><Relationship Id="rId11" Type="http://schemas.openxmlformats.org/officeDocument/2006/relationships/image" Target="../media/image26.jpg"/><Relationship Id="rId5" Type="http://schemas.openxmlformats.org/officeDocument/2006/relationships/notesSlide" Target="../notesSlides/notesSlide18.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23.xml"/><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25.m4a"/><Relationship Id="rId7" Type="http://schemas.openxmlformats.org/officeDocument/2006/relationships/diagramLayout" Target="../diagrams/layout3.xml"/><Relationship Id="rId2" Type="http://schemas.microsoft.com/office/2007/relationships/media" Target="../media/media25.m4a"/><Relationship Id="rId1" Type="http://schemas.openxmlformats.org/officeDocument/2006/relationships/tags" Target="../tags/tag15.xml"/><Relationship Id="rId6" Type="http://schemas.openxmlformats.org/officeDocument/2006/relationships/diagramData" Target="../diagrams/data3.xml"/><Relationship Id="rId11" Type="http://schemas.openxmlformats.org/officeDocument/2006/relationships/image" Target="../media/image3.png"/><Relationship Id="rId5" Type="http://schemas.openxmlformats.org/officeDocument/2006/relationships/notesSlide" Target="../notesSlides/notesSlide24.xml"/><Relationship Id="rId10" Type="http://schemas.microsoft.com/office/2007/relationships/diagramDrawing" Target="../diagrams/drawing3.xml"/><Relationship Id="rId4" Type="http://schemas.openxmlformats.org/officeDocument/2006/relationships/slideLayout" Target="../slideLayouts/slideLayout2.xml"/><Relationship Id="rId9" Type="http://schemas.openxmlformats.org/officeDocument/2006/relationships/diagramColors" Target="../diagrams/colors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25.xml"/><Relationship Id="rId9" Type="http://schemas.microsoft.com/office/2007/relationships/diagramDrawing" Target="../diagrams/drawing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13.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audio" Target="../media/media3.m4a"/><Relationship Id="rId7" Type="http://schemas.openxmlformats.org/officeDocument/2006/relationships/image" Target="../media/image5.wmf"/><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13.emf"/><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3.m4a"/><Relationship Id="rId7" Type="http://schemas.openxmlformats.org/officeDocument/2006/relationships/image" Target="../media/image30.png"/><Relationship Id="rId2" Type="http://schemas.microsoft.com/office/2007/relationships/media" Target="../media/media33.m4a"/><Relationship Id="rId1" Type="http://schemas.openxmlformats.org/officeDocument/2006/relationships/tags" Target="../tags/tag18.xml"/><Relationship Id="rId6" Type="http://schemas.openxmlformats.org/officeDocument/2006/relationships/image" Target="../media/image29.jp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36.m4a"/><Relationship Id="rId7" Type="http://schemas.openxmlformats.org/officeDocument/2006/relationships/image" Target="../media/image32.png"/><Relationship Id="rId2" Type="http://schemas.microsoft.com/office/2007/relationships/media" Target="../media/media36.m4a"/><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notesSlide" Target="../notesSlides/notesSlide33.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36.jpe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37.jp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39.jp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2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2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2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image" Target="../media/image13.e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audio" Target="../media/media5.m4a"/><Relationship Id="rId7" Type="http://schemas.openxmlformats.org/officeDocument/2006/relationships/image" Target="../media/image9.jpe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1.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2.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wm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1785391"/>
            <a:ext cx="8001000" cy="2971801"/>
          </a:xfrm>
        </p:spPr>
        <p:txBody>
          <a:bodyPr/>
          <a:lstStyle/>
          <a:p>
            <a:r>
              <a:rPr lang="en-US" dirty="0" smtClean="0"/>
              <a:t>Getting Better Together with Coaching</a:t>
            </a:r>
            <a:endParaRPr lang="en-US" dirty="0"/>
          </a:p>
        </p:txBody>
      </p:sp>
      <p:sp>
        <p:nvSpPr>
          <p:cNvPr id="7" name="Rectangle 6"/>
          <p:cNvSpPr/>
          <p:nvPr/>
        </p:nvSpPr>
        <p:spPr>
          <a:xfrm>
            <a:off x="0" y="5787342"/>
            <a:ext cx="12192000" cy="6695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6509" y="5954922"/>
            <a:ext cx="1274417" cy="399378"/>
          </a:xfrm>
          <a:prstGeom prst="rect">
            <a:avLst/>
          </a:prstGeom>
        </p:spPr>
      </p:pic>
      <p:pic>
        <p:nvPicPr>
          <p:cNvPr id="6" name="Picture 5" descr="http://www.centeril.org/images/cillogo-u14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28" y="5800654"/>
            <a:ext cx="1039616" cy="6562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7818" y="6387132"/>
            <a:ext cx="11984182" cy="69758"/>
          </a:xfrm>
          <a:prstGeom prst="rect">
            <a:avLst/>
          </a:prstGeom>
          <a:solidFill>
            <a:srgbClr val="045087"/>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0895800"/>
      </p:ext>
    </p:extLst>
  </p:cSld>
  <p:clrMapOvr>
    <a:masterClrMapping/>
  </p:clrMapOvr>
  <mc:AlternateContent xmlns:mc="http://schemas.openxmlformats.org/markup-compatibility/2006">
    <mc:Choice xmlns:p14="http://schemas.microsoft.com/office/powerpoint/2010/main" Requires="p14">
      <p:transition p14:dur="0" advTm="7140"/>
    </mc:Choice>
    <mc:Fallback>
      <p:transition advTm="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Coaching?</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8021" y="457200"/>
            <a:ext cx="6762452" cy="4775982"/>
          </a:xfrm>
          <a:prstGeom prst="rect">
            <a:avLst/>
          </a:prstGeom>
          <a:ln w="88900" cap="sq" cmpd="thickThin">
            <a:solidFill>
              <a:srgbClr val="000000"/>
            </a:solidFill>
            <a:prstDash val="solid"/>
            <a:miter lim="800000"/>
          </a:ln>
          <a:effectLst>
            <a:innerShdw blurRad="76200">
              <a:srgbClr val="000000"/>
            </a:innerShdw>
          </a:effectLst>
        </p:spPr>
      </p:pic>
      <p:sp>
        <p:nvSpPr>
          <p:cNvPr id="3" name="Content Placeholder 2"/>
          <p:cNvSpPr>
            <a:spLocks noGrp="1"/>
          </p:cNvSpPr>
          <p:nvPr>
            <p:ph idx="1"/>
          </p:nvPr>
        </p:nvSpPr>
        <p:spPr>
          <a:xfrm>
            <a:off x="684212" y="2260600"/>
            <a:ext cx="8534400" cy="3907971"/>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0" indent="0">
              <a:buNone/>
            </a:pPr>
            <a:r>
              <a:rPr lang="en-US" sz="2800" dirty="0" smtClean="0"/>
              <a:t>Coaching </a:t>
            </a:r>
            <a:r>
              <a:rPr lang="en-US" sz="2800" dirty="0"/>
              <a:t>is a long, intimate conversation, a series of signals and responses that move toward a shared goal. A coach’s true skill consists not in some universally applicable wisdom that he can communicate to all, but rather in the supple ability to locate the sweet spot on the edge of each individual [learner’s] ability </a:t>
            </a:r>
            <a:r>
              <a:rPr lang="en-US" sz="2800" dirty="0" smtClean="0"/>
              <a:t>and </a:t>
            </a:r>
            <a:r>
              <a:rPr lang="en-US" sz="2800" dirty="0"/>
              <a:t>to send the right signals to help the [learner] reach toward the right goal, over and </a:t>
            </a:r>
            <a:r>
              <a:rPr lang="en-US" sz="2800" dirty="0" smtClean="0"/>
              <a:t>over.</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10973346"/>
      </p:ext>
    </p:extLst>
  </p:cSld>
  <p:clrMapOvr>
    <a:masterClrMapping/>
  </p:clrMapOvr>
  <mc:AlternateContent xmlns:mc="http://schemas.openxmlformats.org/markup-compatibility/2006" xmlns:p14="http://schemas.microsoft.com/office/powerpoint/2010/main">
    <mc:Choice Requires="p14">
      <p:transition spd="med" p14:dur="700" advTm="38498">
        <p:fade/>
      </p:transition>
    </mc:Choice>
    <mc:Fallback xmlns="">
      <p:transition spd="med" advTm="384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randombar(horizontal)">
                                      <p:cBhvr>
                                        <p:cTn id="16" dur="5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Coaching for school improvement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8219" y="1560285"/>
            <a:ext cx="6940393" cy="4951037"/>
          </a:xfrm>
          <a:prstGeom prst="rect">
            <a:avLst/>
          </a:prstGeom>
          <a:ln w="88900" cap="sq" cmpd="thickThin">
            <a:solidFill>
              <a:srgbClr val="000000"/>
            </a:solidFill>
            <a:prstDash val="solid"/>
            <a:miter lim="800000"/>
          </a:ln>
          <a:effectLst>
            <a:innerShdw blurRad="76200">
              <a:srgbClr val="000000"/>
            </a:inn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4879849"/>
      </p:ext>
    </p:extLst>
  </p:cSld>
  <p:clrMapOvr>
    <a:masterClrMapping/>
  </p:clrMapOvr>
  <mc:AlternateContent xmlns:mc="http://schemas.openxmlformats.org/markup-compatibility/2006" xmlns:p14="http://schemas.microsoft.com/office/powerpoint/2010/main">
    <mc:Choice Requires="p14">
      <p:transition spd="med" p14:dur="700" advTm="79003">
        <p:fade/>
      </p:transition>
    </mc:Choice>
    <mc:Fallback xmlns="">
      <p:transition spd="med" advTm="790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a Good Coach?</a:t>
            </a:r>
          </a:p>
        </p:txBody>
      </p:sp>
      <p:pic>
        <p:nvPicPr>
          <p:cNvPr id="4" name="Content Placeholder 7"/>
          <p:cNvPicPr>
            <a:picLocks noChangeAspect="1"/>
          </p:cNvPicPr>
          <p:nvPr/>
        </p:nvPicPr>
        <p:blipFill rotWithShape="1">
          <a:blip r:embed="rId6"/>
          <a:srcRect l="-3221" t="1108" r="3221" b="7771"/>
          <a:stretch/>
        </p:blipFill>
        <p:spPr>
          <a:xfrm>
            <a:off x="7802642" y="1454980"/>
            <a:ext cx="3488655" cy="4223473"/>
          </a:xfrm>
          <a:prstGeom prst="rect">
            <a:avLst/>
          </a:prstGeom>
        </p:spPr>
      </p:pic>
      <p:sp>
        <p:nvSpPr>
          <p:cNvPr id="5" name="TextBox 4"/>
          <p:cNvSpPr txBox="1"/>
          <p:nvPr/>
        </p:nvSpPr>
        <p:spPr>
          <a:xfrm>
            <a:off x="928216" y="1964267"/>
            <a:ext cx="4311570" cy="3416320"/>
          </a:xfrm>
          <a:prstGeom prst="rect">
            <a:avLst/>
          </a:prstGeom>
          <a:noFill/>
        </p:spPr>
        <p:txBody>
          <a:bodyPr wrap="square" rtlCol="0">
            <a:spAutoFit/>
          </a:bodyPr>
          <a:lstStyle/>
          <a:p>
            <a:r>
              <a:rPr lang="en-US" sz="3600" dirty="0">
                <a:solidFill>
                  <a:schemeClr val="bg1"/>
                </a:solidFill>
              </a:rPr>
              <a:t>“The test of a good coach is that when they leave, others will carry on successfully.”</a:t>
            </a:r>
            <a:r>
              <a:rPr lang="en-US" sz="3600" dirty="0"/>
              <a:t/>
            </a:r>
            <a:br>
              <a:rPr lang="en-US" sz="3600" dirty="0"/>
            </a:br>
            <a:r>
              <a:rPr lang="en-US" sz="3600" dirty="0"/>
              <a:t>					</a:t>
            </a:r>
            <a:r>
              <a:rPr lang="en-US" sz="3600" dirty="0">
                <a:solidFill>
                  <a:schemeClr val="bg1"/>
                </a:solidFill>
              </a:rPr>
              <a:t>Author Unknown</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4071" y="1874219"/>
            <a:ext cx="5861353" cy="3894283"/>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64715898"/>
      </p:ext>
    </p:extLst>
  </p:cSld>
  <p:clrMapOvr>
    <a:masterClrMapping/>
  </p:clrMapOvr>
  <mc:AlternateContent xmlns:mc="http://schemas.openxmlformats.org/markup-compatibility/2006">
    <mc:Choice xmlns:p14="http://schemas.microsoft.com/office/powerpoint/2010/main" Requires="p14">
      <p:transition p14:dur="0" advTm="79647"/>
    </mc:Choice>
    <mc:Fallback>
      <p:transition advTm="79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4"/>
                                        </p:tgtEl>
                                      </p:cBhvr>
                                    </p:animEffect>
                                    <p:anim calcmode="lin" valueType="num">
                                      <p:cBhvr>
                                        <p:cTn id="18" dur="1000"/>
                                        <p:tgtEl>
                                          <p:spTgt spid="4"/>
                                        </p:tgtEl>
                                        <p:attrNameLst>
                                          <p:attrName>ppt_x</p:attrName>
                                        </p:attrNameLst>
                                      </p:cBhvr>
                                      <p:tavLst>
                                        <p:tav tm="0">
                                          <p:val>
                                            <p:strVal val="ppt_x"/>
                                          </p:val>
                                        </p:tav>
                                        <p:tav tm="100000">
                                          <p:val>
                                            <p:strVal val="ppt_x"/>
                                          </p:val>
                                        </p:tav>
                                      </p:tavLst>
                                    </p:anim>
                                    <p:anim calcmode="lin" valueType="num">
                                      <p:cBhvr>
                                        <p:cTn id="19" dur="1000"/>
                                        <p:tgtEl>
                                          <p:spTgt spid="4"/>
                                        </p:tgtEl>
                                        <p:attrNameLst>
                                          <p:attrName>ppt_y</p:attrName>
                                        </p:attrNameLst>
                                      </p:cBhvr>
                                      <p:tavLst>
                                        <p:tav tm="0">
                                          <p:val>
                                            <p:strVal val="ppt_y"/>
                                          </p:val>
                                        </p:tav>
                                        <p:tav tm="100000">
                                          <p:val>
                                            <p:strVal val="ppt_y+.1"/>
                                          </p:val>
                                        </p:tav>
                                      </p:tavLst>
                                    </p:anim>
                                    <p:set>
                                      <p:cBhvr>
                                        <p:cTn id="20" dur="1" fill="hold">
                                          <p:stCondLst>
                                            <p:cond delay="9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0471"/>
            <a:ext cx="8534400" cy="1081314"/>
          </a:xfrm>
        </p:spPr>
        <p:txBody>
          <a:bodyPr>
            <a:normAutofit/>
          </a:bodyPr>
          <a:lstStyle/>
          <a:p>
            <a:r>
              <a:rPr lang="en-US" sz="3200" dirty="0" smtClean="0">
                <a:solidFill>
                  <a:srgbClr val="C00000"/>
                </a:solidFill>
                <a:latin typeface="Calibri" panose="020F0502020204030204" pitchFamily="34" charset="0"/>
                <a:cs typeface="Calibri" panose="020F0502020204030204" pitchFamily="34" charset="0"/>
              </a:rPr>
              <a:t>Activity: Important </a:t>
            </a:r>
            <a:r>
              <a:rPr lang="en-US" sz="3200" dirty="0">
                <a:solidFill>
                  <a:srgbClr val="C00000"/>
                </a:solidFill>
                <a:latin typeface="Calibri" panose="020F0502020204030204" pitchFamily="34" charset="0"/>
                <a:cs typeface="Calibri" panose="020F0502020204030204" pitchFamily="34" charset="0"/>
              </a:rPr>
              <a:t>Qualities of a Coach...</a:t>
            </a:r>
          </a:p>
        </p:txBody>
      </p:sp>
      <p:sp>
        <p:nvSpPr>
          <p:cNvPr id="3" name="Content Placeholder 2"/>
          <p:cNvSpPr>
            <a:spLocks noGrp="1"/>
          </p:cNvSpPr>
          <p:nvPr>
            <p:ph idx="1"/>
          </p:nvPr>
        </p:nvSpPr>
        <p:spPr>
          <a:xfrm>
            <a:off x="684212" y="1139046"/>
            <a:ext cx="5415646" cy="4090610"/>
          </a:xfrm>
        </p:spPr>
        <p:txBody>
          <a:bodyPr>
            <a:normAutofit lnSpcReduction="10000"/>
          </a:bodyPr>
          <a:lstStyle/>
          <a:p>
            <a:pPr>
              <a:spcBef>
                <a:spcPts val="0"/>
              </a:spcBef>
              <a:spcAft>
                <a:spcPts val="0"/>
              </a:spcAft>
              <a:buFont typeface="Wingdings" pitchFamily="2" charset="2"/>
              <a:buChar char="ü"/>
            </a:pPr>
            <a:r>
              <a:rPr lang="en-US" sz="2400" dirty="0">
                <a:solidFill>
                  <a:schemeClr val="accent4">
                    <a:lumMod val="50000"/>
                  </a:schemeClr>
                </a:solidFill>
              </a:rPr>
              <a:t>Self-responsible and self-challenging</a:t>
            </a:r>
          </a:p>
          <a:p>
            <a:pPr>
              <a:spcBef>
                <a:spcPts val="0"/>
              </a:spcBef>
              <a:spcAft>
                <a:spcPts val="0"/>
              </a:spcAft>
              <a:buFont typeface="Wingdings" pitchFamily="2" charset="2"/>
              <a:buChar char="ü"/>
            </a:pPr>
            <a:endParaRPr lang="en-US" sz="2400" dirty="0">
              <a:solidFill>
                <a:schemeClr val="accent4">
                  <a:lumMod val="50000"/>
                </a:schemeClr>
              </a:solidFill>
            </a:endParaRPr>
          </a:p>
          <a:p>
            <a:pPr>
              <a:spcBef>
                <a:spcPts val="0"/>
              </a:spcBef>
              <a:spcAft>
                <a:spcPts val="0"/>
              </a:spcAft>
              <a:buFont typeface="Wingdings" pitchFamily="2" charset="2"/>
              <a:buChar char="ü"/>
            </a:pPr>
            <a:r>
              <a:rPr lang="en-US" sz="2400" dirty="0">
                <a:solidFill>
                  <a:schemeClr val="accent4">
                    <a:lumMod val="50000"/>
                  </a:schemeClr>
                </a:solidFill>
              </a:rPr>
              <a:t>Good listener</a:t>
            </a:r>
          </a:p>
          <a:p>
            <a:pPr>
              <a:spcBef>
                <a:spcPts val="0"/>
              </a:spcBef>
              <a:spcAft>
                <a:spcPts val="0"/>
              </a:spcAft>
              <a:buFont typeface="Wingdings" pitchFamily="2" charset="2"/>
              <a:buChar char="ü"/>
            </a:pPr>
            <a:endParaRPr lang="en-US" sz="2400" dirty="0">
              <a:solidFill>
                <a:schemeClr val="accent4">
                  <a:lumMod val="50000"/>
                </a:schemeClr>
              </a:solidFill>
            </a:endParaRPr>
          </a:p>
          <a:p>
            <a:pPr>
              <a:spcBef>
                <a:spcPts val="0"/>
              </a:spcBef>
              <a:spcAft>
                <a:spcPts val="0"/>
              </a:spcAft>
              <a:buFont typeface="Wingdings" pitchFamily="2" charset="2"/>
              <a:buChar char="ü"/>
            </a:pPr>
            <a:r>
              <a:rPr lang="en-US" sz="2400" dirty="0">
                <a:solidFill>
                  <a:schemeClr val="accent4">
                    <a:lumMod val="50000"/>
                  </a:schemeClr>
                </a:solidFill>
              </a:rPr>
              <a:t>Comfortable with discomfort</a:t>
            </a:r>
          </a:p>
          <a:p>
            <a:pPr>
              <a:spcBef>
                <a:spcPts val="0"/>
              </a:spcBef>
              <a:spcAft>
                <a:spcPts val="0"/>
              </a:spcAft>
              <a:buFont typeface="Wingdings" pitchFamily="2" charset="2"/>
              <a:buChar char="ü"/>
            </a:pPr>
            <a:endParaRPr lang="en-US" sz="2400" dirty="0">
              <a:solidFill>
                <a:schemeClr val="accent4">
                  <a:lumMod val="50000"/>
                </a:schemeClr>
              </a:solidFill>
            </a:endParaRPr>
          </a:p>
          <a:p>
            <a:pPr>
              <a:spcBef>
                <a:spcPts val="0"/>
              </a:spcBef>
              <a:spcAft>
                <a:spcPts val="0"/>
              </a:spcAft>
              <a:buFont typeface="Wingdings" pitchFamily="2" charset="2"/>
              <a:buChar char="ü"/>
            </a:pPr>
            <a:r>
              <a:rPr lang="en-US" sz="2400" dirty="0">
                <a:solidFill>
                  <a:schemeClr val="accent4">
                    <a:lumMod val="50000"/>
                  </a:schemeClr>
                </a:solidFill>
              </a:rPr>
              <a:t>Willing to take risks and make mistakes</a:t>
            </a:r>
          </a:p>
          <a:p>
            <a:pPr>
              <a:spcBef>
                <a:spcPts val="0"/>
              </a:spcBef>
              <a:spcAft>
                <a:spcPts val="0"/>
              </a:spcAft>
            </a:pPr>
            <a:endParaRPr lang="en-US" sz="2400" dirty="0">
              <a:solidFill>
                <a:schemeClr val="accent4">
                  <a:lumMod val="50000"/>
                </a:schemeClr>
              </a:solidFill>
            </a:endParaRPr>
          </a:p>
          <a:p>
            <a:pPr>
              <a:spcBef>
                <a:spcPts val="0"/>
              </a:spcBef>
              <a:spcAft>
                <a:spcPts val="0"/>
              </a:spcAft>
              <a:buFont typeface="Wingdings" pitchFamily="2" charset="2"/>
              <a:buChar char="ü"/>
            </a:pPr>
            <a:r>
              <a:rPr lang="en-US" sz="2400" dirty="0">
                <a:solidFill>
                  <a:schemeClr val="accent4">
                    <a:lumMod val="50000"/>
                  </a:schemeClr>
                </a:solidFill>
              </a:rPr>
              <a:t>Good model for respect and partnership</a:t>
            </a:r>
          </a:p>
          <a:p>
            <a:pPr marL="0" indent="0">
              <a:spcBef>
                <a:spcPts val="0"/>
              </a:spcBef>
              <a:spcAft>
                <a:spcPts val="0"/>
              </a:spcAft>
              <a:buNone/>
            </a:pPr>
            <a:endParaRPr lang="en-US" sz="2400" dirty="0">
              <a:solidFill>
                <a:schemeClr val="accent4">
                  <a:lumMod val="50000"/>
                </a:schemeClr>
              </a:solidFill>
            </a:endParaRPr>
          </a:p>
          <a:p>
            <a:pPr>
              <a:spcBef>
                <a:spcPts val="0"/>
              </a:spcBef>
              <a:spcAft>
                <a:spcPts val="0"/>
              </a:spcAft>
              <a:buFont typeface="Wingdings" pitchFamily="2" charset="2"/>
              <a:buChar char="ü"/>
            </a:pPr>
            <a:r>
              <a:rPr lang="en-US" sz="2400" dirty="0">
                <a:solidFill>
                  <a:schemeClr val="accent4">
                    <a:lumMod val="50000"/>
                  </a:schemeClr>
                </a:solidFill>
              </a:rPr>
              <a:t>Non-defensive </a:t>
            </a:r>
          </a:p>
          <a:p>
            <a:endParaRPr lang="en-US" dirty="0"/>
          </a:p>
        </p:txBody>
      </p:sp>
      <p:sp>
        <p:nvSpPr>
          <p:cNvPr id="4" name="Content Placeholder 2"/>
          <p:cNvSpPr txBox="1">
            <a:spLocks/>
          </p:cNvSpPr>
          <p:nvPr/>
        </p:nvSpPr>
        <p:spPr>
          <a:xfrm>
            <a:off x="6198896" y="1139046"/>
            <a:ext cx="5415646" cy="4214104"/>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ct val="20000"/>
              </a:spcBef>
              <a:spcAft>
                <a:spcPts val="600"/>
              </a:spcAft>
              <a:buClrTx/>
              <a:buSzPct val="80000"/>
              <a:buFont typeface="Wingdings 3" panose="05040102010807070707" pitchFamily="18" charset="2"/>
              <a:buChar char=""/>
              <a:defRPr sz="2000" kern="1200" cap="none">
                <a:solidFill>
                  <a:srgbClr val="0F496F"/>
                </a:solidFill>
                <a:effectLst/>
                <a:latin typeface="+mn-lt"/>
                <a:ea typeface="+mn-ea"/>
                <a:cs typeface="+mn-cs"/>
              </a:defRPr>
            </a:lvl1pPr>
            <a:lvl2pPr marL="742950" indent="-285750" algn="l" defTabSz="457200" rtl="0" eaLnBrk="1" latinLnBrk="0" hangingPunct="1">
              <a:spcBef>
                <a:spcPct val="20000"/>
              </a:spcBef>
              <a:spcAft>
                <a:spcPts val="600"/>
              </a:spcAft>
              <a:buClrTx/>
              <a:buSzPct val="80000"/>
              <a:buFont typeface="Wingdings 3" panose="05040102010807070707" pitchFamily="18" charset="2"/>
              <a:buChar char=""/>
              <a:defRPr sz="1800" kern="1200" cap="none">
                <a:solidFill>
                  <a:srgbClr val="0F496F"/>
                </a:solidFill>
                <a:effectLst/>
                <a:latin typeface="+mn-lt"/>
                <a:ea typeface="+mn-ea"/>
                <a:cs typeface="+mn-cs"/>
              </a:defRPr>
            </a:lvl2pPr>
            <a:lvl3pPr marL="1200150" indent="-285750" algn="l" defTabSz="457200" rtl="0" eaLnBrk="1" latinLnBrk="0" hangingPunct="1">
              <a:spcBef>
                <a:spcPct val="20000"/>
              </a:spcBef>
              <a:spcAft>
                <a:spcPts val="600"/>
              </a:spcAft>
              <a:buClrTx/>
              <a:buSzPct val="80000"/>
              <a:buFont typeface="Wingdings 3" panose="05040102010807070707" pitchFamily="18" charset="2"/>
              <a:buChar char=""/>
              <a:defRPr sz="1600" kern="1200" cap="none">
                <a:solidFill>
                  <a:srgbClr val="0F496F"/>
                </a:solidFill>
                <a:effectLst/>
                <a:latin typeface="+mn-lt"/>
                <a:ea typeface="+mn-ea"/>
                <a:cs typeface="+mn-cs"/>
              </a:defRPr>
            </a:lvl3pPr>
            <a:lvl4pPr marL="15430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F496F"/>
                </a:solidFill>
                <a:effectLst/>
                <a:latin typeface="+mn-lt"/>
                <a:ea typeface="+mn-ea"/>
                <a:cs typeface="+mn-cs"/>
              </a:defRPr>
            </a:lvl4pPr>
            <a:lvl5pPr marL="20002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F496F"/>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spcBef>
                <a:spcPts val="0"/>
              </a:spcBef>
              <a:spcAft>
                <a:spcPts val="0"/>
              </a:spcAft>
              <a:buFont typeface="Wingdings" pitchFamily="2" charset="2"/>
              <a:buChar char="ü"/>
            </a:pPr>
            <a:r>
              <a:rPr lang="en-US" sz="2600" dirty="0">
                <a:solidFill>
                  <a:schemeClr val="accent4">
                    <a:lumMod val="50000"/>
                  </a:schemeClr>
                </a:solidFill>
              </a:rPr>
              <a:t>Continual learner </a:t>
            </a:r>
          </a:p>
          <a:p>
            <a:pPr>
              <a:spcBef>
                <a:spcPts val="0"/>
              </a:spcBef>
              <a:spcAft>
                <a:spcPts val="0"/>
              </a:spcAft>
            </a:pPr>
            <a:endParaRPr lang="en-US" sz="2600" dirty="0">
              <a:solidFill>
                <a:schemeClr val="accent4">
                  <a:lumMod val="50000"/>
                </a:schemeClr>
              </a:solidFill>
            </a:endParaRPr>
          </a:p>
          <a:p>
            <a:pPr>
              <a:spcBef>
                <a:spcPts val="0"/>
              </a:spcBef>
              <a:spcAft>
                <a:spcPts val="0"/>
              </a:spcAft>
              <a:buFont typeface="Wingdings" pitchFamily="2" charset="2"/>
              <a:buChar char="ü"/>
            </a:pPr>
            <a:r>
              <a:rPr lang="en-US" sz="2600" dirty="0">
                <a:solidFill>
                  <a:schemeClr val="accent4">
                    <a:lumMod val="50000"/>
                  </a:schemeClr>
                </a:solidFill>
              </a:rPr>
              <a:t>Ability to clarify vision and concepts</a:t>
            </a:r>
          </a:p>
          <a:p>
            <a:pPr>
              <a:spcBef>
                <a:spcPts val="0"/>
              </a:spcBef>
              <a:spcAft>
                <a:spcPts val="0"/>
              </a:spcAft>
              <a:buFont typeface="Wingdings" pitchFamily="2" charset="2"/>
              <a:buChar char="ü"/>
            </a:pPr>
            <a:endParaRPr lang="en-US" sz="2600" dirty="0">
              <a:solidFill>
                <a:schemeClr val="accent4">
                  <a:lumMod val="50000"/>
                </a:schemeClr>
              </a:solidFill>
            </a:endParaRPr>
          </a:p>
          <a:p>
            <a:pPr>
              <a:spcBef>
                <a:spcPts val="0"/>
              </a:spcBef>
              <a:spcAft>
                <a:spcPts val="0"/>
              </a:spcAft>
              <a:buFont typeface="Wingdings" pitchFamily="2" charset="2"/>
              <a:buChar char="ü"/>
            </a:pPr>
            <a:r>
              <a:rPr lang="en-US" sz="2600" dirty="0">
                <a:solidFill>
                  <a:schemeClr val="accent4">
                    <a:lumMod val="50000"/>
                  </a:schemeClr>
                </a:solidFill>
              </a:rPr>
              <a:t>Consistent</a:t>
            </a:r>
          </a:p>
          <a:p>
            <a:pPr>
              <a:spcBef>
                <a:spcPts val="0"/>
              </a:spcBef>
              <a:spcAft>
                <a:spcPts val="0"/>
              </a:spcAft>
              <a:buFont typeface="Wingdings" pitchFamily="2" charset="2"/>
              <a:buChar char="ü"/>
            </a:pPr>
            <a:endParaRPr lang="en-US" sz="2600" dirty="0">
              <a:solidFill>
                <a:schemeClr val="accent4">
                  <a:lumMod val="50000"/>
                </a:schemeClr>
              </a:solidFill>
            </a:endParaRPr>
          </a:p>
          <a:p>
            <a:pPr>
              <a:spcBef>
                <a:spcPts val="0"/>
              </a:spcBef>
              <a:spcAft>
                <a:spcPts val="0"/>
              </a:spcAft>
              <a:buFont typeface="Wingdings" pitchFamily="2" charset="2"/>
              <a:buChar char="ü"/>
            </a:pPr>
            <a:r>
              <a:rPr lang="en-US" sz="2600" dirty="0">
                <a:solidFill>
                  <a:schemeClr val="accent4">
                    <a:lumMod val="50000"/>
                  </a:schemeClr>
                </a:solidFill>
              </a:rPr>
              <a:t>Pioneering spirit and long-term perspective</a:t>
            </a:r>
          </a:p>
          <a:p>
            <a:pPr>
              <a:spcBef>
                <a:spcPts val="0"/>
              </a:spcBef>
              <a:spcAft>
                <a:spcPts val="0"/>
              </a:spcAft>
              <a:buFont typeface="Wingdings" pitchFamily="2" charset="2"/>
              <a:buChar char="ü"/>
            </a:pPr>
            <a:endParaRPr lang="en-US" sz="2600" dirty="0">
              <a:solidFill>
                <a:schemeClr val="accent4">
                  <a:lumMod val="50000"/>
                </a:schemeClr>
              </a:solidFill>
            </a:endParaRPr>
          </a:p>
          <a:p>
            <a:pPr>
              <a:spcBef>
                <a:spcPts val="0"/>
              </a:spcBef>
              <a:spcAft>
                <a:spcPts val="0"/>
              </a:spcAft>
              <a:buFont typeface="Wingdings" pitchFamily="2" charset="2"/>
              <a:buChar char="ü"/>
            </a:pPr>
            <a:r>
              <a:rPr lang="en-US" sz="2600" dirty="0">
                <a:solidFill>
                  <a:schemeClr val="accent4">
                    <a:lumMod val="50000"/>
                  </a:schemeClr>
                </a:solidFill>
              </a:rPr>
              <a:t>Dialogues with colleagues</a:t>
            </a:r>
          </a:p>
          <a:p>
            <a:pPr marL="0" indent="0">
              <a:spcBef>
                <a:spcPts val="0"/>
              </a:spcBef>
              <a:spcAft>
                <a:spcPts val="0"/>
              </a:spcAft>
              <a:buNone/>
            </a:pPr>
            <a:endParaRPr lang="en-US" sz="2600" dirty="0">
              <a:solidFill>
                <a:schemeClr val="accent4">
                  <a:lumMod val="50000"/>
                </a:schemeClr>
              </a:solidFill>
            </a:endParaRPr>
          </a:p>
          <a:p>
            <a:pPr>
              <a:spcBef>
                <a:spcPts val="0"/>
              </a:spcBef>
              <a:spcAft>
                <a:spcPts val="0"/>
              </a:spcAft>
              <a:buFont typeface="Wingdings" pitchFamily="2" charset="2"/>
              <a:buChar char="ü"/>
            </a:pPr>
            <a:r>
              <a:rPr lang="en-US" sz="2600" dirty="0">
                <a:solidFill>
                  <a:schemeClr val="accent4">
                    <a:lumMod val="50000"/>
                  </a:schemeClr>
                </a:solidFill>
              </a:rPr>
              <a:t>Encourages others </a:t>
            </a:r>
          </a:p>
          <a:p>
            <a:pPr>
              <a:spcBef>
                <a:spcPts val="0"/>
              </a:spcBef>
              <a:spcAft>
                <a:spcPts val="0"/>
              </a:spcAft>
              <a:buFont typeface="Wingdings" pitchFamily="2" charset="2"/>
              <a:buChar char="ü"/>
            </a:pPr>
            <a:endParaRPr lang="en-US" sz="2600" dirty="0">
              <a:solidFill>
                <a:schemeClr val="accent4">
                  <a:lumMod val="50000"/>
                </a:schemeClr>
              </a:solidFill>
            </a:endParaRPr>
          </a:p>
          <a:p>
            <a:pPr>
              <a:spcBef>
                <a:spcPts val="0"/>
              </a:spcBef>
              <a:spcAft>
                <a:spcPts val="0"/>
              </a:spcAft>
              <a:buFont typeface="Wingdings" pitchFamily="2" charset="2"/>
              <a:buChar char="ü"/>
            </a:pPr>
            <a:r>
              <a:rPr lang="en-US" sz="2600" dirty="0">
                <a:solidFill>
                  <a:schemeClr val="accent4">
                    <a:lumMod val="50000"/>
                  </a:schemeClr>
                </a:solidFill>
              </a:rPr>
              <a:t>Facilitates involvement of others</a:t>
            </a:r>
          </a:p>
          <a:p>
            <a:endParaRPr lang="en-US" dirty="0"/>
          </a:p>
        </p:txBody>
      </p:sp>
      <p:sp>
        <p:nvSpPr>
          <p:cNvPr id="5" name="TextBox 4"/>
          <p:cNvSpPr txBox="1"/>
          <p:nvPr/>
        </p:nvSpPr>
        <p:spPr>
          <a:xfrm>
            <a:off x="705432" y="5266917"/>
            <a:ext cx="11029368" cy="1292662"/>
          </a:xfrm>
          <a:prstGeom prst="rect">
            <a:avLst/>
          </a:prstGeom>
          <a:noFill/>
        </p:spPr>
        <p:txBody>
          <a:bodyPr wrap="square" rtlCol="0">
            <a:spAutoFit/>
          </a:bodyPr>
          <a:lstStyle/>
          <a:p>
            <a:r>
              <a:rPr lang="en-US" sz="2000" dirty="0">
                <a:solidFill>
                  <a:schemeClr val="bg1"/>
                </a:solidFill>
              </a:rPr>
              <a:t>Review the </a:t>
            </a:r>
            <a:r>
              <a:rPr lang="en-US" sz="2000" dirty="0" smtClean="0">
                <a:solidFill>
                  <a:schemeClr val="bg1"/>
                </a:solidFill>
              </a:rPr>
              <a:t>list</a:t>
            </a:r>
            <a:r>
              <a:rPr lang="en-US" sz="2000" dirty="0">
                <a:solidFill>
                  <a:schemeClr val="bg1"/>
                </a:solidFill>
              </a:rPr>
              <a:t>. Decide which qualities you already possess and which qualities you feel you still need to improve.</a:t>
            </a:r>
          </a:p>
          <a:p>
            <a:r>
              <a:rPr lang="en-US" sz="2000" dirty="0">
                <a:solidFill>
                  <a:schemeClr val="bg1"/>
                </a:solidFill>
              </a:rPr>
              <a:t>Discuss with a partner one of your strengths and one of the areas in which you feel you can improve.</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TextBox 6"/>
          <p:cNvSpPr txBox="1"/>
          <p:nvPr/>
        </p:nvSpPr>
        <p:spPr>
          <a:xfrm>
            <a:off x="5334720" y="6263258"/>
            <a:ext cx="4884517" cy="369332"/>
          </a:xfrm>
          <a:prstGeom prst="rect">
            <a:avLst/>
          </a:prstGeom>
          <a:noFill/>
        </p:spPr>
        <p:txBody>
          <a:bodyPr wrap="square" rtlCol="0">
            <a:spAutoFit/>
          </a:bodyPr>
          <a:lstStyle/>
          <a:p>
            <a:r>
              <a:rPr lang="en-US" dirty="0">
                <a:solidFill>
                  <a:srgbClr val="0F496F"/>
                </a:solidFill>
              </a:rPr>
              <a:t>Click to restart after activity</a:t>
            </a:r>
            <a:endParaRPr lang="en-US" dirty="0"/>
          </a:p>
        </p:txBody>
      </p:sp>
    </p:spTree>
    <p:extLst>
      <p:ext uri="{BB962C8B-B14F-4D97-AF65-F5344CB8AC3E}">
        <p14:creationId xmlns:p14="http://schemas.microsoft.com/office/powerpoint/2010/main" val="39487190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Perception</a:t>
            </a:r>
            <a:endParaRPr lang="en-US" dirty="0"/>
          </a:p>
        </p:txBody>
      </p:sp>
      <p:pic>
        <p:nvPicPr>
          <p:cNvPr id="5" name="Content Placeholder 4"/>
          <p:cNvPicPr>
            <a:picLocks noGrp="1" noChangeAspect="1"/>
          </p:cNvPicPr>
          <p:nvPr>
            <p:ph idx="1"/>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1366" y="1964267"/>
            <a:ext cx="7817921" cy="3614738"/>
          </a:xfrm>
        </p:spPr>
      </p:pic>
      <p:pic>
        <p:nvPicPr>
          <p:cNvPr id="6" name="Picture 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3867" y="1964267"/>
            <a:ext cx="7220518" cy="436664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057" y="811853"/>
            <a:ext cx="7358743" cy="5519057"/>
          </a:xfrm>
          <a:prstGeom prst="rect">
            <a:avLst/>
          </a:prstGeom>
          <a:ln w="88900" cap="sq" cmpd="thickThin">
            <a:solidFill>
              <a:srgbClr val="000000"/>
            </a:solidFill>
            <a:prstDash val="solid"/>
            <a:miter lim="800000"/>
          </a:ln>
          <a:effectLst>
            <a:innerShdw blurRad="76200">
              <a:srgbClr val="000000"/>
            </a:innerShdw>
          </a:effec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98225659"/>
      </p:ext>
    </p:extLst>
  </p:cSld>
  <p:clrMapOvr>
    <a:masterClrMapping/>
  </p:clrMapOvr>
  <mc:AlternateContent xmlns:mc="http://schemas.openxmlformats.org/markup-compatibility/2006" xmlns:p14="http://schemas.microsoft.com/office/powerpoint/2010/main">
    <mc:Choice Requires="p14">
      <p:transition spd="slow" p14:dur="2000" advTm="35005"/>
    </mc:Choice>
    <mc:Fallback xmlns="">
      <p:transition spd="slow" advTm="35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5"/>
                                        </p:tgtEl>
                                      </p:cBhvr>
                                    </p:animEffect>
                                    <p:anim calcmode="lin" valueType="num">
                                      <p:cBhvr>
                                        <p:cTn id="15"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22" dur="26">
                                          <p:stCondLst>
                                            <p:cond delay="620"/>
                                          </p:stCondLst>
                                        </p:cTn>
                                        <p:tgtEl>
                                          <p:spTgt spid="5"/>
                                        </p:tgtEl>
                                      </p:cBhvr>
                                      <p:to x="100000" y="60000"/>
                                    </p:animScale>
                                    <p:animScale>
                                      <p:cBhvr>
                                        <p:cTn id="23" dur="166" decel="50000">
                                          <p:stCondLst>
                                            <p:cond delay="64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set>
                                      <p:cBhvr>
                                        <p:cTn id="30" dur="1" fill="hold">
                                          <p:stCondLst>
                                            <p:cond delay="19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Coaching with Indicators: Role </a:t>
            </a:r>
            <a:r>
              <a:rPr lang="en-US" dirty="0">
                <a:solidFill>
                  <a:srgbClr val="C00000"/>
                </a:solidFill>
              </a:rPr>
              <a:t>of a Coach…</a:t>
            </a:r>
          </a:p>
        </p:txBody>
      </p:sp>
      <p:pic>
        <p:nvPicPr>
          <p:cNvPr id="4" name="Content Placeholder 3" descr="Coach.gif"/>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0314966" y="401041"/>
            <a:ext cx="1134533" cy="1507067"/>
          </a:xfrm>
          <a:prstGeom prst="rect">
            <a:avLst/>
          </a:prstGeom>
        </p:spPr>
      </p:pic>
      <p:sp>
        <p:nvSpPr>
          <p:cNvPr id="5" name="TextBox 4"/>
          <p:cNvSpPr txBox="1"/>
          <p:nvPr/>
        </p:nvSpPr>
        <p:spPr>
          <a:xfrm>
            <a:off x="684212" y="1851949"/>
            <a:ext cx="10439059" cy="4678204"/>
          </a:xfrm>
          <a:prstGeom prst="rect">
            <a:avLst/>
          </a:prstGeom>
          <a:noFill/>
        </p:spPr>
        <p:txBody>
          <a:bodyPr wrap="square" rtlCol="0">
            <a:spAutoFit/>
          </a:bodyPr>
          <a:lstStyle/>
          <a:p>
            <a:r>
              <a:rPr lang="en-US" sz="2800" dirty="0">
                <a:solidFill>
                  <a:schemeClr val="accent1">
                    <a:lumMod val="50000"/>
                  </a:schemeClr>
                </a:solidFill>
              </a:rPr>
              <a:t>The Coach’s role in an indicator-based, continuous improvement process is always to:</a:t>
            </a:r>
          </a:p>
          <a:p>
            <a:endParaRPr lang="en-US" sz="2800" dirty="0">
              <a:solidFill>
                <a:schemeClr val="accent1">
                  <a:lumMod val="50000"/>
                </a:schemeClr>
              </a:solidFill>
            </a:endParaRPr>
          </a:p>
          <a:p>
            <a:pPr>
              <a:buFont typeface="Wingdings" pitchFamily="2" charset="2"/>
              <a:buChar char="ü"/>
            </a:pPr>
            <a:r>
              <a:rPr lang="en-US" sz="2800" dirty="0">
                <a:solidFill>
                  <a:schemeClr val="accent1">
                    <a:lumMod val="50000"/>
                  </a:schemeClr>
                </a:solidFill>
              </a:rPr>
              <a:t>build the capacity of the district or school team to function within a culture of candor</a:t>
            </a:r>
          </a:p>
          <a:p>
            <a:endParaRPr lang="en-US" sz="2800" dirty="0">
              <a:solidFill>
                <a:schemeClr val="accent1">
                  <a:lumMod val="50000"/>
                </a:schemeClr>
              </a:solidFill>
            </a:endParaRPr>
          </a:p>
          <a:p>
            <a:pPr>
              <a:buFont typeface="Wingdings" pitchFamily="2" charset="2"/>
              <a:buChar char="ü"/>
            </a:pPr>
            <a:r>
              <a:rPr lang="en-US" sz="2800" dirty="0">
                <a:solidFill>
                  <a:schemeClr val="accent1">
                    <a:lumMod val="50000"/>
                  </a:schemeClr>
                </a:solidFill>
              </a:rPr>
              <a:t>help teams accurately determine the level of implementation of effective practices and provide sound evidence</a:t>
            </a:r>
          </a:p>
          <a:p>
            <a:pPr>
              <a:buFont typeface="Wingdings" pitchFamily="2" charset="2"/>
              <a:buChar char="ü"/>
            </a:pPr>
            <a:endParaRPr lang="en-US" sz="2800" dirty="0">
              <a:solidFill>
                <a:schemeClr val="accent1">
                  <a:lumMod val="50000"/>
                </a:schemeClr>
              </a:solidFill>
            </a:endParaRPr>
          </a:p>
          <a:p>
            <a:pPr>
              <a:buFont typeface="Wingdings" pitchFamily="2" charset="2"/>
              <a:buChar char="ü"/>
            </a:pPr>
            <a:r>
              <a:rPr lang="en-US" sz="2800" dirty="0">
                <a:solidFill>
                  <a:schemeClr val="accent1">
                    <a:lumMod val="50000"/>
                  </a:schemeClr>
                </a:solidFill>
              </a:rPr>
              <a:t>strive toward universal and consistent practice.</a:t>
            </a:r>
          </a:p>
          <a:p>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65703806"/>
      </p:ext>
    </p:extLst>
  </p:cSld>
  <p:clrMapOvr>
    <a:masterClrMapping/>
  </p:clrMapOvr>
  <mc:AlternateContent xmlns:mc="http://schemas.openxmlformats.org/markup-compatibility/2006" xmlns:p14="http://schemas.microsoft.com/office/powerpoint/2010/main">
    <mc:Choice Requires="p14">
      <p:transition spd="med" p14:dur="700" advTm="68719">
        <p:fade/>
      </p:transition>
    </mc:Choice>
    <mc:Fallback xmlns="">
      <p:transition spd="med" advTm="687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anim calcmode="lin" valueType="num">
                                      <p:cBhvr>
                                        <p:cTn id="1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1000"/>
                                        <p:tgtEl>
                                          <p:spTgt spid="5">
                                            <p:txEl>
                                              <p:pRg st="4" end="4"/>
                                            </p:txEl>
                                          </p:spTgt>
                                        </p:tgtEl>
                                      </p:cBhvr>
                                    </p:animEffect>
                                    <p:anim calcmode="lin" valueType="num">
                                      <p:cBhvr>
                                        <p:cTn id="1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000"/>
                                        <p:tgtEl>
                                          <p:spTgt spid="5">
                                            <p:txEl>
                                              <p:pRg st="6" end="6"/>
                                            </p:txEl>
                                          </p:spTgt>
                                        </p:tgtEl>
                                      </p:cBhvr>
                                    </p:animEffect>
                                    <p:anim calcmode="lin" valueType="num">
                                      <p:cBhvr>
                                        <p:cTn id="2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Coach’s role</a:t>
            </a:r>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0580" y="1964267"/>
            <a:ext cx="3954036" cy="2996418"/>
          </a:xfrm>
          <a:prstGeom prst="rect">
            <a:avLst/>
          </a:prstGeom>
          <a:ln w="88900" cap="sq" cmpd="thickThin">
            <a:solidFill>
              <a:srgbClr val="000000"/>
            </a:solidFill>
            <a:prstDash val="solid"/>
            <a:miter lim="800000"/>
          </a:ln>
          <a:effectLst>
            <a:innerShdw blurRad="76200">
              <a:srgbClr val="000000"/>
            </a:innerShdw>
          </a:effectLst>
        </p:spPr>
      </p:pic>
      <p:sp>
        <p:nvSpPr>
          <p:cNvPr id="3" name="Content Placeholder 2"/>
          <p:cNvSpPr>
            <a:spLocks noGrp="1"/>
          </p:cNvSpPr>
          <p:nvPr>
            <p:ph idx="1"/>
          </p:nvPr>
        </p:nvSpPr>
        <p:spPr>
          <a:xfrm>
            <a:off x="684212" y="1842868"/>
            <a:ext cx="6476243" cy="4483165"/>
          </a:xfrm>
        </p:spPr>
        <p:txBody>
          <a:bodyPr>
            <a:normAutofit fontScale="85000" lnSpcReduction="10000"/>
          </a:bodyPr>
          <a:lstStyle/>
          <a:p>
            <a:r>
              <a:rPr lang="en-US" sz="3600" dirty="0"/>
              <a:t>Build the capacity of the </a:t>
            </a:r>
            <a:r>
              <a:rPr lang="en-US" sz="3600" dirty="0" smtClean="0"/>
              <a:t>Leadership Team </a:t>
            </a:r>
            <a:r>
              <a:rPr lang="en-US" sz="3600" dirty="0"/>
              <a:t>to drive improvement of their own school</a:t>
            </a:r>
            <a:r>
              <a:rPr lang="en-US" sz="3600" dirty="0" smtClean="0"/>
              <a:t>.</a:t>
            </a:r>
            <a:endParaRPr lang="en-US" sz="3600" dirty="0"/>
          </a:p>
          <a:p>
            <a:r>
              <a:rPr lang="en-US" sz="3600" dirty="0"/>
              <a:t>Help the school see the big picture.</a:t>
            </a:r>
          </a:p>
          <a:p>
            <a:r>
              <a:rPr lang="en-US" sz="3600" dirty="0"/>
              <a:t>Guide the small steps.</a:t>
            </a:r>
          </a:p>
          <a:p>
            <a:r>
              <a:rPr lang="en-US" sz="3600" dirty="0"/>
              <a:t>Celebrate “aha” moments and successes.</a:t>
            </a:r>
          </a:p>
          <a:p>
            <a:r>
              <a:rPr lang="en-US" sz="3600" dirty="0"/>
              <a:t>Challenge schools to do better.</a:t>
            </a:r>
          </a:p>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13848690"/>
      </p:ext>
    </p:extLst>
  </p:cSld>
  <p:clrMapOvr>
    <a:masterClrMapping/>
  </p:clrMapOvr>
  <mc:AlternateContent xmlns:mc="http://schemas.openxmlformats.org/markup-compatibility/2006" xmlns:p14="http://schemas.microsoft.com/office/powerpoint/2010/main">
    <mc:Choice Requires="p14">
      <p:transition spd="med" p14:dur="700" advTm="54443">
        <p:fade/>
      </p:transition>
    </mc:Choice>
    <mc:Fallback xmlns="">
      <p:transition spd="med" advTm="544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1" y="1117600"/>
            <a:ext cx="10665959" cy="4758267"/>
          </a:xfrm>
        </p:spPr>
        <p:txBody>
          <a:bodyPr>
            <a:normAutofit/>
          </a:bodyPr>
          <a:lstStyle/>
          <a:p>
            <a:r>
              <a:rPr lang="en-US" sz="3600" dirty="0"/>
              <a:t>Support the team in the process of assessing, planning, implementing, monitoring, and celebrating the </a:t>
            </a:r>
            <a:r>
              <a:rPr lang="en-US" sz="3600" dirty="0" smtClean="0"/>
              <a:t>plan.</a:t>
            </a:r>
            <a:endParaRPr lang="en-US" sz="3600" dirty="0"/>
          </a:p>
          <a:p>
            <a:r>
              <a:rPr lang="en-US" sz="3600" dirty="0"/>
              <a:t>Help the school understand the indicators.</a:t>
            </a:r>
          </a:p>
          <a:p>
            <a:r>
              <a:rPr lang="en-US" sz="3600" dirty="0" smtClean="0"/>
              <a:t>Review </a:t>
            </a:r>
            <a:r>
              <a:rPr lang="en-US" sz="3600" dirty="0"/>
              <a:t>the school plan.</a:t>
            </a:r>
          </a:p>
          <a:p>
            <a:r>
              <a:rPr lang="en-US" sz="3600" dirty="0"/>
              <a:t>Offer reminders and suggestions.</a:t>
            </a:r>
          </a:p>
          <a:p>
            <a:r>
              <a:rPr lang="en-US" sz="3600" dirty="0"/>
              <a:t>Make coaching comments.</a:t>
            </a:r>
          </a:p>
          <a:p>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61215108"/>
      </p:ext>
    </p:extLst>
  </p:cSld>
  <p:clrMapOvr>
    <a:masterClrMapping/>
  </p:clrMapOvr>
  <mc:AlternateContent xmlns:mc="http://schemas.openxmlformats.org/markup-compatibility/2006" xmlns:p14="http://schemas.microsoft.com/office/powerpoint/2010/main">
    <mc:Choice Requires="p14">
      <p:transition spd="med" p14:dur="700" advTm="51466">
        <p:fade/>
      </p:transition>
    </mc:Choice>
    <mc:Fallback xmlns="">
      <p:transition spd="med" advTm="514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a:t>
            </a:r>
            <a:endParaRPr lang="en-US" dirty="0"/>
          </a:p>
        </p:txBody>
      </p:sp>
      <p:sp>
        <p:nvSpPr>
          <p:cNvPr id="3" name="Content Placeholder 2"/>
          <p:cNvSpPr>
            <a:spLocks noGrp="1"/>
          </p:cNvSpPr>
          <p:nvPr>
            <p:ph idx="1"/>
          </p:nvPr>
        </p:nvSpPr>
        <p:spPr>
          <a:xfrm>
            <a:off x="684212" y="1538514"/>
            <a:ext cx="8534400" cy="4337353"/>
          </a:xfrm>
        </p:spPr>
        <p:txBody>
          <a:bodyPr>
            <a:noAutofit/>
          </a:bodyPr>
          <a:lstStyle/>
          <a:p>
            <a:r>
              <a:rPr lang="en-US" dirty="0" smtClean="0"/>
              <a:t>At your table:</a:t>
            </a:r>
          </a:p>
          <a:p>
            <a:r>
              <a:rPr lang="en-US" dirty="0" smtClean="0"/>
              <a:t>Draw what a coach is to a school</a:t>
            </a:r>
          </a:p>
          <a:p>
            <a:pPr lvl="1"/>
            <a:r>
              <a:rPr lang="en-US" sz="2000" dirty="0" smtClean="0"/>
              <a:t>Be creative. Think of analogies or metaphors. A coach is like. . .</a:t>
            </a:r>
          </a:p>
          <a:p>
            <a:pPr lvl="1"/>
            <a:r>
              <a:rPr lang="en-US" sz="2000" dirty="0" smtClean="0"/>
              <a:t>Examples:</a:t>
            </a:r>
          </a:p>
          <a:p>
            <a:r>
              <a:rPr lang="en-US" dirty="0" smtClean="0"/>
              <a:t>A coach is </a:t>
            </a:r>
            <a:r>
              <a:rPr lang="en-US" dirty="0"/>
              <a:t>like a ship captain because he steers the ship (leadership team) in the right direction, guides the ship (leadership team) through stormy seas (best laid plans), and protects the crew from pirates (day-to-day distractions) determined to impede the successful journey.</a:t>
            </a:r>
          </a:p>
          <a:p>
            <a:r>
              <a:rPr lang="en-US" dirty="0" smtClean="0"/>
              <a:t>A coach is </a:t>
            </a:r>
            <a:r>
              <a:rPr lang="en-US" dirty="0"/>
              <a:t>like a good running shoe because it provides adequate support, helps you get to the finish line faster, and protects against serious injury.</a:t>
            </a:r>
          </a:p>
          <a:p>
            <a:pPr lvl="2"/>
            <a:endParaRPr lang="en-US" sz="20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7399" y="3202822"/>
            <a:ext cx="1484087" cy="148408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7486" y="4824794"/>
            <a:ext cx="1524000" cy="1143000"/>
          </a:xfrm>
          <a:prstGeom prst="rect">
            <a:avLst/>
          </a:prstGeom>
        </p:spPr>
      </p:pic>
      <p:pic>
        <p:nvPicPr>
          <p:cNvPr id="6" name="Picture 5"/>
          <p:cNvPicPr>
            <a:picLocks noChangeAspect="1"/>
          </p:cNvPicPr>
          <p:nvPr/>
        </p:nvPicPr>
        <p:blipFill>
          <a:blip r:embed="rId7"/>
          <a:stretch>
            <a:fillRect/>
          </a:stretch>
        </p:blipFill>
        <p:spPr>
          <a:xfrm>
            <a:off x="10013617" y="374017"/>
            <a:ext cx="1879726" cy="1805238"/>
          </a:xfrm>
          <a:prstGeom prst="rect">
            <a:avLst/>
          </a:prstGeom>
        </p:spPr>
      </p:pic>
      <p:sp>
        <p:nvSpPr>
          <p:cNvPr id="7" name="TextBox 6"/>
          <p:cNvSpPr txBox="1"/>
          <p:nvPr/>
        </p:nvSpPr>
        <p:spPr>
          <a:xfrm>
            <a:off x="5266481" y="6105679"/>
            <a:ext cx="4884517" cy="369332"/>
          </a:xfrm>
          <a:prstGeom prst="rect">
            <a:avLst/>
          </a:prstGeom>
          <a:noFill/>
        </p:spPr>
        <p:txBody>
          <a:bodyPr wrap="square" rtlCol="0">
            <a:spAutoFit/>
          </a:bodyPr>
          <a:lstStyle/>
          <a:p>
            <a:r>
              <a:rPr lang="en-US" dirty="0">
                <a:solidFill>
                  <a:srgbClr val="0F496F"/>
                </a:solidFill>
              </a:rPr>
              <a:t>Click to restart after activity</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3516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cond evt="onNext"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Now…About the leadership team</a:t>
            </a:r>
            <a:endParaRPr lang="en-US" dirty="0"/>
          </a:p>
        </p:txBody>
      </p:sp>
      <p:grpSp>
        <p:nvGrpSpPr>
          <p:cNvPr id="6" name="Group 5"/>
          <p:cNvGrpSpPr/>
          <p:nvPr/>
        </p:nvGrpSpPr>
        <p:grpSpPr>
          <a:xfrm>
            <a:off x="3744686" y="1521581"/>
            <a:ext cx="4397828" cy="4354286"/>
            <a:chOff x="5733143" y="1891090"/>
            <a:chExt cx="4397828" cy="4354286"/>
          </a:xfrm>
        </p:grpSpPr>
        <p:sp>
          <p:nvSpPr>
            <p:cNvPr id="4" name="5-Point Star 3"/>
            <p:cNvSpPr/>
            <p:nvPr/>
          </p:nvSpPr>
          <p:spPr>
            <a:xfrm>
              <a:off x="5733143" y="1891090"/>
              <a:ext cx="4397828" cy="435428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937829" y="3883567"/>
              <a:ext cx="1988457" cy="646331"/>
            </a:xfrm>
            <a:prstGeom prst="rect">
              <a:avLst/>
            </a:prstGeom>
            <a:noFill/>
          </p:spPr>
          <p:txBody>
            <a:bodyPr wrap="square" rtlCol="0">
              <a:spAutoFit/>
            </a:bodyPr>
            <a:lstStyle/>
            <a:p>
              <a:pPr algn="ctr"/>
              <a:r>
                <a:rPr lang="en-US" sz="3600" dirty="0" smtClean="0">
                  <a:solidFill>
                    <a:schemeClr val="bg1"/>
                  </a:solidFill>
                </a:rPr>
                <a:t>Principal</a:t>
              </a:r>
              <a:endParaRPr lang="en-US" sz="3600" dirty="0">
                <a:solidFill>
                  <a:schemeClr val="bg1"/>
                </a:solidFill>
              </a:endParaRPr>
            </a:p>
          </p:txBody>
        </p:sp>
      </p:grpSp>
      <p:graphicFrame>
        <p:nvGraphicFramePr>
          <p:cNvPr id="8" name="Diagram 7"/>
          <p:cNvGraphicFramePr/>
          <p:nvPr>
            <p:extLst>
              <p:ext uri="{D42A27DB-BD31-4B8C-83A1-F6EECF244321}">
                <p14:modId xmlns:p14="http://schemas.microsoft.com/office/powerpoint/2010/main" val="425639581"/>
              </p:ext>
            </p:extLst>
          </p:nvPr>
        </p:nvGraphicFramePr>
        <p:xfrm>
          <a:off x="1879600" y="1439333"/>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4212" y="1019546"/>
            <a:ext cx="10415197" cy="4856321"/>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35742576"/>
      </p:ext>
    </p:extLst>
  </p:cSld>
  <p:clrMapOvr>
    <a:masterClrMapping/>
  </p:clrMapOvr>
  <mc:AlternateContent xmlns:mc="http://schemas.openxmlformats.org/markup-compatibility/2006" xmlns:p14="http://schemas.microsoft.com/office/powerpoint/2010/main">
    <mc:Choice Requires="p14">
      <p:transition spd="slow" p14:dur="2000" advTm="79649"/>
    </mc:Choice>
    <mc:Fallback xmlns="">
      <p:transition spd="slow" advTm="7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xit" presetSubtype="0" fill="hold" nodeType="clickEffect">
                                  <p:stCondLst>
                                    <p:cond delay="0"/>
                                  </p:stCondLst>
                                  <p:childTnLst>
                                    <p:animEffect transition="out" filter="fade">
                                      <p:cBhvr>
                                        <p:cTn id="15" dur="2000"/>
                                        <p:tgtEl>
                                          <p:spTgt spid="6"/>
                                        </p:tgtEl>
                                      </p:cBhvr>
                                    </p:animEffect>
                                    <p:anim calcmode="lin" valueType="num">
                                      <p:cBhvr>
                                        <p:cTn id="16"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 dur="2000"/>
                                        <p:tgtEl>
                                          <p:spTgt spid="6"/>
                                        </p:tgtEl>
                                        <p:attrNameLst>
                                          <p:attrName>ppt_h</p:attrName>
                                        </p:attrNameLst>
                                      </p:cBhvr>
                                      <p:tavLst>
                                        <p:tav tm="0">
                                          <p:val>
                                            <p:strVal val="ppt_h"/>
                                          </p:val>
                                        </p:tav>
                                        <p:tav tm="100000">
                                          <p:val>
                                            <p:strVal val="ppt_h"/>
                                          </p:val>
                                        </p:tav>
                                      </p:tavLst>
                                    </p:anim>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7"/>
                </p:tgtEl>
              </p:cMediaNode>
            </p:audio>
          </p:childTnLst>
        </p:cTn>
      </p:par>
    </p:tnLst>
    <p:bldLst>
      <p:bldGraphic spid="8" grpId="0">
        <p:bldAsOne/>
      </p:bldGraphic>
      <p:bldGraphic spid="8" grpId="1">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Together</a:t>
            </a:r>
            <a:endParaRPr lang="en-US" dirty="0"/>
          </a:p>
        </p:txBody>
      </p:sp>
      <p:sp>
        <p:nvSpPr>
          <p:cNvPr id="3" name="Content Placeholder 2"/>
          <p:cNvSpPr>
            <a:spLocks noGrp="1"/>
          </p:cNvSpPr>
          <p:nvPr>
            <p:ph idx="1"/>
          </p:nvPr>
        </p:nvSpPr>
        <p:spPr>
          <a:xfrm>
            <a:off x="684212" y="1608881"/>
            <a:ext cx="8534400" cy="4266987"/>
          </a:xfrm>
        </p:spPr>
        <p:txBody>
          <a:bodyPr>
            <a:normAutofit fontScale="85000" lnSpcReduction="10000"/>
          </a:bodyPr>
          <a:lstStyle/>
          <a:p>
            <a:pPr marL="0" indent="0">
              <a:buNone/>
            </a:pPr>
            <a:r>
              <a:rPr lang="en-US" sz="2800" dirty="0" smtClean="0"/>
              <a:t>In this module, we will…</a:t>
            </a:r>
          </a:p>
          <a:p>
            <a:r>
              <a:rPr lang="en-US" sz="2800" dirty="0" smtClean="0"/>
              <a:t>Examine the role of a coach in general</a:t>
            </a:r>
          </a:p>
          <a:p>
            <a:r>
              <a:rPr lang="en-US" sz="2800" dirty="0" smtClean="0"/>
              <a:t>Examine the role of a coach in relation to district and school improvement</a:t>
            </a:r>
          </a:p>
          <a:p>
            <a:r>
              <a:rPr lang="en-US" sz="2800" dirty="0" smtClean="0"/>
              <a:t>Examine the role of a coach for districts and schools using Indistar</a:t>
            </a:r>
          </a:p>
          <a:p>
            <a:r>
              <a:rPr lang="en-US" sz="2800" dirty="0" smtClean="0"/>
              <a:t>Explore the Indistar online platform to see where a coach enters comments, reviews, or critiques</a:t>
            </a:r>
          </a:p>
          <a:p>
            <a:r>
              <a:rPr lang="en-US" sz="2800" dirty="0" smtClean="0"/>
              <a:t>Explore the Indistar online platform to see where a coach finds information to review the work of the Leadership Team</a:t>
            </a:r>
            <a:endParaRPr lang="en-US" sz="2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7769341"/>
      </p:ext>
    </p:extLst>
  </p:cSld>
  <p:clrMapOvr>
    <a:masterClrMapping/>
  </p:clrMapOvr>
  <mc:AlternateContent xmlns:mc="http://schemas.openxmlformats.org/markup-compatibility/2006" xmlns:p14="http://schemas.microsoft.com/office/powerpoint/2010/main">
    <mc:Choice Requires="p14">
      <p:transition spd="med" p14:dur="700" advTm="28669">
        <p:fade/>
      </p:transition>
    </mc:Choice>
    <mc:Fallback xmlns="">
      <p:transition spd="med" advTm="28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Team Basics</a:t>
            </a:r>
          </a:p>
        </p:txBody>
      </p:sp>
      <p:sp>
        <p:nvSpPr>
          <p:cNvPr id="3" name="Content Placeholder 2"/>
          <p:cNvSpPr>
            <a:spLocks noGrp="1"/>
          </p:cNvSpPr>
          <p:nvPr>
            <p:ph idx="1"/>
          </p:nvPr>
        </p:nvSpPr>
        <p:spPr>
          <a:xfrm>
            <a:off x="684212" y="1494972"/>
            <a:ext cx="8534400" cy="4380896"/>
          </a:xfrm>
        </p:spPr>
        <p:txBody>
          <a:bodyPr/>
          <a:lstStyle/>
          <a:p>
            <a:r>
              <a:rPr lang="en-US" sz="2800" dirty="0"/>
              <a:t>Who is on the team?</a:t>
            </a:r>
          </a:p>
          <a:p>
            <a:r>
              <a:rPr lang="en-US" sz="2800" dirty="0" smtClean="0"/>
              <a:t>Is </a:t>
            </a:r>
            <a:r>
              <a:rPr lang="en-US" sz="2800" dirty="0"/>
              <a:t>the principal an active member of the team?</a:t>
            </a:r>
          </a:p>
          <a:p>
            <a:r>
              <a:rPr lang="en-US" sz="2800" dirty="0"/>
              <a:t>Is the team membership manageable?</a:t>
            </a:r>
          </a:p>
          <a:p>
            <a:r>
              <a:rPr lang="en-US" sz="2800" dirty="0"/>
              <a:t>Does the team meet twice a month?</a:t>
            </a:r>
          </a:p>
          <a:p>
            <a:r>
              <a:rPr lang="en-US" sz="2800" dirty="0"/>
              <a:t>Is the team meeting with agendas and minutes?</a:t>
            </a:r>
          </a:p>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42451954"/>
      </p:ext>
    </p:extLst>
  </p:cSld>
  <p:clrMapOvr>
    <a:masterClrMapping/>
  </p:clrMapOvr>
  <mc:AlternateContent xmlns:mc="http://schemas.openxmlformats.org/markup-compatibility/2006">
    <mc:Choice xmlns:p14="http://schemas.microsoft.com/office/powerpoint/2010/main" Requires="p14">
      <p:transition spd="med" p14:dur="700" advTm="74756">
        <p:fade/>
      </p:transition>
    </mc:Choice>
    <mc:Fallback>
      <p:transition spd="med" advTm="747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else?</a:t>
            </a:r>
          </a:p>
        </p:txBody>
      </p:sp>
      <p:sp>
        <p:nvSpPr>
          <p:cNvPr id="3" name="Content Placeholder 2"/>
          <p:cNvSpPr>
            <a:spLocks noGrp="1"/>
          </p:cNvSpPr>
          <p:nvPr>
            <p:ph idx="1"/>
          </p:nvPr>
        </p:nvSpPr>
        <p:spPr>
          <a:xfrm>
            <a:off x="684212" y="1567544"/>
            <a:ext cx="8534400" cy="4308324"/>
          </a:xfrm>
        </p:spPr>
        <p:txBody>
          <a:bodyPr>
            <a:normAutofit/>
          </a:bodyPr>
          <a:lstStyle/>
          <a:p>
            <a:r>
              <a:rPr lang="en-US" sz="2800" dirty="0"/>
              <a:t>Check to see when the next meeting is being held.</a:t>
            </a:r>
          </a:p>
          <a:p>
            <a:r>
              <a:rPr lang="en-US" sz="2800" dirty="0"/>
              <a:t>Call the principal or process manager before the meeting to see if he/she has created an agenda and sent it out to all the team members.</a:t>
            </a:r>
          </a:p>
          <a:p>
            <a:r>
              <a:rPr lang="en-US" sz="2800" dirty="0"/>
              <a:t>Answer any questions he/she may have about the indicators the team will be addressing.</a:t>
            </a:r>
          </a:p>
          <a:p>
            <a:r>
              <a:rPr lang="en-US" sz="2800" dirty="0"/>
              <a:t>Remind the principal/process manager to print out the worksheets and Wise Ways.</a:t>
            </a:r>
          </a:p>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2246613"/>
      </p:ext>
    </p:extLst>
  </p:cSld>
  <p:clrMapOvr>
    <a:masterClrMapping/>
  </p:clrMapOvr>
  <mc:AlternateContent xmlns:mc="http://schemas.openxmlformats.org/markup-compatibility/2006" xmlns:p14="http://schemas.microsoft.com/office/powerpoint/2010/main">
    <mc:Choice Requires="p14">
      <p:transition spd="med" p14:dur="700" advTm="66686">
        <p:fade/>
      </p:transition>
    </mc:Choice>
    <mc:Fallback xmlns="">
      <p:transition spd="med" advTm="666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Afterwards…</a:t>
            </a:r>
          </a:p>
        </p:txBody>
      </p:sp>
      <p:sp>
        <p:nvSpPr>
          <p:cNvPr id="3" name="Content Placeholder 2"/>
          <p:cNvSpPr>
            <a:spLocks noGrp="1"/>
          </p:cNvSpPr>
          <p:nvPr>
            <p:ph idx="1"/>
          </p:nvPr>
        </p:nvSpPr>
        <p:spPr>
          <a:xfrm>
            <a:off x="684212" y="1547446"/>
            <a:ext cx="8534400" cy="4328421"/>
          </a:xfrm>
        </p:spPr>
        <p:txBody>
          <a:bodyPr/>
          <a:lstStyle/>
          <a:p>
            <a:r>
              <a:rPr lang="en-US" sz="2400" dirty="0"/>
              <a:t>If you are able to attend the team meeting, observe who is there and how they function as a team. Does everyone speak? Is every opinion considered? Is there a culture of candor?</a:t>
            </a:r>
          </a:p>
          <a:p>
            <a:r>
              <a:rPr lang="en-US" sz="2400" dirty="0"/>
              <a:t>If you are unable to attend the meeting, call afterwards to remind the process manager or principal to enter their meeting minutes into the system as well as their work on the indicators.</a:t>
            </a:r>
          </a:p>
          <a:p>
            <a:r>
              <a:rPr lang="en-US" sz="2400" dirty="0"/>
              <a:t>Review the </a:t>
            </a:r>
            <a:r>
              <a:rPr lang="en-US" sz="2400" dirty="0" smtClean="0"/>
              <a:t>work.</a:t>
            </a:r>
            <a:endParaRPr lang="en-US" sz="2400" dirty="0"/>
          </a:p>
          <a:p>
            <a:r>
              <a:rPr lang="en-US" sz="2400" dirty="0"/>
              <a:t>Make timely coaching comments.</a:t>
            </a:r>
          </a:p>
          <a:p>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39207773"/>
      </p:ext>
    </p:extLst>
  </p:cSld>
  <p:clrMapOvr>
    <a:masterClrMapping/>
  </p:clrMapOvr>
  <mc:AlternateContent xmlns:mc="http://schemas.openxmlformats.org/markup-compatibility/2006" xmlns:p14="http://schemas.microsoft.com/office/powerpoint/2010/main">
    <mc:Choice Requires="p14">
      <p:transition spd="slow" p14:dur="2000" advTm="80158"/>
    </mc:Choice>
    <mc:Fallback xmlns="">
      <p:transition spd="slow" advTm="80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Reviewing the work of the team: A high quality plan</a:t>
            </a:r>
            <a:endParaRPr lang="en-US" dirty="0"/>
          </a:p>
        </p:txBody>
      </p:sp>
      <p:sp>
        <p:nvSpPr>
          <p:cNvPr id="3" name="Content Placeholder 2"/>
          <p:cNvSpPr>
            <a:spLocks noGrp="1"/>
          </p:cNvSpPr>
          <p:nvPr>
            <p:ph idx="1"/>
          </p:nvPr>
        </p:nvSpPr>
        <p:spPr>
          <a:xfrm>
            <a:off x="684212" y="2260600"/>
            <a:ext cx="6543902" cy="3615267"/>
          </a:xfrm>
        </p:spPr>
        <p:txBody>
          <a:bodyPr/>
          <a:lstStyle/>
          <a:p>
            <a:pPr marL="0" indent="0">
              <a:buNone/>
            </a:pPr>
            <a:r>
              <a:rPr lang="en-US" sz="2800" dirty="0"/>
              <a:t>Is the link between two critical points: 1) where we are now, and 2) where we want to be.</a:t>
            </a:r>
          </a:p>
          <a:p>
            <a:pPr marL="0" indent="0">
              <a:buNone/>
            </a:pPr>
            <a:r>
              <a:rPr lang="en-US" sz="2800" b="1" i="1" dirty="0"/>
              <a:t>A high quality plan also depends on a high quality planning process.</a:t>
            </a:r>
          </a:p>
          <a:p>
            <a:endParaRPr lang="en-US" dirty="0"/>
          </a:p>
        </p:txBody>
      </p:sp>
      <p:grpSp>
        <p:nvGrpSpPr>
          <p:cNvPr id="7" name="Group 6"/>
          <p:cNvGrpSpPr/>
          <p:nvPr/>
        </p:nvGrpSpPr>
        <p:grpSpPr>
          <a:xfrm>
            <a:off x="5589355" y="2109192"/>
            <a:ext cx="6776816" cy="4502065"/>
            <a:chOff x="6140898" y="2355935"/>
            <a:chExt cx="6776816" cy="4502065"/>
          </a:xfrm>
        </p:grpSpPr>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40898" y="2355935"/>
              <a:ext cx="6776816" cy="4502065"/>
            </a:xfrm>
            <a:prstGeom prst="rect">
              <a:avLst/>
            </a:prstGeom>
          </p:spPr>
        </p:pic>
        <p:sp>
          <p:nvSpPr>
            <p:cNvPr id="5" name="TextBox 4"/>
            <p:cNvSpPr txBox="1"/>
            <p:nvPr/>
          </p:nvSpPr>
          <p:spPr>
            <a:xfrm>
              <a:off x="7041469" y="4855811"/>
              <a:ext cx="2177143" cy="369332"/>
            </a:xfrm>
            <a:prstGeom prst="rect">
              <a:avLst/>
            </a:prstGeom>
            <a:noFill/>
          </p:spPr>
          <p:txBody>
            <a:bodyPr wrap="square" rtlCol="0">
              <a:spAutoFit/>
            </a:bodyPr>
            <a:lstStyle/>
            <a:p>
              <a:r>
                <a:rPr lang="en-US" dirty="0" smtClean="0">
                  <a:solidFill>
                    <a:schemeClr val="bg1"/>
                  </a:solidFill>
                </a:rPr>
                <a:t>Where you are</a:t>
              </a:r>
              <a:endParaRPr lang="en-US" dirty="0">
                <a:solidFill>
                  <a:schemeClr val="bg1"/>
                </a:solidFill>
              </a:endParaRPr>
            </a:p>
          </p:txBody>
        </p:sp>
        <p:sp>
          <p:nvSpPr>
            <p:cNvPr id="6" name="TextBox 5"/>
            <p:cNvSpPr txBox="1"/>
            <p:nvPr/>
          </p:nvSpPr>
          <p:spPr>
            <a:xfrm>
              <a:off x="10014857" y="4854246"/>
              <a:ext cx="2177143" cy="370897"/>
            </a:xfrm>
            <a:prstGeom prst="rect">
              <a:avLst/>
            </a:prstGeom>
            <a:solidFill>
              <a:schemeClr val="tx1"/>
            </a:solidFill>
          </p:spPr>
          <p:txBody>
            <a:bodyPr wrap="square" rtlCol="0">
              <a:spAutoFit/>
            </a:bodyPr>
            <a:lstStyle/>
            <a:p>
              <a:r>
                <a:rPr lang="en-US" dirty="0" smtClean="0">
                  <a:solidFill>
                    <a:schemeClr val="bg1"/>
                  </a:solidFill>
                </a:rPr>
                <a:t>Where you are going</a:t>
              </a:r>
              <a:endParaRPr lang="en-US" dirty="0">
                <a:solidFill>
                  <a:schemeClr val="bg1"/>
                </a:solidFill>
              </a:endParaRPr>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9761066"/>
      </p:ext>
    </p:extLst>
  </p:cSld>
  <p:clrMapOvr>
    <a:masterClrMapping/>
  </p:clrMapOvr>
  <mc:AlternateContent xmlns:mc="http://schemas.openxmlformats.org/markup-compatibility/2006" xmlns:p14="http://schemas.microsoft.com/office/powerpoint/2010/main">
    <mc:Choice Requires="p14">
      <p:transition spd="med" p14:dur="700" advTm="30932">
        <p:fade/>
      </p:transition>
    </mc:Choice>
    <mc:Fallback xmlns="">
      <p:transition spd="med" advTm="30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68325" y="389467"/>
            <a:ext cx="8331200" cy="5977466"/>
            <a:chOff x="491067" y="389467"/>
            <a:chExt cx="8331200" cy="5977466"/>
          </a:xfrm>
        </p:grpSpPr>
        <p:graphicFrame>
          <p:nvGraphicFramePr>
            <p:cNvPr id="4" name="Diagram 3"/>
            <p:cNvGraphicFramePr/>
            <p:nvPr>
              <p:extLst>
                <p:ext uri="{D42A27DB-BD31-4B8C-83A1-F6EECF244321}">
                  <p14:modId xmlns:p14="http://schemas.microsoft.com/office/powerpoint/2010/main" val="3197375166"/>
                </p:ext>
              </p:extLst>
            </p:nvPr>
          </p:nvGraphicFramePr>
          <p:xfrm>
            <a:off x="491067" y="389467"/>
            <a:ext cx="8331200" cy="59774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3793067" y="2685702"/>
              <a:ext cx="1727200" cy="1815882"/>
            </a:xfrm>
            <a:prstGeom prst="rect">
              <a:avLst/>
            </a:prstGeom>
            <a:noFill/>
          </p:spPr>
          <p:txBody>
            <a:bodyPr wrap="square" rtlCol="0">
              <a:spAutoFit/>
            </a:bodyPr>
            <a:lstStyle/>
            <a:p>
              <a:pPr algn="ctr"/>
              <a:r>
                <a:rPr lang="en-US" sz="2800" dirty="0" smtClean="0"/>
                <a:t>A High Quality Planning Process</a:t>
              </a:r>
              <a:endParaRPr lang="en-US" sz="2800" dirty="0"/>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9976368"/>
      </p:ext>
    </p:extLst>
  </p:cSld>
  <p:clrMapOvr>
    <a:masterClrMapping/>
  </p:clrMapOvr>
  <mc:AlternateContent xmlns:mc="http://schemas.openxmlformats.org/markup-compatibility/2006" xmlns:p14="http://schemas.microsoft.com/office/powerpoint/2010/main">
    <mc:Choice Requires="p14">
      <p:transition spd="med" p14:dur="700" advTm="76322">
        <p:fade/>
      </p:transition>
    </mc:Choice>
    <mc:Fallback xmlns="">
      <p:transition spd="med" advTm="76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the coach fits in</a:t>
            </a:r>
            <a:endParaRPr lang="en-US" dirty="0"/>
          </a:p>
        </p:txBody>
      </p:sp>
      <p:graphicFrame>
        <p:nvGraphicFramePr>
          <p:cNvPr id="4" name="Diagram 3"/>
          <p:cNvGraphicFramePr/>
          <p:nvPr>
            <p:extLst>
              <p:ext uri="{D42A27DB-BD31-4B8C-83A1-F6EECF244321}">
                <p14:modId xmlns:p14="http://schemas.microsoft.com/office/powerpoint/2010/main" val="2193408882"/>
              </p:ext>
            </p:extLst>
          </p:nvPr>
        </p:nvGraphicFramePr>
        <p:xfrm>
          <a:off x="2516636" y="1527858"/>
          <a:ext cx="7449166" cy="48506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p:cNvSpPr txBox="1"/>
          <p:nvPr/>
        </p:nvSpPr>
        <p:spPr>
          <a:xfrm>
            <a:off x="5448247" y="3132189"/>
            <a:ext cx="1544339" cy="1815882"/>
          </a:xfrm>
          <a:prstGeom prst="rect">
            <a:avLst/>
          </a:prstGeom>
          <a:noFill/>
        </p:spPr>
        <p:txBody>
          <a:bodyPr wrap="square" rtlCol="0">
            <a:spAutoFit/>
          </a:bodyPr>
          <a:lstStyle/>
          <a:p>
            <a:pPr algn="ctr"/>
            <a:r>
              <a:rPr lang="en-US" sz="2800" dirty="0" smtClean="0">
                <a:solidFill>
                  <a:schemeClr val="bg1"/>
                </a:solidFill>
              </a:rPr>
              <a:t>A High Quality Planning Process</a:t>
            </a:r>
            <a:endParaRPr lang="en-US" sz="2800" dirty="0">
              <a:solidFill>
                <a:schemeClr val="bg1"/>
              </a:solidFill>
            </a:endParaRPr>
          </a:p>
        </p:txBody>
      </p:sp>
      <p:sp>
        <p:nvSpPr>
          <p:cNvPr id="8" name="TextBox 7"/>
          <p:cNvSpPr txBox="1"/>
          <p:nvPr/>
        </p:nvSpPr>
        <p:spPr>
          <a:xfrm>
            <a:off x="7243357" y="1502602"/>
            <a:ext cx="2506827" cy="923330"/>
          </a:xfrm>
          <a:prstGeom prst="rect">
            <a:avLst/>
          </a:prstGeom>
          <a:noFill/>
        </p:spPr>
        <p:txBody>
          <a:bodyPr wrap="square" rtlCol="0">
            <a:spAutoFit/>
          </a:bodyPr>
          <a:lstStyle/>
          <a:p>
            <a:r>
              <a:rPr lang="en-US" dirty="0" smtClean="0">
                <a:solidFill>
                  <a:schemeClr val="bg1"/>
                </a:solidFill>
              </a:rPr>
              <a:t>Provide guidance; Offer resources; review meeting minutes</a:t>
            </a:r>
            <a:endParaRPr lang="en-US" dirty="0">
              <a:solidFill>
                <a:schemeClr val="bg1"/>
              </a:solidFill>
            </a:endParaRPr>
          </a:p>
        </p:txBody>
      </p:sp>
      <p:sp>
        <p:nvSpPr>
          <p:cNvPr id="9" name="TextBox 8"/>
          <p:cNvSpPr txBox="1"/>
          <p:nvPr/>
        </p:nvSpPr>
        <p:spPr>
          <a:xfrm>
            <a:off x="9218612" y="2766150"/>
            <a:ext cx="1481959" cy="1754326"/>
          </a:xfrm>
          <a:prstGeom prst="rect">
            <a:avLst/>
          </a:prstGeom>
          <a:noFill/>
        </p:spPr>
        <p:txBody>
          <a:bodyPr wrap="square" rtlCol="0">
            <a:spAutoFit/>
          </a:bodyPr>
          <a:lstStyle/>
          <a:p>
            <a:r>
              <a:rPr lang="en-US" dirty="0" smtClean="0">
                <a:solidFill>
                  <a:schemeClr val="bg1"/>
                </a:solidFill>
              </a:rPr>
              <a:t>Explain indicators; Challenge schools to “think deeper”</a:t>
            </a:r>
            <a:endParaRPr lang="en-US" dirty="0">
              <a:solidFill>
                <a:schemeClr val="bg1"/>
              </a:solidFill>
            </a:endParaRPr>
          </a:p>
        </p:txBody>
      </p:sp>
      <p:sp>
        <p:nvSpPr>
          <p:cNvPr id="10" name="TextBox 9"/>
          <p:cNvSpPr txBox="1"/>
          <p:nvPr/>
        </p:nvSpPr>
        <p:spPr>
          <a:xfrm>
            <a:off x="8316809" y="5011626"/>
            <a:ext cx="2112579" cy="1200329"/>
          </a:xfrm>
          <a:prstGeom prst="rect">
            <a:avLst/>
          </a:prstGeom>
          <a:noFill/>
        </p:spPr>
        <p:txBody>
          <a:bodyPr wrap="square" rtlCol="0">
            <a:spAutoFit/>
          </a:bodyPr>
          <a:lstStyle/>
          <a:p>
            <a:r>
              <a:rPr lang="en-US" dirty="0" smtClean="0">
                <a:solidFill>
                  <a:schemeClr val="bg1"/>
                </a:solidFill>
              </a:rPr>
              <a:t>Assist in task creation; Provide guidance on reality; Offer resources</a:t>
            </a:r>
            <a:endParaRPr lang="en-US" dirty="0">
              <a:solidFill>
                <a:schemeClr val="bg1"/>
              </a:solidFill>
            </a:endParaRPr>
          </a:p>
        </p:txBody>
      </p:sp>
      <p:sp>
        <p:nvSpPr>
          <p:cNvPr id="11" name="TextBox 10"/>
          <p:cNvSpPr txBox="1"/>
          <p:nvPr/>
        </p:nvSpPr>
        <p:spPr>
          <a:xfrm>
            <a:off x="1926328" y="5011626"/>
            <a:ext cx="2141774" cy="923330"/>
          </a:xfrm>
          <a:prstGeom prst="rect">
            <a:avLst/>
          </a:prstGeom>
          <a:noFill/>
        </p:spPr>
        <p:txBody>
          <a:bodyPr wrap="square" rtlCol="0">
            <a:spAutoFit/>
          </a:bodyPr>
          <a:lstStyle/>
          <a:p>
            <a:r>
              <a:rPr lang="en-US" dirty="0" smtClean="0">
                <a:solidFill>
                  <a:schemeClr val="bg1"/>
                </a:solidFill>
              </a:rPr>
              <a:t>Provide encouragement; Celebrate successes</a:t>
            </a:r>
            <a:endParaRPr lang="en-US" dirty="0">
              <a:solidFill>
                <a:schemeClr val="bg1"/>
              </a:solidFill>
            </a:endParaRPr>
          </a:p>
        </p:txBody>
      </p:sp>
      <p:sp>
        <p:nvSpPr>
          <p:cNvPr id="12" name="TextBox 11"/>
          <p:cNvSpPr txBox="1"/>
          <p:nvPr/>
        </p:nvSpPr>
        <p:spPr>
          <a:xfrm>
            <a:off x="1488879" y="2425932"/>
            <a:ext cx="2394023" cy="923330"/>
          </a:xfrm>
          <a:prstGeom prst="rect">
            <a:avLst/>
          </a:prstGeom>
          <a:noFill/>
        </p:spPr>
        <p:txBody>
          <a:bodyPr wrap="square" rtlCol="0">
            <a:spAutoFit/>
          </a:bodyPr>
          <a:lstStyle/>
          <a:p>
            <a:r>
              <a:rPr lang="en-US" dirty="0" smtClean="0">
                <a:solidFill>
                  <a:schemeClr val="bg1"/>
                </a:solidFill>
              </a:rPr>
              <a:t>Coaching comments, coaching comments, coaching comments!</a:t>
            </a:r>
            <a:endParaRPr lang="en-US" dirty="0">
              <a:solidFill>
                <a:schemeClr val="bg1"/>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38219264"/>
      </p:ext>
    </p:extLst>
  </p:cSld>
  <p:clrMapOvr>
    <a:masterClrMapping/>
  </p:clrMapOvr>
  <mc:AlternateContent xmlns:mc="http://schemas.openxmlformats.org/markup-compatibility/2006" xmlns:p14="http://schemas.microsoft.com/office/powerpoint/2010/main">
    <mc:Choice Requires="p14">
      <p:transition spd="med" p14:dur="700" advTm="32688">
        <p:fade/>
      </p:transition>
    </mc:Choice>
    <mc:Fallback xmlns="">
      <p:transition spd="med" advTm="32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8"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Coaching Comments about Assessment of Indicators</a:t>
            </a:r>
          </a:p>
        </p:txBody>
      </p:sp>
      <p:graphicFrame>
        <p:nvGraphicFramePr>
          <p:cNvPr id="8" name="Diagram 7"/>
          <p:cNvGraphicFramePr/>
          <p:nvPr>
            <p:extLst>
              <p:ext uri="{D42A27DB-BD31-4B8C-83A1-F6EECF244321}">
                <p14:modId xmlns:p14="http://schemas.microsoft.com/office/powerpoint/2010/main" val="2779658442"/>
              </p:ext>
            </p:extLst>
          </p:nvPr>
        </p:nvGraphicFramePr>
        <p:xfrm>
          <a:off x="1279644" y="1961212"/>
          <a:ext cx="8651433" cy="43616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3975405"/>
      </p:ext>
    </p:extLst>
  </p:cSld>
  <p:clrMapOvr>
    <a:masterClrMapping/>
  </p:clrMapOvr>
  <mc:AlternateContent xmlns:mc="http://schemas.openxmlformats.org/markup-compatibility/2006" xmlns:p14="http://schemas.microsoft.com/office/powerpoint/2010/main">
    <mc:Choice Requires="p14">
      <p:transition spd="med" p14:dur="700" advTm="12418">
        <p:fade/>
      </p:transition>
    </mc:Choice>
    <mc:Fallback xmlns="">
      <p:transition spd="med" advTm="124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Coaching comments about assessment</a:t>
            </a:r>
            <a:endParaRPr lang="en-US" dirty="0"/>
          </a:p>
        </p:txBody>
      </p:sp>
      <p:sp>
        <p:nvSpPr>
          <p:cNvPr id="3" name="Content Placeholder 2"/>
          <p:cNvSpPr>
            <a:spLocks noGrp="1"/>
          </p:cNvSpPr>
          <p:nvPr>
            <p:ph idx="1"/>
          </p:nvPr>
        </p:nvSpPr>
        <p:spPr/>
        <p:txBody>
          <a:bodyPr>
            <a:normAutofit lnSpcReduction="10000"/>
          </a:bodyPr>
          <a:lstStyle/>
          <a:p>
            <a:pPr marL="82296" indent="0">
              <a:buNone/>
            </a:pPr>
            <a:r>
              <a:rPr lang="en-US" b="1" u="sng" dirty="0" smtClean="0"/>
              <a:t>Limited Development</a:t>
            </a:r>
          </a:p>
          <a:p>
            <a:pPr marL="425196" indent="-342900"/>
            <a:r>
              <a:rPr lang="en-US" dirty="0" smtClean="0"/>
              <a:t>Did the school rank the indicators as a priority?</a:t>
            </a:r>
          </a:p>
          <a:p>
            <a:pPr marL="425196" indent="-342900"/>
            <a:r>
              <a:rPr lang="en-US" dirty="0" smtClean="0"/>
              <a:t>Did the school give an explanation of what they are currently doing so they know how to build from where they are to where they need to be?</a:t>
            </a:r>
          </a:p>
          <a:p>
            <a:pPr marL="82296" indent="0">
              <a:buNone/>
            </a:pPr>
            <a:r>
              <a:rPr lang="en-US" b="1" u="sng" dirty="0" smtClean="0"/>
              <a:t>Full </a:t>
            </a:r>
            <a:r>
              <a:rPr lang="en-US" b="1" u="sng" dirty="0"/>
              <a:t>Implementation</a:t>
            </a:r>
          </a:p>
          <a:p>
            <a:pPr marL="82296" indent="0">
              <a:buNone/>
            </a:pPr>
            <a:r>
              <a:rPr lang="en-US" dirty="0" smtClean="0"/>
              <a:t>Is </a:t>
            </a:r>
            <a:r>
              <a:rPr lang="en-US" dirty="0"/>
              <a:t>there evidence that the </a:t>
            </a:r>
            <a:r>
              <a:rPr lang="en-US" dirty="0" smtClean="0"/>
              <a:t>school’s </a:t>
            </a:r>
            <a:r>
              <a:rPr lang="en-US" dirty="0"/>
              <a:t>response is…</a:t>
            </a:r>
          </a:p>
          <a:p>
            <a:pPr lvl="1"/>
            <a:r>
              <a:rPr lang="en-US" dirty="0"/>
              <a:t>Aligned with the Indicator</a:t>
            </a:r>
          </a:p>
          <a:p>
            <a:pPr lvl="1"/>
            <a:r>
              <a:rPr lang="en-US" dirty="0"/>
              <a:t>Comprehensible</a:t>
            </a:r>
          </a:p>
          <a:p>
            <a:pPr lvl="1"/>
            <a:r>
              <a:rPr lang="en-US" dirty="0"/>
              <a:t>Sufficient in Detail</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6990676"/>
      </p:ext>
    </p:extLst>
  </p:cSld>
  <p:clrMapOvr>
    <a:masterClrMapping/>
  </p:clrMapOvr>
  <mc:AlternateContent xmlns:mc="http://schemas.openxmlformats.org/markup-compatibility/2006" xmlns:p14="http://schemas.microsoft.com/office/powerpoint/2010/main">
    <mc:Choice Requires="p14">
      <p:transition spd="med" p14:dur="700" advTm="22059">
        <p:fade/>
      </p:transition>
    </mc:Choice>
    <mc:Fallback xmlns="">
      <p:transition spd="med" advTm="220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a:t>
            </a:r>
            <a:endParaRPr lang="en-US" dirty="0"/>
          </a:p>
        </p:txBody>
      </p:sp>
      <p:sp>
        <p:nvSpPr>
          <p:cNvPr id="3" name="Content Placeholder 2"/>
          <p:cNvSpPr>
            <a:spLocks noGrp="1"/>
          </p:cNvSpPr>
          <p:nvPr>
            <p:ph idx="1"/>
          </p:nvPr>
        </p:nvSpPr>
        <p:spPr>
          <a:xfrm>
            <a:off x="684212" y="1723571"/>
            <a:ext cx="8534400" cy="3615267"/>
          </a:xfrm>
        </p:spPr>
        <p:txBody>
          <a:bodyPr>
            <a:normAutofit/>
          </a:bodyPr>
          <a:lstStyle/>
          <a:p>
            <a:pPr marL="0" indent="0">
              <a:buNone/>
            </a:pPr>
            <a:r>
              <a:rPr lang="en-US" sz="3200" dirty="0" smtClean="0"/>
              <a:t>At your table or with a partner</a:t>
            </a:r>
          </a:p>
          <a:p>
            <a:r>
              <a:rPr lang="en-US" sz="3200" dirty="0" smtClean="0"/>
              <a:t>Read Scenario 1</a:t>
            </a:r>
          </a:p>
          <a:p>
            <a:r>
              <a:rPr lang="en-US" sz="3200" dirty="0" smtClean="0"/>
              <a:t>Read the Wise Way for this activity</a:t>
            </a:r>
          </a:p>
          <a:p>
            <a:r>
              <a:rPr lang="en-US" sz="3200" dirty="0" smtClean="0"/>
              <a:t>Compose a coaching comment for the school’s assessment of the indicator and evidence given.</a:t>
            </a:r>
            <a:endParaRPr lang="en-US" sz="3200" dirty="0"/>
          </a:p>
        </p:txBody>
      </p:sp>
      <p:pic>
        <p:nvPicPr>
          <p:cNvPr id="4" name="Picture 3"/>
          <p:cNvPicPr>
            <a:picLocks noChangeAspect="1"/>
          </p:cNvPicPr>
          <p:nvPr/>
        </p:nvPicPr>
        <p:blipFill>
          <a:blip r:embed="rId4"/>
          <a:stretch>
            <a:fillRect/>
          </a:stretch>
        </p:blipFill>
        <p:spPr>
          <a:xfrm>
            <a:off x="9839445" y="4562355"/>
            <a:ext cx="1879726" cy="1805238"/>
          </a:xfrm>
          <a:prstGeom prst="rect">
            <a:avLst/>
          </a:prstGeom>
        </p:spPr>
      </p:pic>
      <p:sp>
        <p:nvSpPr>
          <p:cNvPr id="5" name="TextBox 4"/>
          <p:cNvSpPr txBox="1"/>
          <p:nvPr/>
        </p:nvSpPr>
        <p:spPr>
          <a:xfrm>
            <a:off x="5894791" y="5833640"/>
            <a:ext cx="4884517" cy="369332"/>
          </a:xfrm>
          <a:prstGeom prst="rect">
            <a:avLst/>
          </a:prstGeom>
          <a:noFill/>
        </p:spPr>
        <p:txBody>
          <a:bodyPr wrap="square" rtlCol="0">
            <a:spAutoFit/>
          </a:bodyPr>
          <a:lstStyle/>
          <a:p>
            <a:r>
              <a:rPr lang="en-US" dirty="0">
                <a:solidFill>
                  <a:srgbClr val="0F496F"/>
                </a:solidFill>
              </a:rPr>
              <a:t>Click to restart after activity</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2688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Coaching through the planning phase</a:t>
            </a:r>
            <a:endParaRPr lang="en-US" dirty="0"/>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241845" y="1964267"/>
            <a:ext cx="5422107" cy="3614738"/>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3309257" y="3933371"/>
            <a:ext cx="624114" cy="32316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09257" y="3933371"/>
            <a:ext cx="624114" cy="369332"/>
          </a:xfrm>
          <a:prstGeom prst="rect">
            <a:avLst/>
          </a:prstGeom>
          <a:noFill/>
        </p:spPr>
        <p:txBody>
          <a:bodyPr wrap="square" rtlCol="0">
            <a:spAutoFit/>
          </a:bodyPr>
          <a:lstStyle/>
          <a:p>
            <a:r>
              <a:rPr lang="en-US" dirty="0" smtClean="0">
                <a:solidFill>
                  <a:schemeClr val="bg1"/>
                </a:solidFill>
              </a:rPr>
              <a:t>start</a:t>
            </a:r>
            <a:endParaRPr lang="en-US" dirty="0">
              <a:solidFill>
                <a:schemeClr val="bg1"/>
              </a:solidFill>
            </a:endParaRPr>
          </a:p>
        </p:txBody>
      </p:sp>
      <p:sp>
        <p:nvSpPr>
          <p:cNvPr id="7" name="TextBox 6"/>
          <p:cNvSpPr txBox="1"/>
          <p:nvPr/>
        </p:nvSpPr>
        <p:spPr>
          <a:xfrm>
            <a:off x="7692571" y="2278743"/>
            <a:ext cx="696686" cy="369332"/>
          </a:xfrm>
          <a:prstGeom prst="rect">
            <a:avLst/>
          </a:prstGeom>
          <a:solidFill>
            <a:schemeClr val="tx1"/>
          </a:solidFill>
          <a:ln>
            <a:solidFill>
              <a:schemeClr val="bg1"/>
            </a:solidFill>
          </a:ln>
        </p:spPr>
        <p:txBody>
          <a:bodyPr wrap="square" rtlCol="0">
            <a:spAutoFit/>
          </a:bodyPr>
          <a:lstStyle/>
          <a:p>
            <a:r>
              <a:rPr lang="en-US" dirty="0" smtClean="0">
                <a:solidFill>
                  <a:schemeClr val="bg1"/>
                </a:solidFill>
              </a:rPr>
              <a:t>finish</a:t>
            </a:r>
            <a:endParaRPr lang="en-US" dirty="0">
              <a:solidFill>
                <a:schemeClr val="bg1"/>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4413970"/>
      </p:ext>
    </p:extLst>
  </p:cSld>
  <p:clrMapOvr>
    <a:masterClrMapping/>
  </p:clrMapOvr>
  <mc:AlternateContent xmlns:mc="http://schemas.openxmlformats.org/markup-compatibility/2006" xmlns:p14="http://schemas.microsoft.com/office/powerpoint/2010/main">
    <mc:Choice Requires="p14">
      <p:transition spd="slow" p14:dur="2000" advTm="81201"/>
    </mc:Choice>
    <mc:Fallback xmlns="">
      <p:transition spd="slow" advTm="8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coach?</a:t>
            </a:r>
            <a:endParaRPr lang="en-US" dirty="0"/>
          </a:p>
        </p:txBody>
      </p:sp>
      <p:pic>
        <p:nvPicPr>
          <p:cNvPr id="4" name="Picture 2" descr="C:\Users\psheley\AppData\Local\Microsoft\Windows\Temporary Internet Files\Content.IE5\10MUAVP9\MP900399864[1].jpg"/>
          <p:cNvPicPr>
            <a:picLocks noGrp="1" noChangeAspect="1" noChangeArrowheads="1"/>
          </p:cNvPicPr>
          <p:nvPr>
            <p:ph idx="1"/>
          </p:nvPr>
        </p:nvPicPr>
        <p:blipFill>
          <a:blip r:embed="rId6" cstate="print"/>
          <a:srcRect/>
          <a:stretch>
            <a:fillRect/>
          </a:stretch>
        </p:blipFill>
        <p:spPr bwMode="auto">
          <a:xfrm>
            <a:off x="1425843" y="1771604"/>
            <a:ext cx="6096564" cy="4064377"/>
          </a:xfrm>
          <a:prstGeom prst="rect">
            <a:avLst/>
          </a:prstGeom>
          <a:ln w="88900" cap="sq" cmpd="thickThin">
            <a:solidFill>
              <a:srgbClr val="000000"/>
            </a:solidFill>
            <a:prstDash val="solid"/>
            <a:miter lim="800000"/>
          </a:ln>
          <a:effectLst>
            <a:innerShdw blurRad="76200">
              <a:srgbClr val="000000"/>
            </a:innerShdw>
          </a:effectLst>
        </p:spPr>
      </p:pic>
      <p:pic>
        <p:nvPicPr>
          <p:cNvPr id="5" name="Picture 3" descr="C:\Users\psheley\AppData\Local\Microsoft\Windows\Temporary Internet Files\Content.IE5\0TM3LQEL\MC900229189[1].wmf"/>
          <p:cNvPicPr>
            <a:picLocks noChangeAspect="1" noChangeArrowheads="1"/>
          </p:cNvPicPr>
          <p:nvPr/>
        </p:nvPicPr>
        <p:blipFill>
          <a:blip r:embed="rId7" cstate="print"/>
          <a:srcRect/>
          <a:stretch>
            <a:fillRect/>
          </a:stretch>
        </p:blipFill>
        <p:spPr bwMode="auto">
          <a:xfrm>
            <a:off x="7817734" y="4150488"/>
            <a:ext cx="2993994" cy="1891496"/>
          </a:xfrm>
          <a:prstGeom prst="rect">
            <a:avLst/>
          </a:prstGeom>
          <a:noFill/>
        </p:spPr>
      </p:pic>
      <p:pic>
        <p:nvPicPr>
          <p:cNvPr id="6" name="Picture 4" descr="C:\Users\psheley\AppData\Local\Microsoft\Windows\Temporary Internet Files\Content.IE5\0ESUP8DW\MC900056775[1].wmf"/>
          <p:cNvPicPr>
            <a:picLocks noChangeAspect="1" noChangeArrowheads="1"/>
          </p:cNvPicPr>
          <p:nvPr/>
        </p:nvPicPr>
        <p:blipFill>
          <a:blip r:embed="rId8" cstate="print"/>
          <a:srcRect/>
          <a:stretch>
            <a:fillRect/>
          </a:stretch>
        </p:blipFill>
        <p:spPr bwMode="auto">
          <a:xfrm>
            <a:off x="8023099" y="552121"/>
            <a:ext cx="3169619" cy="2824292"/>
          </a:xfrm>
          <a:prstGeom prst="rect">
            <a:avLst/>
          </a:prstGeom>
          <a:noFill/>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12749024"/>
      </p:ext>
    </p:extLst>
  </p:cSld>
  <p:clrMapOvr>
    <a:masterClrMapping/>
  </p:clrMapOvr>
  <mc:AlternateContent xmlns:mc="http://schemas.openxmlformats.org/markup-compatibility/2006" xmlns:p14="http://schemas.microsoft.com/office/powerpoint/2010/main">
    <mc:Choice Requires="p14">
      <p:transition spd="med" p14:dur="700" advTm="55880">
        <p:fade/>
      </p:transition>
    </mc:Choice>
    <mc:Fallback xmlns="">
      <p:transition spd="med" advTm="558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Do’s and Don’ts to look for in Tasks</a:t>
            </a:r>
          </a:p>
        </p:txBody>
      </p:sp>
      <p:sp>
        <p:nvSpPr>
          <p:cNvPr id="3" name="Content Placeholder 2"/>
          <p:cNvSpPr>
            <a:spLocks noGrp="1"/>
          </p:cNvSpPr>
          <p:nvPr>
            <p:ph idx="1"/>
          </p:nvPr>
        </p:nvSpPr>
        <p:spPr>
          <a:xfrm>
            <a:off x="684212" y="1524000"/>
            <a:ext cx="8534400" cy="4351867"/>
          </a:xfrm>
        </p:spPr>
        <p:txBody>
          <a:bodyPr/>
          <a:lstStyle/>
          <a:p>
            <a:pPr marL="0" indent="0">
              <a:buNone/>
            </a:pPr>
            <a:r>
              <a:rPr lang="en-US" sz="2400" dirty="0"/>
              <a:t>Let’s build a list that we can all </a:t>
            </a:r>
            <a:r>
              <a:rPr lang="en-US" sz="2400" dirty="0" smtClean="0"/>
              <a:t>use</a:t>
            </a:r>
            <a:endParaRPr lang="en-US" sz="2400" dirty="0"/>
          </a:p>
          <a:p>
            <a:pPr marL="514350" indent="-514350">
              <a:buAutoNum type="arabicPeriod"/>
            </a:pPr>
            <a:r>
              <a:rPr lang="en-US" sz="2400" dirty="0"/>
              <a:t>Sequential</a:t>
            </a:r>
          </a:p>
          <a:p>
            <a:pPr marL="514350" indent="-514350">
              <a:buAutoNum type="arabicPeriod"/>
            </a:pPr>
            <a:r>
              <a:rPr lang="en-US" sz="2400" dirty="0"/>
              <a:t>Specific and practical</a:t>
            </a:r>
          </a:p>
          <a:p>
            <a:pPr marL="514350" indent="-514350">
              <a:buAutoNum type="arabicPeriod"/>
            </a:pPr>
            <a:r>
              <a:rPr lang="en-US" sz="2400" dirty="0"/>
              <a:t>Steps that build the understanding and capacity of people to demonstrate full implementation</a:t>
            </a:r>
          </a:p>
          <a:p>
            <a:pPr marL="514350" indent="-514350">
              <a:buAutoNum type="arabicPeriod"/>
            </a:pPr>
            <a:r>
              <a:rPr lang="en-US" sz="2400" dirty="0"/>
              <a:t>Steps to gather the data needed to know that the objective has been met</a:t>
            </a:r>
          </a:p>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53058219"/>
      </p:ext>
    </p:extLst>
  </p:cSld>
  <p:clrMapOvr>
    <a:masterClrMapping/>
  </p:clrMapOvr>
  <mc:AlternateContent xmlns:mc="http://schemas.openxmlformats.org/markup-compatibility/2006" xmlns:p14="http://schemas.microsoft.com/office/powerpoint/2010/main">
    <mc:Choice Requires="p14">
      <p:transition spd="med" p14:dur="700" advTm="86003">
        <p:fade/>
      </p:transition>
    </mc:Choice>
    <mc:Fallback xmlns="">
      <p:transition spd="med" advTm="860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Do’s and Don’ts</a:t>
            </a:r>
          </a:p>
        </p:txBody>
      </p:sp>
      <p:sp>
        <p:nvSpPr>
          <p:cNvPr id="3" name="Content Placeholder 2"/>
          <p:cNvSpPr>
            <a:spLocks noGrp="1"/>
          </p:cNvSpPr>
          <p:nvPr>
            <p:ph idx="1"/>
          </p:nvPr>
        </p:nvSpPr>
        <p:spPr>
          <a:xfrm>
            <a:off x="684212" y="1767115"/>
            <a:ext cx="8534400" cy="3615267"/>
          </a:xfrm>
        </p:spPr>
        <p:txBody>
          <a:bodyPr>
            <a:normAutofit fontScale="92500" lnSpcReduction="20000"/>
          </a:bodyPr>
          <a:lstStyle/>
          <a:p>
            <a:pPr>
              <a:buNone/>
            </a:pPr>
            <a:r>
              <a:rPr lang="en-US" sz="3200" dirty="0"/>
              <a:t>What to look out for:</a:t>
            </a:r>
          </a:p>
          <a:p>
            <a:pPr marL="514350" indent="-514350">
              <a:buAutoNum type="arabicPeriod"/>
            </a:pPr>
            <a:r>
              <a:rPr lang="en-US" sz="3200" dirty="0"/>
              <a:t>AND</a:t>
            </a:r>
          </a:p>
          <a:p>
            <a:pPr marL="514350" indent="-514350">
              <a:buAutoNum type="arabicPeriod"/>
            </a:pPr>
            <a:r>
              <a:rPr lang="en-US" sz="3200" dirty="0"/>
              <a:t>All tasks assigned to one person</a:t>
            </a:r>
          </a:p>
          <a:p>
            <a:pPr marL="514350" indent="-514350">
              <a:buAutoNum type="arabicPeriod"/>
            </a:pPr>
            <a:r>
              <a:rPr lang="en-US" sz="3200" dirty="0"/>
              <a:t>Tasks that encompass a whole school improvement plan</a:t>
            </a:r>
          </a:p>
          <a:p>
            <a:pPr marL="514350" indent="-514350">
              <a:buNone/>
            </a:pPr>
            <a:r>
              <a:rPr lang="en-US" sz="3200" dirty="0"/>
              <a:t>What else do we need to include in our list of what to look for in a task?</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98491254"/>
      </p:ext>
    </p:extLst>
  </p:cSld>
  <p:clrMapOvr>
    <a:masterClrMapping/>
  </p:clrMapOvr>
  <mc:AlternateContent xmlns:mc="http://schemas.openxmlformats.org/markup-compatibility/2006" xmlns:p14="http://schemas.microsoft.com/office/powerpoint/2010/main">
    <mc:Choice Requires="p14">
      <p:transition spd="med" p14:dur="700" advTm="33247">
        <p:fade/>
      </p:transition>
    </mc:Choice>
    <mc:Fallback xmlns="">
      <p:transition spd="med" advTm="33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a:t>
            </a:r>
            <a:endParaRPr lang="en-US" dirty="0"/>
          </a:p>
        </p:txBody>
      </p:sp>
      <p:sp>
        <p:nvSpPr>
          <p:cNvPr id="3" name="Content Placeholder 2"/>
          <p:cNvSpPr>
            <a:spLocks noGrp="1"/>
          </p:cNvSpPr>
          <p:nvPr>
            <p:ph idx="1"/>
          </p:nvPr>
        </p:nvSpPr>
        <p:spPr>
          <a:xfrm>
            <a:off x="684212" y="1433285"/>
            <a:ext cx="8534400" cy="3615267"/>
          </a:xfrm>
        </p:spPr>
        <p:txBody>
          <a:bodyPr>
            <a:normAutofit/>
          </a:bodyPr>
          <a:lstStyle/>
          <a:p>
            <a:pPr marL="0" indent="0">
              <a:buNone/>
            </a:pPr>
            <a:r>
              <a:rPr lang="en-US" sz="3600" dirty="0" smtClean="0"/>
              <a:t>At your table or with a partner, think of a few more “do’s and don’ts” to be aware of as you review tasks that are written as part of a team’s plan for an objective. Remember, be specific.</a:t>
            </a:r>
            <a:endParaRPr lang="en-US" sz="3600" dirty="0"/>
          </a:p>
        </p:txBody>
      </p:sp>
      <p:pic>
        <p:nvPicPr>
          <p:cNvPr id="4" name="Picture 3"/>
          <p:cNvPicPr>
            <a:picLocks noChangeAspect="1"/>
          </p:cNvPicPr>
          <p:nvPr/>
        </p:nvPicPr>
        <p:blipFill>
          <a:blip r:embed="rId5"/>
          <a:stretch>
            <a:fillRect/>
          </a:stretch>
        </p:blipFill>
        <p:spPr>
          <a:xfrm>
            <a:off x="9839445" y="4562355"/>
            <a:ext cx="1879726" cy="1805238"/>
          </a:xfrm>
          <a:prstGeom prst="rect">
            <a:avLst/>
          </a:prstGeom>
        </p:spPr>
      </p:pic>
      <p:sp>
        <p:nvSpPr>
          <p:cNvPr id="5" name="TextBox 4"/>
          <p:cNvSpPr txBox="1"/>
          <p:nvPr/>
        </p:nvSpPr>
        <p:spPr>
          <a:xfrm>
            <a:off x="5894791" y="5839971"/>
            <a:ext cx="4884517" cy="369332"/>
          </a:xfrm>
          <a:prstGeom prst="rect">
            <a:avLst/>
          </a:prstGeom>
          <a:noFill/>
        </p:spPr>
        <p:txBody>
          <a:bodyPr wrap="square" rtlCol="0">
            <a:spAutoFit/>
          </a:bodyPr>
          <a:lstStyle/>
          <a:p>
            <a:r>
              <a:rPr lang="en-US" dirty="0">
                <a:solidFill>
                  <a:srgbClr val="0F496F"/>
                </a:solidFill>
              </a:rPr>
              <a:t>Click to restart after activity</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9295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and Sustainability	</a:t>
            </a:r>
            <a:endParaRPr lang="en-US"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923" y="1617786"/>
            <a:ext cx="6691532" cy="5018649"/>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8273" y="211015"/>
            <a:ext cx="6627614" cy="6858000"/>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66379398"/>
      </p:ext>
    </p:extLst>
  </p:cSld>
  <p:clrMapOvr>
    <a:masterClrMapping/>
  </p:clrMapOvr>
  <mc:AlternateContent xmlns:mc="http://schemas.openxmlformats.org/markup-compatibility/2006" xmlns:p14="http://schemas.microsoft.com/office/powerpoint/2010/main">
    <mc:Choice Requires="p14">
      <p:transition spd="slow" p14:dur="2000" advTm="75141"/>
    </mc:Choice>
    <mc:Fallback xmlns="">
      <p:transition spd="slow" advTm="75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Forms of communication	</a:t>
            </a:r>
            <a:endParaRPr lang="en-US" dirty="0"/>
          </a:p>
        </p:txBody>
      </p:sp>
      <p:sp>
        <p:nvSpPr>
          <p:cNvPr id="3" name="Content Placeholder 2"/>
          <p:cNvSpPr>
            <a:spLocks noGrp="1"/>
          </p:cNvSpPr>
          <p:nvPr>
            <p:ph idx="1"/>
          </p:nvPr>
        </p:nvSpPr>
        <p:spPr>
          <a:xfrm>
            <a:off x="684211" y="1465944"/>
            <a:ext cx="10332131" cy="5036456"/>
          </a:xfrm>
        </p:spPr>
        <p:txBody>
          <a:bodyPr>
            <a:noAutofit/>
          </a:bodyPr>
          <a:lstStyle/>
          <a:p>
            <a:r>
              <a:rPr lang="en-US" sz="2400" dirty="0" smtClean="0"/>
              <a:t>1. Coaching comments/reviews are a way for the coach to, very specifically, comment to a district or school Leadership Team about the work they are doing relevant to the indicators in Indistar.</a:t>
            </a:r>
          </a:p>
          <a:p>
            <a:r>
              <a:rPr lang="en-US" sz="2400" dirty="0" smtClean="0"/>
              <a:t>2. Coaching comments/reviews are a running commentary between the coach and the Leadership Team.</a:t>
            </a:r>
          </a:p>
          <a:p>
            <a:r>
              <a:rPr lang="en-US" sz="2400" dirty="0" smtClean="0"/>
              <a:t>3. Coaching comments/review that are stored within Indistar are a history of where the district/school has been and where it is going that new members of the team, a new principal, or a new coach can review to catch up very quickly on what has happened in the past and what direction the team is headed in.</a:t>
            </a:r>
          </a:p>
          <a:p>
            <a:r>
              <a:rPr lang="en-US" sz="2400" dirty="0" smtClean="0"/>
              <a:t>4. Coaching comments/review are viewable by the WHOLE Leadership Team where a phone call, a site visit conversation, or an email are typically directed to one person.</a:t>
            </a:r>
            <a:endParaRPr lang="en-US" sz="24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9021220"/>
      </p:ext>
    </p:extLst>
  </p:cSld>
  <p:clrMapOvr>
    <a:masterClrMapping/>
  </p:clrMapOvr>
  <mc:AlternateContent xmlns:mc="http://schemas.openxmlformats.org/markup-compatibility/2006" xmlns:p14="http://schemas.microsoft.com/office/powerpoint/2010/main">
    <mc:Choice Requires="p14">
      <p:transition spd="med" p14:dur="700" advTm="83979">
        <p:fade/>
      </p:transition>
    </mc:Choice>
    <mc:Fallback xmlns="">
      <p:transition spd="med" advTm="839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“Coaching with indicators”</a:t>
            </a:r>
            <a:endParaRPr lang="en-US" dirty="0"/>
          </a:p>
        </p:txBody>
      </p:sp>
      <p:sp>
        <p:nvSpPr>
          <p:cNvPr id="3" name="Content Placeholder 2"/>
          <p:cNvSpPr>
            <a:spLocks noGrp="1"/>
          </p:cNvSpPr>
          <p:nvPr>
            <p:ph idx="1"/>
          </p:nvPr>
        </p:nvSpPr>
        <p:spPr>
          <a:xfrm>
            <a:off x="684212" y="1582058"/>
            <a:ext cx="10070874" cy="4293810"/>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dirty="0"/>
              <a:t>The Coach </a:t>
            </a:r>
            <a:r>
              <a:rPr lang="en-US" dirty="0" smtClean="0"/>
              <a:t>interfaces </a:t>
            </a:r>
            <a:r>
              <a:rPr lang="en-US" dirty="0"/>
              <a:t>with a Leadership Team in many ways—meeting onsite for consultation, meeting via conference call or webinar, talking individually with the principal and other staff, and sending emails. But coaching comments embedded in the </a:t>
            </a:r>
            <a:r>
              <a:rPr lang="en-US" dirty="0" smtClean="0"/>
              <a:t>Indistar system </a:t>
            </a:r>
            <a:r>
              <a:rPr lang="en-US" dirty="0"/>
              <a:t>provides a means for documenting key points of advice and congratulation—always with specific reference to the indicator and the team’s work. The coaching comments allow the team to respond with its own questions and clarifications, and the dialogue between Coach </a:t>
            </a:r>
            <a:r>
              <a:rPr lang="en-US" dirty="0" smtClean="0"/>
              <a:t>and </a:t>
            </a:r>
            <a:r>
              <a:rPr lang="en-US" dirty="0"/>
              <a:t>team is maintained. This provides a </a:t>
            </a:r>
            <a:r>
              <a:rPr lang="en-US" dirty="0" smtClean="0"/>
              <a:t>rich </a:t>
            </a:r>
            <a:r>
              <a:rPr lang="en-US" dirty="0"/>
              <a:t>tracking of the thinking of the coach and the team, and is useful in future work and in cases where a new Coach </a:t>
            </a:r>
            <a:r>
              <a:rPr lang="en-US" dirty="0" smtClean="0"/>
              <a:t>or </a:t>
            </a:r>
            <a:r>
              <a:rPr lang="en-US" dirty="0"/>
              <a:t>new team members may come on the scene.  Also, the Coach </a:t>
            </a:r>
            <a:r>
              <a:rPr lang="en-US" dirty="0" smtClean="0"/>
              <a:t>periodically </a:t>
            </a:r>
            <a:r>
              <a:rPr lang="en-US" dirty="0"/>
              <a:t>conducts a more thorough review, using the Coach’s Review feature and examining a variety of reports conveniently provided</a:t>
            </a:r>
            <a:r>
              <a:rPr lang="en-US" dirty="0" smtClean="0"/>
              <a:t>.” (Sam Redding)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2069862"/>
      </p:ext>
    </p:extLst>
  </p:cSld>
  <p:clrMapOvr>
    <a:masterClrMapping/>
  </p:clrMapOvr>
  <mc:AlternateContent xmlns:mc="http://schemas.openxmlformats.org/markup-compatibility/2006" xmlns:p14="http://schemas.microsoft.com/office/powerpoint/2010/main">
    <mc:Choice Requires="p14">
      <p:transition spd="med" p14:dur="700" advTm="58989">
        <p:fade/>
      </p:transition>
    </mc:Choice>
    <mc:Fallback xmlns="">
      <p:transition spd="med" advTm="589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Structuring the dialogue</a:t>
            </a:r>
            <a:endParaRPr lang="en-US" dirty="0"/>
          </a:p>
        </p:txBody>
      </p:sp>
      <p:sp>
        <p:nvSpPr>
          <p:cNvPr id="3" name="Content Placeholder 2"/>
          <p:cNvSpPr>
            <a:spLocks noGrp="1"/>
          </p:cNvSpPr>
          <p:nvPr>
            <p:ph idx="1"/>
          </p:nvPr>
        </p:nvSpPr>
        <p:spPr>
          <a:xfrm>
            <a:off x="684212" y="1539434"/>
            <a:ext cx="8534400" cy="4336434"/>
          </a:xfrm>
        </p:spPr>
        <p:txBody>
          <a:bodyPr>
            <a:noAutofit/>
          </a:bodyPr>
          <a:lstStyle/>
          <a:p>
            <a:r>
              <a:rPr lang="en-US" sz="3200" dirty="0" smtClean="0"/>
              <a:t>Length</a:t>
            </a:r>
          </a:p>
          <a:p>
            <a:pPr marL="0" indent="0">
              <a:buNone/>
            </a:pPr>
            <a:endParaRPr lang="en-US" sz="3200" dirty="0" smtClean="0"/>
          </a:p>
          <a:p>
            <a:r>
              <a:rPr lang="en-US" sz="3200" dirty="0" smtClean="0"/>
              <a:t>Timeliness</a:t>
            </a:r>
          </a:p>
          <a:p>
            <a:endParaRPr lang="en-US" sz="3200" dirty="0" smtClean="0"/>
          </a:p>
          <a:p>
            <a:r>
              <a:rPr lang="en-US" sz="3200" dirty="0" smtClean="0"/>
              <a:t>Tone</a:t>
            </a:r>
          </a:p>
          <a:p>
            <a:endParaRPr lang="en-US" sz="3200" dirty="0" smtClean="0"/>
          </a:p>
          <a:p>
            <a:r>
              <a:rPr lang="en-US" sz="3200" dirty="0" smtClean="0"/>
              <a:t>Use of bulletin board vs. coaching comments</a:t>
            </a:r>
            <a:endParaRPr lang="en-US" sz="3200" dirty="0"/>
          </a:p>
        </p:txBody>
      </p:sp>
      <p:pic>
        <p:nvPicPr>
          <p:cNvPr id="4" name="Picture 3"/>
          <p:cNvPicPr>
            <a:picLocks noChangeAspect="1"/>
          </p:cNvPicPr>
          <p:nvPr/>
        </p:nvPicPr>
        <p:blipFill>
          <a:blip r:embed="rId6"/>
          <a:stretch>
            <a:fillRect/>
          </a:stretch>
        </p:blipFill>
        <p:spPr>
          <a:xfrm>
            <a:off x="8496886" y="5013594"/>
            <a:ext cx="3459375" cy="1288732"/>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4350" y="1006235"/>
            <a:ext cx="4164037" cy="208852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9405" y="1655169"/>
            <a:ext cx="1666823" cy="2264898"/>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5631" y="3409202"/>
            <a:ext cx="2671547" cy="1786597"/>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5580912"/>
      </p:ext>
    </p:extLst>
  </p:cSld>
  <p:clrMapOvr>
    <a:masterClrMapping/>
  </p:clrMapOvr>
  <mc:AlternateContent xmlns:mc="http://schemas.openxmlformats.org/markup-compatibility/2006">
    <mc:Choice xmlns:p14="http://schemas.microsoft.com/office/powerpoint/2010/main" Requires="p14">
      <p:transition spd="med" p14:dur="700" advTm="141213">
        <p:fade/>
      </p:transition>
    </mc:Choice>
    <mc:Fallback>
      <p:transition spd="med" advTm="1412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components	</a:t>
            </a:r>
            <a:endParaRPr lang="en-US" dirty="0"/>
          </a:p>
        </p:txBody>
      </p:sp>
      <p:sp>
        <p:nvSpPr>
          <p:cNvPr id="3" name="Content Placeholder 2"/>
          <p:cNvSpPr>
            <a:spLocks noGrp="1"/>
          </p:cNvSpPr>
          <p:nvPr>
            <p:ph idx="1"/>
          </p:nvPr>
        </p:nvSpPr>
        <p:spPr>
          <a:xfrm>
            <a:off x="684212" y="1451430"/>
            <a:ext cx="8534400" cy="4760684"/>
          </a:xfrm>
        </p:spPr>
        <p:txBody>
          <a:bodyPr>
            <a:normAutofit fontScale="55000" lnSpcReduction="20000"/>
          </a:bodyPr>
          <a:lstStyle/>
          <a:p>
            <a:pPr lvl="0"/>
            <a:r>
              <a:rPr lang="en-US" sz="3600" dirty="0" smtClean="0">
                <a:solidFill>
                  <a:srgbClr val="FF0000"/>
                </a:solidFill>
              </a:rPr>
              <a:t>Encouragement</a:t>
            </a:r>
            <a:endParaRPr lang="en-US" sz="3600" dirty="0">
              <a:solidFill>
                <a:srgbClr val="FF0000"/>
              </a:solidFill>
            </a:endParaRPr>
          </a:p>
          <a:p>
            <a:pPr lvl="1"/>
            <a:r>
              <a:rPr lang="en-US" sz="3600" dirty="0">
                <a:solidFill>
                  <a:srgbClr val="FF0000"/>
                </a:solidFill>
              </a:rPr>
              <a:t>Positive , specific, aligned to </a:t>
            </a:r>
            <a:r>
              <a:rPr lang="en-US" sz="3600" dirty="0" smtClean="0">
                <a:solidFill>
                  <a:srgbClr val="FF0000"/>
                </a:solidFill>
              </a:rPr>
              <a:t>indicator or over-all work</a:t>
            </a:r>
            <a:endParaRPr lang="en-US" sz="3600" dirty="0">
              <a:solidFill>
                <a:srgbClr val="FF0000"/>
              </a:solidFill>
            </a:endParaRPr>
          </a:p>
          <a:p>
            <a:pPr lvl="0"/>
            <a:r>
              <a:rPr lang="en-US" sz="3600" dirty="0" smtClean="0">
                <a:solidFill>
                  <a:srgbClr val="008000"/>
                </a:solidFill>
              </a:rPr>
              <a:t>Push-back</a:t>
            </a:r>
            <a:endParaRPr lang="en-US" sz="3600" dirty="0">
              <a:solidFill>
                <a:srgbClr val="008000"/>
              </a:solidFill>
            </a:endParaRPr>
          </a:p>
          <a:p>
            <a:pPr lvl="1"/>
            <a:r>
              <a:rPr lang="en-US" sz="3600" dirty="0">
                <a:solidFill>
                  <a:srgbClr val="008000"/>
                </a:solidFill>
              </a:rPr>
              <a:t>Suggestion for </a:t>
            </a:r>
            <a:r>
              <a:rPr lang="en-US" sz="3600" dirty="0" smtClean="0">
                <a:solidFill>
                  <a:srgbClr val="008000"/>
                </a:solidFill>
              </a:rPr>
              <a:t>improvement and challenging in a supportive way</a:t>
            </a:r>
            <a:endParaRPr lang="en-US" sz="3600" dirty="0">
              <a:solidFill>
                <a:srgbClr val="008000"/>
              </a:solidFill>
            </a:endParaRPr>
          </a:p>
          <a:p>
            <a:pPr lvl="0"/>
            <a:r>
              <a:rPr lang="en-US" sz="3600" dirty="0" smtClean="0">
                <a:solidFill>
                  <a:srgbClr val="3366FF"/>
                </a:solidFill>
              </a:rPr>
              <a:t>Ask </a:t>
            </a:r>
            <a:r>
              <a:rPr lang="en-US" sz="3600" dirty="0">
                <a:solidFill>
                  <a:srgbClr val="3366FF"/>
                </a:solidFill>
              </a:rPr>
              <a:t>Questions</a:t>
            </a:r>
          </a:p>
          <a:p>
            <a:pPr lvl="1"/>
            <a:r>
              <a:rPr lang="en-US" sz="3600" dirty="0">
                <a:solidFill>
                  <a:srgbClr val="3366FF"/>
                </a:solidFill>
              </a:rPr>
              <a:t>Prompts that guide discussion toward improvement</a:t>
            </a:r>
          </a:p>
          <a:p>
            <a:pPr lvl="0"/>
            <a:r>
              <a:rPr lang="en-US" sz="3600" dirty="0">
                <a:solidFill>
                  <a:srgbClr val="660066"/>
                </a:solidFill>
              </a:rPr>
              <a:t>Explanations and Guidance</a:t>
            </a:r>
          </a:p>
          <a:p>
            <a:pPr lvl="1"/>
            <a:r>
              <a:rPr lang="en-US" sz="3600" dirty="0" smtClean="0">
                <a:solidFill>
                  <a:srgbClr val="660066"/>
                </a:solidFill>
              </a:rPr>
              <a:t>Pointing out errors and redirecting</a:t>
            </a:r>
            <a:endParaRPr lang="en-US" sz="3600" dirty="0">
              <a:solidFill>
                <a:srgbClr val="660066"/>
              </a:solidFill>
            </a:endParaRPr>
          </a:p>
          <a:p>
            <a:pPr lvl="0"/>
            <a:r>
              <a:rPr lang="en-US" sz="3600" dirty="0">
                <a:solidFill>
                  <a:srgbClr val="FF6600"/>
                </a:solidFill>
              </a:rPr>
              <a:t>Next Steps</a:t>
            </a:r>
          </a:p>
          <a:p>
            <a:pPr lvl="1"/>
            <a:r>
              <a:rPr lang="en-US" sz="3600" dirty="0" smtClean="0">
                <a:solidFill>
                  <a:srgbClr val="FF6600"/>
                </a:solidFill>
              </a:rPr>
              <a:t>The coach probes, nudges, questions, applies “strategic impatience” to guide the learner in the productive direction toward the goal</a:t>
            </a:r>
            <a:endParaRPr lang="en-US" sz="3600" dirty="0">
              <a:solidFill>
                <a:srgbClr val="FF6600"/>
              </a:solidFill>
            </a:endParaRPr>
          </a:p>
          <a:p>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83700468"/>
      </p:ext>
    </p:extLst>
  </p:cSld>
  <p:clrMapOvr>
    <a:masterClrMapping/>
  </p:clrMapOvr>
  <mc:AlternateContent xmlns:mc="http://schemas.openxmlformats.org/markup-compatibility/2006">
    <mc:Choice xmlns:p14="http://schemas.microsoft.com/office/powerpoint/2010/main" Requires="p14">
      <p:transition spd="med" p14:dur="700" advTm="56997">
        <p:fade/>
      </p:transition>
    </mc:Choice>
    <mc:Fallback>
      <p:transition spd="med" advTm="56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Effect transition="in" filter="fade">
                                      <p:cBhvr>
                                        <p:cTn id="64" dur="1000"/>
                                        <p:tgtEl>
                                          <p:spTgt spid="3">
                                            <p:txEl>
                                              <p:pRg st="9" end="9"/>
                                            </p:txEl>
                                          </p:spTgt>
                                        </p:tgtEl>
                                      </p:cBhvr>
                                    </p:animEffect>
                                    <p:anim calcmode="lin" valueType="num">
                                      <p:cBhvr>
                                        <p:cTn id="6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Encouragement</a:t>
            </a:r>
            <a:endParaRPr lang="en-US" dirty="0"/>
          </a:p>
        </p:txBody>
      </p:sp>
      <p:sp>
        <p:nvSpPr>
          <p:cNvPr id="3" name="Content Placeholder 2"/>
          <p:cNvSpPr>
            <a:spLocks noGrp="1"/>
          </p:cNvSpPr>
          <p:nvPr>
            <p:ph idx="1"/>
          </p:nvPr>
        </p:nvSpPr>
        <p:spPr>
          <a:xfrm>
            <a:off x="684212" y="2260600"/>
            <a:ext cx="8534400" cy="3022600"/>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indent="0">
              <a:buNone/>
            </a:pPr>
            <a:r>
              <a:rPr lang="en-US" sz="3600" dirty="0" smtClean="0"/>
              <a:t>Three qualities for appreciation to count 1) it must be specific; 2) it should be delivered in a way the receiver values and will understand; 3) it must be authentic. </a:t>
            </a:r>
          </a:p>
          <a:p>
            <a:pPr marL="0" indent="0">
              <a:buNone/>
            </a:pPr>
            <a:r>
              <a:rPr lang="en-US" dirty="0" smtClean="0"/>
              <a:t>(Stone &amp; </a:t>
            </a:r>
            <a:r>
              <a:rPr lang="en-US" dirty="0" err="1" smtClean="0"/>
              <a:t>Heen</a:t>
            </a:r>
            <a:r>
              <a:rPr lang="en-US" dirty="0" smtClean="0"/>
              <a:t>, Thanks for the Feedback, p. 38)</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660" y="2637692"/>
            <a:ext cx="4629340" cy="395302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2584865"/>
      </p:ext>
    </p:extLst>
  </p:cSld>
  <p:clrMapOvr>
    <a:masterClrMapping/>
  </p:clrMapOvr>
  <mc:AlternateContent xmlns:mc="http://schemas.openxmlformats.org/markup-compatibility/2006">
    <mc:Choice xmlns:p14="http://schemas.microsoft.com/office/powerpoint/2010/main" Requires="p14">
      <p:transition spd="med" p14:dur="700" advTm="21423">
        <p:fade/>
      </p:transition>
    </mc:Choice>
    <mc:Fallback>
      <p:transition spd="med" advTm="214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Push-back</a:t>
            </a:r>
            <a:endParaRPr lang="en-US" dirty="0"/>
          </a:p>
        </p:txBody>
      </p:sp>
      <p:sp>
        <p:nvSpPr>
          <p:cNvPr id="3" name="Content Placeholder 2"/>
          <p:cNvSpPr>
            <a:spLocks noGrp="1"/>
          </p:cNvSpPr>
          <p:nvPr>
            <p:ph idx="1"/>
          </p:nvPr>
        </p:nvSpPr>
        <p:spPr>
          <a:xfrm>
            <a:off x="684212" y="3864317"/>
            <a:ext cx="10555874" cy="2184791"/>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0" indent="0">
              <a:buNone/>
            </a:pPr>
            <a:r>
              <a:rPr lang="en-US" sz="3600" dirty="0" smtClean="0"/>
              <a:t>Feedback needs to include where it comes from (from what are you drawing your conclusions) and where it is going (what do they need to do with the feedback).</a:t>
            </a:r>
          </a:p>
          <a:p>
            <a:pPr marL="0" indent="0">
              <a:buNone/>
            </a:pPr>
            <a:r>
              <a:rPr lang="en-US" dirty="0" smtClean="0"/>
              <a:t>(Stone &amp; </a:t>
            </a:r>
            <a:r>
              <a:rPr lang="en-US" dirty="0" err="1" smtClean="0"/>
              <a:t>Heen</a:t>
            </a:r>
            <a:r>
              <a:rPr lang="en-US" dirty="0" smtClean="0"/>
              <a:t>, Thanks for the Feedback, p. 57)</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1462" y="168812"/>
            <a:ext cx="4918580" cy="3277772"/>
          </a:xfrm>
          <a:prstGeom prst="rect">
            <a:avLst/>
          </a:prstGeom>
          <a:ln w="88900" cap="sq" cmpd="thickThin">
            <a:solidFill>
              <a:srgbClr val="000000"/>
            </a:solidFill>
            <a:prstDash val="solid"/>
            <a:miter lim="800000"/>
          </a:ln>
          <a:effectLst>
            <a:innerShdw blurRad="76200">
              <a:srgbClr val="000000"/>
            </a:inn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5696692"/>
      </p:ext>
    </p:extLst>
  </p:cSld>
  <p:clrMapOvr>
    <a:masterClrMapping/>
  </p:clrMapOvr>
  <mc:AlternateContent xmlns:mc="http://schemas.openxmlformats.org/markup-compatibility/2006">
    <mc:Choice xmlns:p14="http://schemas.microsoft.com/office/powerpoint/2010/main" Requires="p14">
      <p:transition spd="med" p14:dur="700" advTm="38074">
        <p:fade/>
      </p:transition>
    </mc:Choice>
    <mc:Fallback>
      <p:transition spd="med" advTm="380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9069" y="436098"/>
            <a:ext cx="7740517" cy="5865861"/>
          </a:xfrm>
          <a:prstGeom prst="rect">
            <a:avLst/>
          </a:prstGeom>
          <a:ln w="88900" cap="sq" cmpd="thickThin">
            <a:solidFill>
              <a:srgbClr val="000000"/>
            </a:solidFill>
            <a:prstDash val="solid"/>
            <a:miter lim="800000"/>
          </a:ln>
          <a:effectLst>
            <a:innerShdw blurRad="76200">
              <a:srgbClr val="000000"/>
            </a:inn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7306586"/>
      </p:ext>
    </p:extLst>
  </p:cSld>
  <p:clrMapOvr>
    <a:masterClrMapping/>
  </p:clrMapOvr>
  <mc:AlternateContent xmlns:mc="http://schemas.openxmlformats.org/markup-compatibility/2006">
    <mc:Choice xmlns:p14="http://schemas.microsoft.com/office/powerpoint/2010/main" Requires="p14">
      <p:transition spd="med" p14:dur="700" advTm="104558">
        <p:fade/>
      </p:transition>
    </mc:Choice>
    <mc:Fallback>
      <p:transition spd="med" advTm="1045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4909" y="365760"/>
            <a:ext cx="5558937" cy="633046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7887735"/>
      </p:ext>
    </p:extLst>
  </p:cSld>
  <p:clrMapOvr>
    <a:masterClrMapping/>
  </p:clrMapOvr>
  <mc:AlternateContent xmlns:mc="http://schemas.openxmlformats.org/markup-compatibility/2006">
    <mc:Choice xmlns:p14="http://schemas.microsoft.com/office/powerpoint/2010/main" Requires="p14">
      <p:transition spd="med" p14:dur="700" advTm="32689">
        <p:fade/>
      </p:transition>
    </mc:Choice>
    <mc:Fallback>
      <p:transition spd="med" advTm="32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Helpful tips on writing comments</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sz="2800" dirty="0"/>
              <a:t>It is descriptive rather than evaluative. </a:t>
            </a:r>
            <a:endParaRPr lang="en-US" sz="2800" dirty="0" smtClean="0"/>
          </a:p>
          <a:p>
            <a:pPr>
              <a:buFont typeface="Arial" pitchFamily="34" charset="0"/>
              <a:buChar char="•"/>
            </a:pPr>
            <a:r>
              <a:rPr lang="en-US" sz="2800" dirty="0" smtClean="0"/>
              <a:t>It </a:t>
            </a:r>
            <a:r>
              <a:rPr lang="en-US" sz="2800" dirty="0"/>
              <a:t>is specific rather than general. (The team obviously put a lot of thought into indicator IIA01—your tasks for implementing seem right on target.  Vs You are doing great!)</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6460306"/>
      </p:ext>
    </p:extLst>
  </p:cSld>
  <p:clrMapOvr>
    <a:masterClrMapping/>
  </p:clrMapOvr>
  <mc:AlternateContent xmlns:mc="http://schemas.openxmlformats.org/markup-compatibility/2006">
    <mc:Choice xmlns:p14="http://schemas.microsoft.com/office/powerpoint/2010/main" Requires="p14">
      <p:transition spd="med" p14:dur="700" advTm="37285">
        <p:fade/>
      </p:transition>
    </mc:Choice>
    <mc:Fallback>
      <p:transition spd="med" advTm="372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1" y="754744"/>
            <a:ext cx="10056359" cy="5672667"/>
          </a:xfrm>
        </p:spPr>
        <p:txBody>
          <a:bodyPr/>
          <a:lstStyle/>
          <a:p>
            <a:r>
              <a:rPr lang="en-US" sz="2400" dirty="0"/>
              <a:t>It is directed toward behavior or circumstances the receiver can do something about. (You’ll have to have a bigger budget to complete that task. Vs Let’s work together to come up with some creative solutions to finding more time in the calendar for meetings.)</a:t>
            </a:r>
          </a:p>
          <a:p>
            <a:r>
              <a:rPr lang="en-US" sz="2400" dirty="0"/>
              <a:t>It is well-timed. (Think of projects you have worked on. Is it better to get feedback right away or 3 months later</a:t>
            </a:r>
            <a:r>
              <a:rPr lang="en-US" sz="2400" dirty="0" smtClean="0"/>
              <a:t>?)</a:t>
            </a:r>
          </a:p>
          <a:p>
            <a:r>
              <a:rPr lang="en-US" sz="2400" dirty="0"/>
              <a:t>It is clear. </a:t>
            </a:r>
          </a:p>
          <a:p>
            <a:r>
              <a:rPr lang="en-US" sz="2400" dirty="0"/>
              <a:t>It is direct.</a:t>
            </a:r>
          </a:p>
          <a:p>
            <a:r>
              <a:rPr lang="en-US" sz="2400" dirty="0"/>
              <a:t>It is free from jargon.</a:t>
            </a:r>
          </a:p>
          <a:p>
            <a:r>
              <a:rPr lang="en-US" sz="2400" dirty="0"/>
              <a:t>Avoid language that might be okay in a face-to-face conversation, but doesn’t translate well into writing</a:t>
            </a:r>
            <a:r>
              <a:rPr lang="en-US" sz="2400" dirty="0" smtClean="0"/>
              <a:t>.</a:t>
            </a:r>
            <a:endParaRPr lang="en-US" sz="2400" dirty="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00536369"/>
      </p:ext>
    </p:extLst>
  </p:cSld>
  <p:clrMapOvr>
    <a:masterClrMapping/>
  </p:clrMapOvr>
  <mc:AlternateContent xmlns:mc="http://schemas.openxmlformats.org/markup-compatibility/2006">
    <mc:Choice xmlns:p14="http://schemas.microsoft.com/office/powerpoint/2010/main" Requires="p14">
      <p:transition spd="med" p14:dur="700" advTm="26588">
        <p:fade/>
      </p:transition>
    </mc:Choice>
    <mc:Fallback>
      <p:transition spd="med" advTm="26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mindset</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606" y="267286"/>
            <a:ext cx="10058400" cy="605861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4389156"/>
      </p:ext>
    </p:extLst>
  </p:cSld>
  <p:clrMapOvr>
    <a:masterClrMapping/>
  </p:clrMapOvr>
  <mc:AlternateContent xmlns:mc="http://schemas.openxmlformats.org/markup-compatibility/2006">
    <mc:Choice xmlns:p14="http://schemas.microsoft.com/office/powerpoint/2010/main" Requires="p14">
      <p:transition spd="med" p14:dur="700" advTm="41806">
        <p:fade/>
      </p:transition>
    </mc:Choice>
    <mc:Fallback>
      <p:transition spd="med" advTm="418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practice	</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436247" y="1739184"/>
            <a:ext cx="6904700" cy="4601336"/>
          </a:xfrm>
          <a:prstGeom prst="rect">
            <a:avLst/>
          </a:prstGeom>
          <a:ln w="889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2706811"/>
      </p:ext>
    </p:extLst>
  </p:cSld>
  <p:clrMapOvr>
    <a:masterClrMapping/>
  </p:clrMapOvr>
  <mc:AlternateContent xmlns:mc="http://schemas.openxmlformats.org/markup-compatibility/2006">
    <mc:Choice xmlns:p14="http://schemas.microsoft.com/office/powerpoint/2010/main" Requires="p14">
      <p:transition spd="med" p14:dur="700" advTm="22940">
        <p:fade/>
      </p:transition>
    </mc:Choice>
    <mc:Fallback>
      <p:transition spd="med" advTm="2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775504"/>
            <a:ext cx="4512821" cy="5100363"/>
          </a:xfrm>
        </p:spPr>
        <p:txBody>
          <a:bodyPr>
            <a:normAutofit/>
          </a:bodyPr>
          <a:lstStyle/>
          <a:p>
            <a:pPr marL="0" indent="0">
              <a:buNone/>
            </a:pPr>
            <a:r>
              <a:rPr lang="en-US" b="1" dirty="0">
                <a:solidFill>
                  <a:srgbClr val="7030A0"/>
                </a:solidFill>
              </a:rPr>
              <a:t>Before</a:t>
            </a:r>
          </a:p>
          <a:p>
            <a:r>
              <a:rPr lang="en-US" b="1" u="sng" dirty="0"/>
              <a:t>How it will look when fully met:  </a:t>
            </a:r>
            <a:r>
              <a:rPr lang="en-US" dirty="0"/>
              <a:t>Increased parental involvement with students reading in and out of school setting.</a:t>
            </a:r>
          </a:p>
          <a:p>
            <a:r>
              <a:rPr lang="en-US" dirty="0">
                <a:solidFill>
                  <a:srgbClr val="FF0000"/>
                </a:solidFill>
              </a:rPr>
              <a:t>I applaud your team for the efforts to increase parental involvement.  Have you decided on specific activities?  This is the place to enter the details so the entire school can see the goal.</a:t>
            </a:r>
          </a:p>
          <a:p>
            <a:endParaRPr lang="en-US" dirty="0"/>
          </a:p>
        </p:txBody>
      </p:sp>
      <p:sp>
        <p:nvSpPr>
          <p:cNvPr id="4" name="Content Placeholder 2"/>
          <p:cNvSpPr txBox="1">
            <a:spLocks/>
          </p:cNvSpPr>
          <p:nvPr/>
        </p:nvSpPr>
        <p:spPr>
          <a:xfrm>
            <a:off x="6288288" y="775504"/>
            <a:ext cx="4512821" cy="510036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Tx/>
              <a:buSzPct val="80000"/>
              <a:buFont typeface="Wingdings 3" panose="05040102010807070707" pitchFamily="18" charset="2"/>
              <a:buChar char=""/>
              <a:defRPr sz="2000" kern="1200" cap="none">
                <a:solidFill>
                  <a:srgbClr val="0F496F"/>
                </a:solidFill>
                <a:effectLst/>
                <a:latin typeface="+mn-lt"/>
                <a:ea typeface="+mn-ea"/>
                <a:cs typeface="+mn-cs"/>
              </a:defRPr>
            </a:lvl1pPr>
            <a:lvl2pPr marL="742950" indent="-285750" algn="l" defTabSz="457200" rtl="0" eaLnBrk="1" latinLnBrk="0" hangingPunct="1">
              <a:spcBef>
                <a:spcPct val="20000"/>
              </a:spcBef>
              <a:spcAft>
                <a:spcPts val="600"/>
              </a:spcAft>
              <a:buClrTx/>
              <a:buSzPct val="80000"/>
              <a:buFont typeface="Wingdings 3" panose="05040102010807070707" pitchFamily="18" charset="2"/>
              <a:buChar char=""/>
              <a:defRPr sz="1800" kern="1200" cap="none">
                <a:solidFill>
                  <a:srgbClr val="0F496F"/>
                </a:solidFill>
                <a:effectLst/>
                <a:latin typeface="+mn-lt"/>
                <a:ea typeface="+mn-ea"/>
                <a:cs typeface="+mn-cs"/>
              </a:defRPr>
            </a:lvl2pPr>
            <a:lvl3pPr marL="1200150" indent="-285750" algn="l" defTabSz="457200" rtl="0" eaLnBrk="1" latinLnBrk="0" hangingPunct="1">
              <a:spcBef>
                <a:spcPct val="20000"/>
              </a:spcBef>
              <a:spcAft>
                <a:spcPts val="600"/>
              </a:spcAft>
              <a:buClrTx/>
              <a:buSzPct val="80000"/>
              <a:buFont typeface="Wingdings 3" panose="05040102010807070707" pitchFamily="18" charset="2"/>
              <a:buChar char=""/>
              <a:defRPr sz="1600" kern="1200" cap="none">
                <a:solidFill>
                  <a:srgbClr val="0F496F"/>
                </a:solidFill>
                <a:effectLst/>
                <a:latin typeface="+mn-lt"/>
                <a:ea typeface="+mn-ea"/>
                <a:cs typeface="+mn-cs"/>
              </a:defRPr>
            </a:lvl3pPr>
            <a:lvl4pPr marL="15430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F496F"/>
                </a:solidFill>
                <a:effectLst/>
                <a:latin typeface="+mn-lt"/>
                <a:ea typeface="+mn-ea"/>
                <a:cs typeface="+mn-cs"/>
              </a:defRPr>
            </a:lvl4pPr>
            <a:lvl5pPr marL="20002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F496F"/>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b="1" dirty="0" smtClean="0">
                <a:solidFill>
                  <a:srgbClr val="7030A0"/>
                </a:solidFill>
              </a:rPr>
              <a:t>After</a:t>
            </a:r>
          </a:p>
          <a:p>
            <a:pPr>
              <a:buNone/>
            </a:pPr>
            <a:r>
              <a:rPr lang="en-US" b="1" u="sng" dirty="0"/>
              <a:t>How it will look when fully met:</a:t>
            </a:r>
            <a:endParaRPr lang="en-US" dirty="0"/>
          </a:p>
          <a:p>
            <a:pPr marL="0" indent="0">
              <a:spcBef>
                <a:spcPts val="0"/>
              </a:spcBef>
              <a:buNone/>
            </a:pPr>
            <a:r>
              <a:rPr lang="en-US" dirty="0"/>
              <a:t>Parents will have the opportunity to participate in ELL classes in the morning and evenings once a week.  The school will schedule “Read to Your Child Night” each fall, and reading will be promoted at home by book/magazine subscriptions provided by community partners.</a:t>
            </a:r>
          </a:p>
          <a:p>
            <a:endParaRPr lang="en-US" dirty="0"/>
          </a:p>
        </p:txBody>
      </p:sp>
      <p:sp>
        <p:nvSpPr>
          <p:cNvPr id="6" name="TextBox 5"/>
          <p:cNvSpPr txBox="1"/>
          <p:nvPr/>
        </p:nvSpPr>
        <p:spPr>
          <a:xfrm>
            <a:off x="684212" y="775504"/>
            <a:ext cx="10740001" cy="646331"/>
          </a:xfrm>
          <a:prstGeom prst="rect">
            <a:avLst/>
          </a:prstGeom>
          <a:noFill/>
        </p:spPr>
        <p:txBody>
          <a:bodyPr wrap="square" rtlCol="0">
            <a:spAutoFit/>
          </a:bodyPr>
          <a:lstStyle/>
          <a:p>
            <a:r>
              <a:rPr lang="en-US" b="1" dirty="0">
                <a:solidFill>
                  <a:schemeClr val="bg1"/>
                </a:solidFill>
              </a:rPr>
              <a:t>Indicator: School Leadership and all teachers implement strategies such as family literacy to increase parental involvement.</a:t>
            </a:r>
            <a:endParaRPr lang="en-US" dirty="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77880116"/>
      </p:ext>
    </p:extLst>
  </p:cSld>
  <p:clrMapOvr>
    <a:masterClrMapping/>
  </p:clrMapOvr>
  <mc:AlternateContent xmlns:mc="http://schemas.openxmlformats.org/markup-compatibility/2006">
    <mc:Choice xmlns:p14="http://schemas.microsoft.com/office/powerpoint/2010/main" Requires="p14">
      <p:transition spd="med" p14:dur="700" advTm="66693">
        <p:fade/>
      </p:transition>
    </mc:Choice>
    <mc:Fallback>
      <p:transition spd="med" advTm="666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1000"/>
                                        <p:tgtEl>
                                          <p:spTgt spid="4">
                                            <p:txEl>
                                              <p:pRg st="1" end="1"/>
                                            </p:txEl>
                                          </p:spTgt>
                                        </p:tgtEl>
                                      </p:cBhvr>
                                    </p:animEffect>
                                    <p:anim calcmode="lin" valueType="num">
                                      <p:cBhvr>
                                        <p:cTn id="2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1000"/>
                                        <p:tgtEl>
                                          <p:spTgt spid="4">
                                            <p:txEl>
                                              <p:pRg st="2" end="2"/>
                                            </p:txEl>
                                          </p:spTgt>
                                        </p:tgtEl>
                                      </p:cBhvr>
                                    </p:animEffect>
                                    <p:anim calcmode="lin" valueType="num">
                                      <p:cBhvr>
                                        <p:cTn id="3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76177"/>
            <a:ext cx="8534400" cy="1507067"/>
          </a:xfrm>
        </p:spPr>
        <p:txBody>
          <a:bodyPr>
            <a:normAutofit/>
          </a:bodyPr>
          <a:lstStyle/>
          <a:p>
            <a:r>
              <a:rPr lang="en-US" sz="2000" b="1" dirty="0">
                <a:solidFill>
                  <a:schemeClr val="bg1"/>
                </a:solidFill>
              </a:rPr>
              <a:t>Indicator:  Instructional teams identify key curriculum vertical transition points to eliminate necessary overlaps and close gaps.</a:t>
            </a:r>
            <a:endParaRPr lang="en-US" sz="2000" dirty="0">
              <a:solidFill>
                <a:schemeClr val="bg1"/>
              </a:solidFill>
            </a:endParaRPr>
          </a:p>
        </p:txBody>
      </p:sp>
      <p:sp>
        <p:nvSpPr>
          <p:cNvPr id="3" name="Content Placeholder 2"/>
          <p:cNvSpPr>
            <a:spLocks noGrp="1"/>
          </p:cNvSpPr>
          <p:nvPr>
            <p:ph idx="1"/>
          </p:nvPr>
        </p:nvSpPr>
        <p:spPr>
          <a:xfrm>
            <a:off x="393895" y="1561514"/>
            <a:ext cx="5542671" cy="4839286"/>
          </a:xfrm>
        </p:spPr>
        <p:txBody>
          <a:bodyPr>
            <a:normAutofit fontScale="77500" lnSpcReduction="20000"/>
          </a:bodyPr>
          <a:lstStyle/>
          <a:p>
            <a:pPr marL="0" indent="0">
              <a:buNone/>
            </a:pPr>
            <a:r>
              <a:rPr lang="en-US" sz="2400" b="1" dirty="0" smtClean="0">
                <a:solidFill>
                  <a:srgbClr val="7030A0"/>
                </a:solidFill>
              </a:rPr>
              <a:t>Before</a:t>
            </a:r>
          </a:p>
          <a:p>
            <a:pPr>
              <a:lnSpc>
                <a:spcPct val="110000"/>
              </a:lnSpc>
              <a:buNone/>
            </a:pPr>
            <a:r>
              <a:rPr lang="en-US" sz="2100" b="1" u="sng" dirty="0"/>
              <a:t>Current Level of Development:</a:t>
            </a:r>
          </a:p>
          <a:p>
            <a:pPr marL="0" indent="0">
              <a:lnSpc>
                <a:spcPct val="110000"/>
              </a:lnSpc>
              <a:spcBef>
                <a:spcPts val="0"/>
              </a:spcBef>
              <a:buNone/>
            </a:pPr>
            <a:r>
              <a:rPr lang="en-US" sz="2100" dirty="0"/>
              <a:t>Curriculum exchanges only happen once a year during the summer.  There are many overlaps between feeder schools and our school. We have eight feeder schools and a highly mobile population so most of the first semester is spent reviewing information from last year.  </a:t>
            </a:r>
            <a:endParaRPr lang="en-US" sz="2100" dirty="0" smtClean="0"/>
          </a:p>
          <a:p>
            <a:pPr marL="0" indent="0">
              <a:lnSpc>
                <a:spcPct val="110000"/>
              </a:lnSpc>
              <a:spcBef>
                <a:spcPts val="0"/>
              </a:spcBef>
              <a:buNone/>
            </a:pPr>
            <a:r>
              <a:rPr lang="en-US" sz="2100" dirty="0"/>
              <a:t>For next year, we plan to meet with the feeder schools more and will vertically align curriculum</a:t>
            </a:r>
            <a:r>
              <a:rPr lang="en-US" sz="2100" dirty="0" smtClean="0"/>
              <a:t>.</a:t>
            </a:r>
            <a:endParaRPr lang="en-US" dirty="0"/>
          </a:p>
          <a:p>
            <a:pPr marL="0" indent="0">
              <a:buNone/>
            </a:pPr>
            <a:endParaRPr lang="en-US" b="1" u="sng" dirty="0">
              <a:solidFill>
                <a:srgbClr val="FF0000"/>
              </a:solidFill>
            </a:endParaRPr>
          </a:p>
          <a:p>
            <a:r>
              <a:rPr lang="en-US" sz="2400" dirty="0">
                <a:solidFill>
                  <a:srgbClr val="FF0000"/>
                </a:solidFill>
              </a:rPr>
              <a:t>The last sentence appears to be a plan for the future.  Your team should review this sentence and construct a specific vision for “meet with feeder schools more” looks like and include this information in the How it will look when fully met section.  Think about: When will you meet?  Who will meet?  What will you meet about?</a:t>
            </a:r>
          </a:p>
          <a:p>
            <a:endParaRPr lang="en-US" dirty="0"/>
          </a:p>
        </p:txBody>
      </p:sp>
      <p:sp>
        <p:nvSpPr>
          <p:cNvPr id="4" name="Content Placeholder 2"/>
          <p:cNvSpPr txBox="1">
            <a:spLocks/>
          </p:cNvSpPr>
          <p:nvPr/>
        </p:nvSpPr>
        <p:spPr>
          <a:xfrm>
            <a:off x="6733912" y="1388403"/>
            <a:ext cx="4744315" cy="36152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Tx/>
              <a:buSzPct val="80000"/>
              <a:buFont typeface="Wingdings 3" panose="05040102010807070707" pitchFamily="18" charset="2"/>
              <a:buChar char=""/>
              <a:defRPr sz="2000" kern="1200" cap="none">
                <a:solidFill>
                  <a:srgbClr val="0F496F"/>
                </a:solidFill>
                <a:effectLst/>
                <a:latin typeface="+mn-lt"/>
                <a:ea typeface="+mn-ea"/>
                <a:cs typeface="+mn-cs"/>
              </a:defRPr>
            </a:lvl1pPr>
            <a:lvl2pPr marL="742950" indent="-285750" algn="l" defTabSz="457200" rtl="0" eaLnBrk="1" latinLnBrk="0" hangingPunct="1">
              <a:spcBef>
                <a:spcPct val="20000"/>
              </a:spcBef>
              <a:spcAft>
                <a:spcPts val="600"/>
              </a:spcAft>
              <a:buClrTx/>
              <a:buSzPct val="80000"/>
              <a:buFont typeface="Wingdings 3" panose="05040102010807070707" pitchFamily="18" charset="2"/>
              <a:buChar char=""/>
              <a:defRPr sz="1800" kern="1200" cap="none">
                <a:solidFill>
                  <a:srgbClr val="0F496F"/>
                </a:solidFill>
                <a:effectLst/>
                <a:latin typeface="+mn-lt"/>
                <a:ea typeface="+mn-ea"/>
                <a:cs typeface="+mn-cs"/>
              </a:defRPr>
            </a:lvl2pPr>
            <a:lvl3pPr marL="1200150" indent="-285750" algn="l" defTabSz="457200" rtl="0" eaLnBrk="1" latinLnBrk="0" hangingPunct="1">
              <a:spcBef>
                <a:spcPct val="20000"/>
              </a:spcBef>
              <a:spcAft>
                <a:spcPts val="600"/>
              </a:spcAft>
              <a:buClrTx/>
              <a:buSzPct val="80000"/>
              <a:buFont typeface="Wingdings 3" panose="05040102010807070707" pitchFamily="18" charset="2"/>
              <a:buChar char=""/>
              <a:defRPr sz="1600" kern="1200" cap="none">
                <a:solidFill>
                  <a:srgbClr val="0F496F"/>
                </a:solidFill>
                <a:effectLst/>
                <a:latin typeface="+mn-lt"/>
                <a:ea typeface="+mn-ea"/>
                <a:cs typeface="+mn-cs"/>
              </a:defRPr>
            </a:lvl3pPr>
            <a:lvl4pPr marL="15430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F496F"/>
                </a:solidFill>
                <a:effectLst/>
                <a:latin typeface="+mn-lt"/>
                <a:ea typeface="+mn-ea"/>
                <a:cs typeface="+mn-cs"/>
              </a:defRPr>
            </a:lvl4pPr>
            <a:lvl5pPr marL="20002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F496F"/>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b="1" dirty="0">
                <a:solidFill>
                  <a:srgbClr val="7030A0"/>
                </a:solidFill>
              </a:rPr>
              <a:t>After</a:t>
            </a:r>
          </a:p>
          <a:p>
            <a:pPr>
              <a:buNone/>
            </a:pPr>
            <a:r>
              <a:rPr lang="en-US" b="1" u="sng" dirty="0"/>
              <a:t>How it will look when fully met:</a:t>
            </a:r>
          </a:p>
          <a:p>
            <a:pPr marL="0" indent="0">
              <a:spcBef>
                <a:spcPts val="0"/>
              </a:spcBef>
              <a:buNone/>
            </a:pPr>
            <a:r>
              <a:rPr lang="en-US" dirty="0"/>
              <a:t>Each department will meet with representatives of all eight feeder schools in the summer to vertically align and map curriculum.  Learning communities with departments and representatives of feeder schools will meet on a monthly basis to discuss data and curriculum….</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36956066"/>
      </p:ext>
    </p:extLst>
  </p:cSld>
  <p:clrMapOvr>
    <a:masterClrMapping/>
  </p:clrMapOvr>
  <mc:AlternateContent xmlns:mc="http://schemas.openxmlformats.org/markup-compatibility/2006">
    <mc:Choice xmlns:p14="http://schemas.microsoft.com/office/powerpoint/2010/main" Requires="p14">
      <p:transition spd="med" p14:dur="700" advTm="106746">
        <p:fade/>
      </p:transition>
    </mc:Choice>
    <mc:Fallback>
      <p:transition spd="med" advTm="1067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1000"/>
                                        <p:tgtEl>
                                          <p:spTgt spid="4">
                                            <p:txEl>
                                              <p:pRg st="1" end="1"/>
                                            </p:txEl>
                                          </p:spTgt>
                                        </p:tgtEl>
                                      </p:cBhvr>
                                    </p:animEffect>
                                    <p:anim calcmode="lin" valueType="num">
                                      <p:cBhvr>
                                        <p:cTn id="2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57200"/>
            <a:ext cx="10401130" cy="879231"/>
          </a:xfrm>
        </p:spPr>
        <p:txBody>
          <a:bodyPr>
            <a:normAutofit/>
          </a:bodyPr>
          <a:lstStyle/>
          <a:p>
            <a:r>
              <a:rPr lang="en-US" sz="1800" b="1" dirty="0">
                <a:solidFill>
                  <a:schemeClr val="bg1"/>
                </a:solidFill>
              </a:rPr>
              <a:t>Indicator</a:t>
            </a:r>
            <a:r>
              <a:rPr lang="en-US" sz="1800" b="1" dirty="0" smtClean="0">
                <a:solidFill>
                  <a:schemeClr val="bg1"/>
                </a:solidFill>
              </a:rPr>
              <a:t>: All </a:t>
            </a:r>
            <a:r>
              <a:rPr lang="en-US" sz="1800" b="1" dirty="0">
                <a:solidFill>
                  <a:schemeClr val="bg1"/>
                </a:solidFill>
              </a:rPr>
              <a:t>teachers design units of instruction to include pre- and post-tests that assess student mastery </a:t>
            </a:r>
            <a:r>
              <a:rPr lang="en-US" sz="1800" b="1" dirty="0" smtClean="0">
                <a:solidFill>
                  <a:schemeClr val="bg1"/>
                </a:solidFill>
              </a:rPr>
              <a:t>of standards-based </a:t>
            </a:r>
            <a:r>
              <a:rPr lang="en-US" sz="1800" b="1" dirty="0">
                <a:solidFill>
                  <a:schemeClr val="bg1"/>
                </a:solidFill>
              </a:rPr>
              <a:t>objectives.</a:t>
            </a:r>
            <a:endParaRPr lang="en-US" sz="1800" dirty="0">
              <a:solidFill>
                <a:schemeClr val="bg1"/>
              </a:solidFill>
            </a:endParaRPr>
          </a:p>
        </p:txBody>
      </p:sp>
      <p:sp>
        <p:nvSpPr>
          <p:cNvPr id="3" name="Content Placeholder 2"/>
          <p:cNvSpPr>
            <a:spLocks noGrp="1"/>
          </p:cNvSpPr>
          <p:nvPr>
            <p:ph idx="1"/>
          </p:nvPr>
        </p:nvSpPr>
        <p:spPr>
          <a:xfrm>
            <a:off x="684212" y="1683824"/>
            <a:ext cx="4956933" cy="4548164"/>
          </a:xfrm>
        </p:spPr>
        <p:txBody>
          <a:bodyPr>
            <a:normAutofit/>
          </a:bodyPr>
          <a:lstStyle/>
          <a:p>
            <a:pPr marL="0" indent="0">
              <a:buNone/>
            </a:pPr>
            <a:r>
              <a:rPr lang="en-US" b="1" dirty="0">
                <a:solidFill>
                  <a:srgbClr val="7030A0"/>
                </a:solidFill>
              </a:rPr>
              <a:t>Before</a:t>
            </a:r>
          </a:p>
          <a:p>
            <a:pPr>
              <a:spcBef>
                <a:spcPts val="0"/>
              </a:spcBef>
              <a:buNone/>
            </a:pPr>
            <a:r>
              <a:rPr lang="en-US" b="1" u="sng" dirty="0"/>
              <a:t>Task:</a:t>
            </a:r>
          </a:p>
          <a:p>
            <a:pPr marL="0" indent="0">
              <a:spcBef>
                <a:spcPts val="0"/>
              </a:spcBef>
              <a:buNone/>
            </a:pPr>
            <a:r>
              <a:rPr lang="en-US" dirty="0"/>
              <a:t>Data notebooks will be utilized in order for students to maintain a current profile of progress in areas of weakness.</a:t>
            </a:r>
          </a:p>
          <a:p>
            <a:r>
              <a:rPr lang="en-US" dirty="0" smtClean="0">
                <a:solidFill>
                  <a:srgbClr val="FF0000"/>
                </a:solidFill>
              </a:rPr>
              <a:t>This </a:t>
            </a:r>
            <a:r>
              <a:rPr lang="en-US" dirty="0">
                <a:solidFill>
                  <a:srgbClr val="FF0000"/>
                </a:solidFill>
              </a:rPr>
              <a:t>appears to be quite a large task!  Your team may want to review and see if it can be broken down into smaller, more manageable pieces.  Think specific, manageable, doable.</a:t>
            </a:r>
          </a:p>
          <a:p>
            <a:endParaRPr lang="en-US" dirty="0"/>
          </a:p>
        </p:txBody>
      </p:sp>
      <p:sp>
        <p:nvSpPr>
          <p:cNvPr id="4" name="Content Placeholder 2"/>
          <p:cNvSpPr txBox="1">
            <a:spLocks/>
          </p:cNvSpPr>
          <p:nvPr/>
        </p:nvSpPr>
        <p:spPr>
          <a:xfrm>
            <a:off x="6568573" y="1880772"/>
            <a:ext cx="5051341" cy="435121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Tx/>
              <a:buSzPct val="80000"/>
              <a:buFont typeface="Wingdings 3" panose="05040102010807070707" pitchFamily="18" charset="2"/>
              <a:buChar char=""/>
              <a:defRPr sz="2000" kern="1200" cap="none">
                <a:solidFill>
                  <a:srgbClr val="0F496F"/>
                </a:solidFill>
                <a:effectLst/>
                <a:latin typeface="+mn-lt"/>
                <a:ea typeface="+mn-ea"/>
                <a:cs typeface="+mn-cs"/>
              </a:defRPr>
            </a:lvl1pPr>
            <a:lvl2pPr marL="742950" indent="-285750" algn="l" defTabSz="457200" rtl="0" eaLnBrk="1" latinLnBrk="0" hangingPunct="1">
              <a:spcBef>
                <a:spcPct val="20000"/>
              </a:spcBef>
              <a:spcAft>
                <a:spcPts val="600"/>
              </a:spcAft>
              <a:buClrTx/>
              <a:buSzPct val="80000"/>
              <a:buFont typeface="Wingdings 3" panose="05040102010807070707" pitchFamily="18" charset="2"/>
              <a:buChar char=""/>
              <a:defRPr sz="1800" kern="1200" cap="none">
                <a:solidFill>
                  <a:srgbClr val="0F496F"/>
                </a:solidFill>
                <a:effectLst/>
                <a:latin typeface="+mn-lt"/>
                <a:ea typeface="+mn-ea"/>
                <a:cs typeface="+mn-cs"/>
              </a:defRPr>
            </a:lvl2pPr>
            <a:lvl3pPr marL="1200150" indent="-285750" algn="l" defTabSz="457200" rtl="0" eaLnBrk="1" latinLnBrk="0" hangingPunct="1">
              <a:spcBef>
                <a:spcPct val="20000"/>
              </a:spcBef>
              <a:spcAft>
                <a:spcPts val="600"/>
              </a:spcAft>
              <a:buClrTx/>
              <a:buSzPct val="80000"/>
              <a:buFont typeface="Wingdings 3" panose="05040102010807070707" pitchFamily="18" charset="2"/>
              <a:buChar char=""/>
              <a:defRPr sz="1600" kern="1200" cap="none">
                <a:solidFill>
                  <a:srgbClr val="0F496F"/>
                </a:solidFill>
                <a:effectLst/>
                <a:latin typeface="+mn-lt"/>
                <a:ea typeface="+mn-ea"/>
                <a:cs typeface="+mn-cs"/>
              </a:defRPr>
            </a:lvl3pPr>
            <a:lvl4pPr marL="15430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F496F"/>
                </a:solidFill>
                <a:effectLst/>
                <a:latin typeface="+mn-lt"/>
                <a:ea typeface="+mn-ea"/>
                <a:cs typeface="+mn-cs"/>
              </a:defRPr>
            </a:lvl4pPr>
            <a:lvl5pPr marL="20002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F496F"/>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b="1" dirty="0">
                <a:solidFill>
                  <a:srgbClr val="7030A0"/>
                </a:solidFill>
              </a:rPr>
              <a:t>After</a:t>
            </a:r>
          </a:p>
          <a:p>
            <a:pPr>
              <a:buNone/>
            </a:pPr>
            <a:r>
              <a:rPr lang="en-US" b="1" u="sng" dirty="0"/>
              <a:t>Task:</a:t>
            </a:r>
          </a:p>
          <a:p>
            <a:pPr marL="457200" indent="-457200">
              <a:spcBef>
                <a:spcPts val="0"/>
              </a:spcBef>
              <a:buAutoNum type="arabicPeriod"/>
            </a:pPr>
            <a:r>
              <a:rPr lang="en-US" dirty="0"/>
              <a:t>Purchase materials for Data Notebooks for 250 students.</a:t>
            </a:r>
          </a:p>
          <a:p>
            <a:pPr marL="457200" indent="-457200">
              <a:spcBef>
                <a:spcPts val="0"/>
              </a:spcBef>
              <a:buAutoNum type="arabicPeriod"/>
            </a:pPr>
            <a:r>
              <a:rPr lang="en-US" dirty="0"/>
              <a:t>Schedule a one-day workshop during the summer for teachers.</a:t>
            </a:r>
          </a:p>
          <a:p>
            <a:pPr marL="457200" indent="-457200">
              <a:spcBef>
                <a:spcPts val="0"/>
              </a:spcBef>
              <a:buAutoNum type="arabicPeriod"/>
            </a:pPr>
            <a:r>
              <a:rPr lang="en-US" dirty="0"/>
              <a:t>Schedule follow-up training monthly.</a:t>
            </a:r>
          </a:p>
          <a:p>
            <a:pPr marL="457200" indent="-457200">
              <a:spcBef>
                <a:spcPts val="0"/>
              </a:spcBef>
              <a:buAutoNum type="arabicPeriod"/>
            </a:pPr>
            <a:r>
              <a:rPr lang="en-US" dirty="0"/>
              <a:t>Students will create data notebooks during English class by August 15, 2011….</a:t>
            </a:r>
          </a:p>
          <a:p>
            <a:pPr>
              <a:spcBef>
                <a:spcPts val="0"/>
              </a:spcBef>
              <a:buNone/>
            </a:pP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84159932"/>
      </p:ext>
    </p:extLst>
  </p:cSld>
  <p:clrMapOvr>
    <a:masterClrMapping/>
  </p:clrMapOvr>
  <mc:AlternateContent xmlns:mc="http://schemas.openxmlformats.org/markup-compatibility/2006">
    <mc:Choice xmlns:p14="http://schemas.microsoft.com/office/powerpoint/2010/main" Requires="p14">
      <p:transition spd="med" p14:dur="700" advTm="71517">
        <p:fade/>
      </p:transition>
    </mc:Choice>
    <mc:Fallback>
      <p:transition spd="med" advTm="715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1000"/>
                                        <p:tgtEl>
                                          <p:spTgt spid="4">
                                            <p:txEl>
                                              <p:pRg st="0" end="0"/>
                                            </p:txEl>
                                          </p:spTgt>
                                        </p:tgtEl>
                                      </p:cBhvr>
                                    </p:animEffect>
                                    <p:anim calcmode="lin" valueType="num">
                                      <p:cBhvr>
                                        <p:cTn id="2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anim calcmode="lin" valueType="num">
                                      <p:cBhvr>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1000"/>
                                        <p:tgtEl>
                                          <p:spTgt spid="4">
                                            <p:txEl>
                                              <p:pRg st="4" end="4"/>
                                            </p:txEl>
                                          </p:spTgt>
                                        </p:tgtEl>
                                      </p:cBhvr>
                                    </p:animEffect>
                                    <p:anim calcmode="lin" valueType="num">
                                      <p:cBhvr>
                                        <p:cTn id="4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fade">
                                      <p:cBhvr>
                                        <p:cTn id="48" dur="1000"/>
                                        <p:tgtEl>
                                          <p:spTgt spid="4">
                                            <p:txEl>
                                              <p:pRg st="5" end="5"/>
                                            </p:txEl>
                                          </p:spTgt>
                                        </p:tgtEl>
                                      </p:cBhvr>
                                    </p:animEffect>
                                    <p:anim calcmode="lin" valueType="num">
                                      <p:cBhvr>
                                        <p:cTn id="4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a:t>
            </a:r>
            <a:endParaRPr lang="en-US" dirty="0"/>
          </a:p>
        </p:txBody>
      </p:sp>
      <p:sp>
        <p:nvSpPr>
          <p:cNvPr id="3" name="Content Placeholder 2"/>
          <p:cNvSpPr>
            <a:spLocks noGrp="1"/>
          </p:cNvSpPr>
          <p:nvPr>
            <p:ph idx="1"/>
          </p:nvPr>
        </p:nvSpPr>
        <p:spPr>
          <a:xfrm>
            <a:off x="684212" y="1680029"/>
            <a:ext cx="8534400" cy="3615267"/>
          </a:xfrm>
        </p:spPr>
        <p:txBody>
          <a:bodyPr>
            <a:normAutofit/>
          </a:bodyPr>
          <a:lstStyle/>
          <a:p>
            <a:pPr marL="0" indent="0">
              <a:buNone/>
            </a:pPr>
            <a:r>
              <a:rPr lang="en-US" sz="2800" dirty="0" smtClean="0"/>
              <a:t>At your table or with a partner:</a:t>
            </a:r>
          </a:p>
          <a:p>
            <a:r>
              <a:rPr lang="en-US" sz="2800" dirty="0" smtClean="0"/>
              <a:t>Read the Scenario 2 provided on the web page as a handout.</a:t>
            </a:r>
          </a:p>
          <a:p>
            <a:r>
              <a:rPr lang="en-US" sz="2800" dirty="0" smtClean="0"/>
              <a:t>Read the Wise Way that is provided for the indicator.</a:t>
            </a:r>
          </a:p>
          <a:p>
            <a:r>
              <a:rPr lang="en-US" sz="2800" dirty="0" smtClean="0"/>
              <a:t>In pairs or at your table, compose a coaching comment in response to the school’s entry using the components we’ve discussed.</a:t>
            </a:r>
          </a:p>
        </p:txBody>
      </p:sp>
      <p:pic>
        <p:nvPicPr>
          <p:cNvPr id="4" name="Picture 3"/>
          <p:cNvPicPr>
            <a:picLocks noChangeAspect="1"/>
          </p:cNvPicPr>
          <p:nvPr/>
        </p:nvPicPr>
        <p:blipFill>
          <a:blip r:embed="rId4"/>
          <a:stretch>
            <a:fillRect/>
          </a:stretch>
        </p:blipFill>
        <p:spPr>
          <a:xfrm>
            <a:off x="9839445" y="4562355"/>
            <a:ext cx="1879726" cy="1805238"/>
          </a:xfrm>
          <a:prstGeom prst="rect">
            <a:avLst/>
          </a:prstGeom>
        </p:spPr>
      </p:pic>
      <p:sp>
        <p:nvSpPr>
          <p:cNvPr id="5" name="TextBox 4"/>
          <p:cNvSpPr txBox="1"/>
          <p:nvPr/>
        </p:nvSpPr>
        <p:spPr>
          <a:xfrm>
            <a:off x="6423949" y="5879939"/>
            <a:ext cx="4884517" cy="369332"/>
          </a:xfrm>
          <a:prstGeom prst="rect">
            <a:avLst/>
          </a:prstGeom>
          <a:noFill/>
        </p:spPr>
        <p:txBody>
          <a:bodyPr wrap="square" rtlCol="0">
            <a:spAutoFit/>
          </a:bodyPr>
          <a:lstStyle/>
          <a:p>
            <a:r>
              <a:rPr lang="en-US" dirty="0">
                <a:solidFill>
                  <a:srgbClr val="0F496F"/>
                </a:solidFill>
              </a:rPr>
              <a:t>Click to restart after activity</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7446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Indistar as a coach 	</a:t>
            </a:r>
            <a:endParaRPr lang="en-US" dirty="0"/>
          </a:p>
        </p:txBody>
      </p:sp>
      <p:pic>
        <p:nvPicPr>
          <p:cNvPr id="5" name="Picture 4"/>
          <p:cNvPicPr>
            <a:picLocks noChangeAspect="1"/>
          </p:cNvPicPr>
          <p:nvPr/>
        </p:nvPicPr>
        <p:blipFill>
          <a:blip r:embed="rId5"/>
          <a:stretch>
            <a:fillRect/>
          </a:stretch>
        </p:blipFill>
        <p:spPr>
          <a:xfrm>
            <a:off x="1276350" y="2562225"/>
            <a:ext cx="9639300" cy="17335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9330574"/>
      </p:ext>
    </p:extLst>
  </p:cSld>
  <p:clrMapOvr>
    <a:masterClrMapping/>
  </p:clrMapOvr>
  <mc:AlternateContent xmlns:mc="http://schemas.openxmlformats.org/markup-compatibility/2006">
    <mc:Choice xmlns:p14="http://schemas.microsoft.com/office/powerpoint/2010/main" Requires="p14">
      <p:transition spd="slow" p14:dur="2000" advTm="23337"/>
    </mc:Choice>
    <mc:Fallback>
      <p:transition spd="slow" advTm="23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683" y="671331"/>
            <a:ext cx="8813801" cy="5875867"/>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8400" y="990600"/>
            <a:ext cx="7315200" cy="487680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8400" y="990600"/>
            <a:ext cx="7315200" cy="4876800"/>
          </a:xfrm>
          <a:prstGeom prst="rect">
            <a:avLst/>
          </a:prstGeom>
          <a:ln w="88900" cap="sq" cmpd="thickThin">
            <a:solidFill>
              <a:srgbClr val="000000"/>
            </a:solidFill>
            <a:prstDash val="solid"/>
            <a:miter lim="800000"/>
          </a:ln>
          <a:effectLst>
            <a:innerShdw blurRad="76200">
              <a:srgbClr val="000000"/>
            </a:innerShdw>
          </a:effec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03302874"/>
      </p:ext>
    </p:extLst>
  </p:cSld>
  <p:clrMapOvr>
    <a:masterClrMapping/>
  </p:clrMapOvr>
  <mc:AlternateContent xmlns:mc="http://schemas.openxmlformats.org/markup-compatibility/2006" xmlns:p14="http://schemas.microsoft.com/office/powerpoint/2010/main">
    <mc:Choice Requires="p14">
      <p:transition spd="med" p14:dur="700" advTm="36240">
        <p:fade/>
      </p:transition>
    </mc:Choice>
    <mc:Fallback xmlns="">
      <p:transition spd="med" advTm="36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4"/>
                                        </p:tgtEl>
                                      </p:cBhvr>
                                    </p:animEffect>
                                    <p:anim calcmode="lin" valueType="num">
                                      <p:cBhvr>
                                        <p:cTn id="18" dur="1000"/>
                                        <p:tgtEl>
                                          <p:spTgt spid="4"/>
                                        </p:tgtEl>
                                        <p:attrNameLst>
                                          <p:attrName>ppt_x</p:attrName>
                                        </p:attrNameLst>
                                      </p:cBhvr>
                                      <p:tavLst>
                                        <p:tav tm="0">
                                          <p:val>
                                            <p:strVal val="ppt_x"/>
                                          </p:val>
                                        </p:tav>
                                        <p:tav tm="100000">
                                          <p:val>
                                            <p:strVal val="ppt_x"/>
                                          </p:val>
                                        </p:tav>
                                      </p:tavLst>
                                    </p:anim>
                                    <p:anim calcmode="lin" valueType="num">
                                      <p:cBhvr>
                                        <p:cTn id="19" dur="1000"/>
                                        <p:tgtEl>
                                          <p:spTgt spid="4"/>
                                        </p:tgtEl>
                                        <p:attrNameLst>
                                          <p:attrName>ppt_y</p:attrName>
                                        </p:attrNameLst>
                                      </p:cBhvr>
                                      <p:tavLst>
                                        <p:tav tm="0">
                                          <p:val>
                                            <p:strVal val="ppt_y"/>
                                          </p:val>
                                        </p:tav>
                                        <p:tav tm="100000">
                                          <p:val>
                                            <p:strVal val="ppt_y+.1"/>
                                          </p:val>
                                        </p:tav>
                                      </p:tavLst>
                                    </p:anim>
                                    <p:set>
                                      <p:cBhvr>
                                        <p:cTn id="20" dur="1" fill="hold">
                                          <p:stCondLst>
                                            <p:cond delay="9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5"/>
                                        </p:tgtEl>
                                      </p:cBhvr>
                                    </p:animEffect>
                                    <p:anim calcmode="lin" valueType="num">
                                      <p:cBhvr>
                                        <p:cTn id="32" dur="1000"/>
                                        <p:tgtEl>
                                          <p:spTgt spid="5"/>
                                        </p:tgtEl>
                                        <p:attrNameLst>
                                          <p:attrName>ppt_x</p:attrName>
                                        </p:attrNameLst>
                                      </p:cBhvr>
                                      <p:tavLst>
                                        <p:tav tm="0">
                                          <p:val>
                                            <p:strVal val="ppt_x"/>
                                          </p:val>
                                        </p:tav>
                                        <p:tav tm="100000">
                                          <p:val>
                                            <p:strVal val="ppt_x"/>
                                          </p:val>
                                        </p:tav>
                                      </p:tavLst>
                                    </p:anim>
                                    <p:anim calcmode="lin" valueType="num">
                                      <p:cBhvr>
                                        <p:cTn id="33" dur="1000"/>
                                        <p:tgtEl>
                                          <p:spTgt spid="5"/>
                                        </p:tgtEl>
                                        <p:attrNameLst>
                                          <p:attrName>ppt_y</p:attrName>
                                        </p:attrNameLst>
                                      </p:cBhvr>
                                      <p:tavLst>
                                        <p:tav tm="0">
                                          <p:val>
                                            <p:strVal val="ppt_y"/>
                                          </p:val>
                                        </p:tav>
                                        <p:tav tm="100000">
                                          <p:val>
                                            <p:strVal val="ppt_y+.1"/>
                                          </p:val>
                                        </p:tav>
                                      </p:tavLst>
                                    </p:anim>
                                    <p:set>
                                      <p:cBhvr>
                                        <p:cTn id="34" dur="1" fill="hold">
                                          <p:stCondLst>
                                            <p:cond delay="9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go in the system </a:t>
            </a:r>
            <a:endParaRPr lang="en-US" dirty="0"/>
          </a:p>
        </p:txBody>
      </p:sp>
      <p:pic>
        <p:nvPicPr>
          <p:cNvPr id="4" name="Picture 3"/>
          <p:cNvPicPr>
            <a:picLocks noChangeAspect="1"/>
          </p:cNvPicPr>
          <p:nvPr/>
        </p:nvPicPr>
        <p:blipFill>
          <a:blip r:embed="rId5"/>
          <a:stretch>
            <a:fillRect/>
          </a:stretch>
        </p:blipFill>
        <p:spPr>
          <a:xfrm>
            <a:off x="1145653" y="2106773"/>
            <a:ext cx="9715500" cy="3686175"/>
          </a:xfrm>
          <a:prstGeom prst="rect">
            <a:avLst/>
          </a:prstGeom>
        </p:spPr>
      </p:pic>
      <p:sp>
        <p:nvSpPr>
          <p:cNvPr id="5" name="TextBox 4"/>
          <p:cNvSpPr txBox="1"/>
          <p:nvPr/>
        </p:nvSpPr>
        <p:spPr>
          <a:xfrm>
            <a:off x="8524131" y="1964267"/>
            <a:ext cx="694481" cy="584775"/>
          </a:xfrm>
          <a:prstGeom prst="rect">
            <a:avLst/>
          </a:prstGeom>
          <a:noFill/>
        </p:spPr>
        <p:txBody>
          <a:bodyPr wrap="square" rtlCol="0">
            <a:spAutoFit/>
          </a:bodyPr>
          <a:lstStyle/>
          <a:p>
            <a:r>
              <a:rPr lang="en-US" sz="3200" b="1" dirty="0" smtClean="0">
                <a:solidFill>
                  <a:srgbClr val="FF0000"/>
                </a:solidFill>
              </a:rPr>
              <a:t>1.</a:t>
            </a:r>
            <a:endParaRPr lang="en-US" sz="3200" b="1" dirty="0">
              <a:solidFill>
                <a:srgbClr val="FF0000"/>
              </a:solidFill>
            </a:endParaRPr>
          </a:p>
        </p:txBody>
      </p:sp>
      <p:sp>
        <p:nvSpPr>
          <p:cNvPr id="7" name="TextBox 6"/>
          <p:cNvSpPr txBox="1"/>
          <p:nvPr/>
        </p:nvSpPr>
        <p:spPr>
          <a:xfrm>
            <a:off x="1145653" y="1964267"/>
            <a:ext cx="694481" cy="584775"/>
          </a:xfrm>
          <a:prstGeom prst="rect">
            <a:avLst/>
          </a:prstGeom>
          <a:noFill/>
        </p:spPr>
        <p:txBody>
          <a:bodyPr wrap="square" rtlCol="0">
            <a:spAutoFit/>
          </a:bodyPr>
          <a:lstStyle/>
          <a:p>
            <a:r>
              <a:rPr lang="en-US" sz="3200" b="1" dirty="0" smtClean="0">
                <a:solidFill>
                  <a:srgbClr val="FF0000"/>
                </a:solidFill>
              </a:rPr>
              <a:t>2.</a:t>
            </a:r>
            <a:endParaRPr lang="en-US" sz="3200" b="1" dirty="0">
              <a:solidFill>
                <a:srgbClr val="FF0000"/>
              </a:solidFill>
            </a:endParaRPr>
          </a:p>
        </p:txBody>
      </p:sp>
      <p:sp>
        <p:nvSpPr>
          <p:cNvPr id="8" name="TextBox 7"/>
          <p:cNvSpPr txBox="1"/>
          <p:nvPr/>
        </p:nvSpPr>
        <p:spPr>
          <a:xfrm>
            <a:off x="8176890" y="3471334"/>
            <a:ext cx="694481" cy="584775"/>
          </a:xfrm>
          <a:prstGeom prst="rect">
            <a:avLst/>
          </a:prstGeom>
          <a:noFill/>
        </p:spPr>
        <p:txBody>
          <a:bodyPr wrap="square" rtlCol="0">
            <a:spAutoFit/>
          </a:bodyPr>
          <a:lstStyle/>
          <a:p>
            <a:r>
              <a:rPr lang="en-US" sz="3200" b="1" dirty="0">
                <a:solidFill>
                  <a:srgbClr val="FF0000"/>
                </a:solidFill>
              </a:rPr>
              <a:t>3</a:t>
            </a:r>
            <a:r>
              <a:rPr lang="en-US" sz="3200" b="1" dirty="0" smtClean="0">
                <a:solidFill>
                  <a:srgbClr val="FF0000"/>
                </a:solidFill>
              </a:rPr>
              <a:t>.</a:t>
            </a:r>
            <a:endParaRPr lang="en-US" sz="3200" b="1" dirty="0">
              <a:solidFill>
                <a:srgbClr val="FF0000"/>
              </a:solidFill>
            </a:endParaRPr>
          </a:p>
        </p:txBody>
      </p:sp>
      <p:sp>
        <p:nvSpPr>
          <p:cNvPr id="9" name="TextBox 8"/>
          <p:cNvSpPr txBox="1"/>
          <p:nvPr/>
        </p:nvSpPr>
        <p:spPr>
          <a:xfrm>
            <a:off x="1145652" y="3586219"/>
            <a:ext cx="694481" cy="584775"/>
          </a:xfrm>
          <a:prstGeom prst="rect">
            <a:avLst/>
          </a:prstGeom>
          <a:noFill/>
        </p:spPr>
        <p:txBody>
          <a:bodyPr wrap="square" rtlCol="0">
            <a:spAutoFit/>
          </a:bodyPr>
          <a:lstStyle/>
          <a:p>
            <a:r>
              <a:rPr lang="en-US" sz="3200" b="1" dirty="0" smtClean="0">
                <a:solidFill>
                  <a:srgbClr val="FF0000"/>
                </a:solidFill>
              </a:rPr>
              <a:t>4.</a:t>
            </a:r>
            <a:endParaRPr lang="en-US" sz="3200" b="1" dirty="0">
              <a:solidFill>
                <a:srgbClr val="FF0000"/>
              </a:solidFill>
            </a:endParaRPr>
          </a:p>
        </p:txBody>
      </p:sp>
      <p:sp>
        <p:nvSpPr>
          <p:cNvPr id="10" name="TextBox 9"/>
          <p:cNvSpPr txBox="1"/>
          <p:nvPr/>
        </p:nvSpPr>
        <p:spPr>
          <a:xfrm>
            <a:off x="1280308" y="4689764"/>
            <a:ext cx="694481" cy="584775"/>
          </a:xfrm>
          <a:prstGeom prst="rect">
            <a:avLst/>
          </a:prstGeom>
          <a:noFill/>
        </p:spPr>
        <p:txBody>
          <a:bodyPr wrap="square" rtlCol="0">
            <a:spAutoFit/>
          </a:bodyPr>
          <a:lstStyle/>
          <a:p>
            <a:r>
              <a:rPr lang="en-US" sz="3200" b="1" dirty="0" smtClean="0">
                <a:solidFill>
                  <a:srgbClr val="FF0000"/>
                </a:solidFill>
              </a:rPr>
              <a:t>5.</a:t>
            </a:r>
            <a:endParaRPr lang="en-US" sz="3200" b="1" dirty="0">
              <a:solidFill>
                <a:srgbClr val="FF0000"/>
              </a:solidFill>
            </a:endParaRPr>
          </a:p>
        </p:txBody>
      </p:sp>
      <p:sp>
        <p:nvSpPr>
          <p:cNvPr id="11" name="TextBox 10"/>
          <p:cNvSpPr txBox="1"/>
          <p:nvPr/>
        </p:nvSpPr>
        <p:spPr>
          <a:xfrm>
            <a:off x="7611660" y="4649588"/>
            <a:ext cx="694481" cy="584775"/>
          </a:xfrm>
          <a:prstGeom prst="rect">
            <a:avLst/>
          </a:prstGeom>
          <a:noFill/>
        </p:spPr>
        <p:txBody>
          <a:bodyPr wrap="square" rtlCol="0">
            <a:spAutoFit/>
          </a:bodyPr>
          <a:lstStyle/>
          <a:p>
            <a:r>
              <a:rPr lang="en-US" sz="3200" b="1" dirty="0" smtClean="0">
                <a:solidFill>
                  <a:srgbClr val="FF0000"/>
                </a:solidFill>
              </a:rPr>
              <a:t>6.</a:t>
            </a:r>
            <a:endParaRPr lang="en-US" sz="3200" b="1"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7093759"/>
      </p:ext>
    </p:extLst>
  </p:cSld>
  <p:clrMapOvr>
    <a:masterClrMapping/>
  </p:clrMapOvr>
  <mc:AlternateContent xmlns:mc="http://schemas.openxmlformats.org/markup-compatibility/2006">
    <mc:Choice xmlns:p14="http://schemas.microsoft.com/office/powerpoint/2010/main" Requires="p14">
      <p:transition spd="med" p14:dur="700" advTm="124997">
        <p:fade/>
      </p:transition>
    </mc:Choice>
    <mc:Fallback>
      <p:transition spd="med" advTm="124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your way</a:t>
            </a:r>
            <a:endParaRPr lang="en-US" dirty="0"/>
          </a:p>
        </p:txBody>
      </p:sp>
      <p:pic>
        <p:nvPicPr>
          <p:cNvPr id="5" name="Picture 4"/>
          <p:cNvPicPr>
            <a:picLocks noChangeAspect="1"/>
          </p:cNvPicPr>
          <p:nvPr/>
        </p:nvPicPr>
        <p:blipFill>
          <a:blip r:embed="rId5"/>
          <a:stretch>
            <a:fillRect/>
          </a:stretch>
        </p:blipFill>
        <p:spPr>
          <a:xfrm>
            <a:off x="1304925" y="2276475"/>
            <a:ext cx="9582150" cy="2305050"/>
          </a:xfrm>
          <a:prstGeom prst="rect">
            <a:avLst/>
          </a:prstGeom>
        </p:spPr>
      </p:pic>
      <p:sp>
        <p:nvSpPr>
          <p:cNvPr id="7" name="TextBox 6"/>
          <p:cNvSpPr txBox="1"/>
          <p:nvPr/>
        </p:nvSpPr>
        <p:spPr>
          <a:xfrm>
            <a:off x="957684" y="2531426"/>
            <a:ext cx="694481" cy="584775"/>
          </a:xfrm>
          <a:prstGeom prst="rect">
            <a:avLst/>
          </a:prstGeom>
          <a:noFill/>
        </p:spPr>
        <p:txBody>
          <a:bodyPr wrap="square" rtlCol="0">
            <a:spAutoFit/>
          </a:bodyPr>
          <a:lstStyle/>
          <a:p>
            <a:r>
              <a:rPr lang="en-US" sz="3200" b="1" dirty="0" smtClean="0">
                <a:solidFill>
                  <a:srgbClr val="FF0000"/>
                </a:solidFill>
              </a:rPr>
              <a:t>1.</a:t>
            </a:r>
            <a:endParaRPr lang="en-US" sz="3200" b="1" dirty="0">
              <a:solidFill>
                <a:srgbClr val="FF0000"/>
              </a:solidFill>
            </a:endParaRPr>
          </a:p>
        </p:txBody>
      </p:sp>
      <p:sp>
        <p:nvSpPr>
          <p:cNvPr id="8" name="TextBox 7"/>
          <p:cNvSpPr txBox="1"/>
          <p:nvPr/>
        </p:nvSpPr>
        <p:spPr>
          <a:xfrm>
            <a:off x="6394389" y="2647173"/>
            <a:ext cx="694481" cy="584775"/>
          </a:xfrm>
          <a:prstGeom prst="rect">
            <a:avLst/>
          </a:prstGeom>
          <a:noFill/>
        </p:spPr>
        <p:txBody>
          <a:bodyPr wrap="square" rtlCol="0">
            <a:spAutoFit/>
          </a:bodyPr>
          <a:lstStyle/>
          <a:p>
            <a:r>
              <a:rPr lang="en-US" sz="3200" b="1" dirty="0" smtClean="0">
                <a:solidFill>
                  <a:srgbClr val="FF0000"/>
                </a:solidFill>
              </a:rPr>
              <a:t>2.</a:t>
            </a:r>
            <a:endParaRPr lang="en-US" sz="3200" b="1" dirty="0">
              <a:solidFill>
                <a:srgbClr val="FF0000"/>
              </a:solidFill>
            </a:endParaRPr>
          </a:p>
        </p:txBody>
      </p:sp>
      <p:sp>
        <p:nvSpPr>
          <p:cNvPr id="9" name="TextBox 8"/>
          <p:cNvSpPr txBox="1"/>
          <p:nvPr/>
        </p:nvSpPr>
        <p:spPr>
          <a:xfrm>
            <a:off x="3790086" y="2950472"/>
            <a:ext cx="694481" cy="584775"/>
          </a:xfrm>
          <a:prstGeom prst="rect">
            <a:avLst/>
          </a:prstGeom>
          <a:noFill/>
        </p:spPr>
        <p:txBody>
          <a:bodyPr wrap="square" rtlCol="0">
            <a:spAutoFit/>
          </a:bodyPr>
          <a:lstStyle/>
          <a:p>
            <a:r>
              <a:rPr lang="en-US" sz="3200" b="1" dirty="0" smtClean="0">
                <a:solidFill>
                  <a:srgbClr val="FF0000"/>
                </a:solidFill>
              </a:rPr>
              <a:t>3.</a:t>
            </a:r>
            <a:endParaRPr lang="en-US" sz="3200" b="1" dirty="0">
              <a:solidFill>
                <a:srgbClr val="FF0000"/>
              </a:solidFill>
            </a:endParaRPr>
          </a:p>
        </p:txBody>
      </p:sp>
      <p:sp>
        <p:nvSpPr>
          <p:cNvPr id="10" name="TextBox 9"/>
          <p:cNvSpPr txBox="1"/>
          <p:nvPr/>
        </p:nvSpPr>
        <p:spPr>
          <a:xfrm>
            <a:off x="8524131" y="3996750"/>
            <a:ext cx="694481" cy="584775"/>
          </a:xfrm>
          <a:prstGeom prst="rect">
            <a:avLst/>
          </a:prstGeom>
          <a:noFill/>
        </p:spPr>
        <p:txBody>
          <a:bodyPr wrap="square" rtlCol="0">
            <a:spAutoFit/>
          </a:bodyPr>
          <a:lstStyle/>
          <a:p>
            <a:r>
              <a:rPr lang="en-US" sz="3200" b="1" dirty="0" smtClean="0">
                <a:solidFill>
                  <a:srgbClr val="FF0000"/>
                </a:solidFill>
              </a:rPr>
              <a:t>4.</a:t>
            </a:r>
            <a:endParaRPr lang="en-US" sz="32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1857536"/>
      </p:ext>
    </p:extLst>
  </p:cSld>
  <p:clrMapOvr>
    <a:masterClrMapping/>
  </p:clrMapOvr>
  <mc:AlternateContent xmlns:mc="http://schemas.openxmlformats.org/markup-compatibility/2006">
    <mc:Choice xmlns:p14="http://schemas.microsoft.com/office/powerpoint/2010/main" Requires="p14">
      <p:transition spd="med" p14:dur="700" advTm="103684">
        <p:fade/>
      </p:transition>
    </mc:Choice>
    <mc:Fallback>
      <p:transition spd="med" advTm="1036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work</a:t>
            </a:r>
            <a:endParaRPr lang="en-US" dirty="0"/>
          </a:p>
        </p:txBody>
      </p:sp>
      <p:pic>
        <p:nvPicPr>
          <p:cNvPr id="4" name="Picture 3"/>
          <p:cNvPicPr>
            <a:picLocks noChangeAspect="1"/>
          </p:cNvPicPr>
          <p:nvPr/>
        </p:nvPicPr>
        <p:blipFill>
          <a:blip r:embed="rId5"/>
          <a:stretch>
            <a:fillRect/>
          </a:stretch>
        </p:blipFill>
        <p:spPr>
          <a:xfrm>
            <a:off x="104175" y="1964267"/>
            <a:ext cx="12039399" cy="2038354"/>
          </a:xfrm>
          <a:prstGeom prst="rect">
            <a:avLst/>
          </a:prstGeom>
        </p:spPr>
      </p:pic>
      <p:sp>
        <p:nvSpPr>
          <p:cNvPr id="5" name="TextBox 4"/>
          <p:cNvSpPr txBox="1"/>
          <p:nvPr/>
        </p:nvSpPr>
        <p:spPr>
          <a:xfrm>
            <a:off x="1293350" y="2265209"/>
            <a:ext cx="694481" cy="584775"/>
          </a:xfrm>
          <a:prstGeom prst="rect">
            <a:avLst/>
          </a:prstGeom>
          <a:noFill/>
        </p:spPr>
        <p:txBody>
          <a:bodyPr wrap="square" rtlCol="0">
            <a:spAutoFit/>
          </a:bodyPr>
          <a:lstStyle/>
          <a:p>
            <a:r>
              <a:rPr lang="en-US" sz="3200" b="1" dirty="0" smtClean="0">
                <a:solidFill>
                  <a:srgbClr val="FF0000"/>
                </a:solidFill>
              </a:rPr>
              <a:t>1.</a:t>
            </a:r>
            <a:endParaRPr lang="en-US" sz="3200" b="1" dirty="0">
              <a:solidFill>
                <a:srgbClr val="FF0000"/>
              </a:solidFill>
            </a:endParaRPr>
          </a:p>
        </p:txBody>
      </p:sp>
      <p:sp>
        <p:nvSpPr>
          <p:cNvPr id="6" name="TextBox 5"/>
          <p:cNvSpPr txBox="1"/>
          <p:nvPr/>
        </p:nvSpPr>
        <p:spPr>
          <a:xfrm>
            <a:off x="4036549" y="2265208"/>
            <a:ext cx="694481" cy="584775"/>
          </a:xfrm>
          <a:prstGeom prst="rect">
            <a:avLst/>
          </a:prstGeom>
          <a:noFill/>
        </p:spPr>
        <p:txBody>
          <a:bodyPr wrap="square" rtlCol="0">
            <a:spAutoFit/>
          </a:bodyPr>
          <a:lstStyle/>
          <a:p>
            <a:r>
              <a:rPr lang="en-US" sz="3200" b="1" dirty="0" smtClean="0">
                <a:solidFill>
                  <a:srgbClr val="FF0000"/>
                </a:solidFill>
              </a:rPr>
              <a:t>2.</a:t>
            </a:r>
            <a:endParaRPr lang="en-US" sz="3200" b="1" dirty="0">
              <a:solidFill>
                <a:srgbClr val="FF0000"/>
              </a:solidFill>
            </a:endParaRPr>
          </a:p>
        </p:txBody>
      </p:sp>
      <p:sp>
        <p:nvSpPr>
          <p:cNvPr id="7" name="TextBox 6"/>
          <p:cNvSpPr txBox="1"/>
          <p:nvPr/>
        </p:nvSpPr>
        <p:spPr>
          <a:xfrm>
            <a:off x="6779748" y="2265207"/>
            <a:ext cx="694481" cy="584775"/>
          </a:xfrm>
          <a:prstGeom prst="rect">
            <a:avLst/>
          </a:prstGeom>
          <a:noFill/>
        </p:spPr>
        <p:txBody>
          <a:bodyPr wrap="square" rtlCol="0">
            <a:spAutoFit/>
          </a:bodyPr>
          <a:lstStyle/>
          <a:p>
            <a:r>
              <a:rPr lang="en-US" sz="3200" b="1" dirty="0" smtClean="0">
                <a:solidFill>
                  <a:srgbClr val="FF0000"/>
                </a:solidFill>
              </a:rPr>
              <a:t>3.</a:t>
            </a:r>
            <a:endParaRPr lang="en-US" sz="3200" b="1" dirty="0">
              <a:solidFill>
                <a:srgbClr val="FF0000"/>
              </a:solidFill>
            </a:endParaRPr>
          </a:p>
        </p:txBody>
      </p:sp>
      <p:sp>
        <p:nvSpPr>
          <p:cNvPr id="8" name="TextBox 7"/>
          <p:cNvSpPr txBox="1"/>
          <p:nvPr/>
        </p:nvSpPr>
        <p:spPr>
          <a:xfrm>
            <a:off x="9218612" y="2265206"/>
            <a:ext cx="694481" cy="584775"/>
          </a:xfrm>
          <a:prstGeom prst="rect">
            <a:avLst/>
          </a:prstGeom>
          <a:noFill/>
        </p:spPr>
        <p:txBody>
          <a:bodyPr wrap="square" rtlCol="0">
            <a:spAutoFit/>
          </a:bodyPr>
          <a:lstStyle/>
          <a:p>
            <a:r>
              <a:rPr lang="en-US" sz="3200" b="1" dirty="0" smtClean="0">
                <a:solidFill>
                  <a:srgbClr val="FF0000"/>
                </a:solidFill>
              </a:rPr>
              <a:t>4.</a:t>
            </a:r>
            <a:endParaRPr lang="en-US" sz="3200" b="1"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5504062"/>
      </p:ext>
    </p:extLst>
  </p:cSld>
  <p:clrMapOvr>
    <a:masterClrMapping/>
  </p:clrMapOvr>
  <mc:AlternateContent xmlns:mc="http://schemas.openxmlformats.org/markup-compatibility/2006">
    <mc:Choice xmlns:p14="http://schemas.microsoft.com/office/powerpoint/2010/main" Requires="p14">
      <p:transition spd="med" p14:dur="700" advTm="108776">
        <p:fade/>
      </p:transition>
    </mc:Choice>
    <mc:Fallback>
      <p:transition spd="med" advTm="1087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team’s work</a:t>
            </a:r>
            <a:endParaRPr lang="en-US" dirty="0"/>
          </a:p>
        </p:txBody>
      </p:sp>
      <p:pic>
        <p:nvPicPr>
          <p:cNvPr id="4" name="Picture 3"/>
          <p:cNvPicPr>
            <a:picLocks noChangeAspect="1"/>
          </p:cNvPicPr>
          <p:nvPr/>
        </p:nvPicPr>
        <p:blipFill>
          <a:blip r:embed="rId5"/>
          <a:stretch>
            <a:fillRect/>
          </a:stretch>
        </p:blipFill>
        <p:spPr>
          <a:xfrm>
            <a:off x="104175" y="1964267"/>
            <a:ext cx="12039399" cy="2038354"/>
          </a:xfrm>
          <a:prstGeom prst="rect">
            <a:avLst/>
          </a:prstGeom>
        </p:spPr>
      </p:pic>
      <p:sp>
        <p:nvSpPr>
          <p:cNvPr id="5" name="TextBox 4"/>
          <p:cNvSpPr txBox="1"/>
          <p:nvPr/>
        </p:nvSpPr>
        <p:spPr>
          <a:xfrm>
            <a:off x="684212" y="2786069"/>
            <a:ext cx="694481" cy="584775"/>
          </a:xfrm>
          <a:prstGeom prst="rect">
            <a:avLst/>
          </a:prstGeom>
          <a:noFill/>
        </p:spPr>
        <p:txBody>
          <a:bodyPr wrap="square" rtlCol="0">
            <a:spAutoFit/>
          </a:bodyPr>
          <a:lstStyle/>
          <a:p>
            <a:r>
              <a:rPr lang="en-US" sz="3200" b="1" dirty="0" smtClean="0">
                <a:solidFill>
                  <a:srgbClr val="FF0000"/>
                </a:solidFill>
              </a:rPr>
              <a:t>1.</a:t>
            </a:r>
            <a:endParaRPr lang="en-US" sz="3200" b="1" dirty="0">
              <a:solidFill>
                <a:srgbClr val="FF0000"/>
              </a:solidFill>
            </a:endParaRPr>
          </a:p>
        </p:txBody>
      </p:sp>
      <p:sp>
        <p:nvSpPr>
          <p:cNvPr id="6" name="TextBox 5"/>
          <p:cNvSpPr txBox="1"/>
          <p:nvPr/>
        </p:nvSpPr>
        <p:spPr>
          <a:xfrm>
            <a:off x="2230900" y="2786069"/>
            <a:ext cx="694481" cy="584775"/>
          </a:xfrm>
          <a:prstGeom prst="rect">
            <a:avLst/>
          </a:prstGeom>
          <a:noFill/>
        </p:spPr>
        <p:txBody>
          <a:bodyPr wrap="square" rtlCol="0">
            <a:spAutoFit/>
          </a:bodyPr>
          <a:lstStyle/>
          <a:p>
            <a:r>
              <a:rPr lang="en-US" sz="3200" b="1" dirty="0" smtClean="0">
                <a:solidFill>
                  <a:srgbClr val="FF0000"/>
                </a:solidFill>
              </a:rPr>
              <a:t>2.</a:t>
            </a:r>
            <a:endParaRPr lang="en-US" sz="3200" b="1" dirty="0">
              <a:solidFill>
                <a:srgbClr val="FF0000"/>
              </a:solidFill>
            </a:endParaRPr>
          </a:p>
        </p:txBody>
      </p:sp>
      <p:sp>
        <p:nvSpPr>
          <p:cNvPr id="7" name="TextBox 6"/>
          <p:cNvSpPr txBox="1"/>
          <p:nvPr/>
        </p:nvSpPr>
        <p:spPr>
          <a:xfrm>
            <a:off x="4059700" y="2786068"/>
            <a:ext cx="694481" cy="584775"/>
          </a:xfrm>
          <a:prstGeom prst="rect">
            <a:avLst/>
          </a:prstGeom>
          <a:noFill/>
        </p:spPr>
        <p:txBody>
          <a:bodyPr wrap="square" rtlCol="0">
            <a:spAutoFit/>
          </a:bodyPr>
          <a:lstStyle/>
          <a:p>
            <a:r>
              <a:rPr lang="en-US" sz="3200" b="1" dirty="0" smtClean="0">
                <a:solidFill>
                  <a:srgbClr val="FF0000"/>
                </a:solidFill>
              </a:rPr>
              <a:t>3.</a:t>
            </a:r>
            <a:endParaRPr lang="en-US" sz="3200" b="1" dirty="0">
              <a:solidFill>
                <a:srgbClr val="FF0000"/>
              </a:solidFill>
            </a:endParaRPr>
          </a:p>
        </p:txBody>
      </p:sp>
      <p:sp>
        <p:nvSpPr>
          <p:cNvPr id="8" name="TextBox 7"/>
          <p:cNvSpPr txBox="1"/>
          <p:nvPr/>
        </p:nvSpPr>
        <p:spPr>
          <a:xfrm>
            <a:off x="5606388" y="2786067"/>
            <a:ext cx="694481" cy="584775"/>
          </a:xfrm>
          <a:prstGeom prst="rect">
            <a:avLst/>
          </a:prstGeom>
          <a:noFill/>
        </p:spPr>
        <p:txBody>
          <a:bodyPr wrap="square" rtlCol="0">
            <a:spAutoFit/>
          </a:bodyPr>
          <a:lstStyle/>
          <a:p>
            <a:r>
              <a:rPr lang="en-US" sz="3200" b="1" dirty="0" smtClean="0">
                <a:solidFill>
                  <a:srgbClr val="FF0000"/>
                </a:solidFill>
              </a:rPr>
              <a:t>4.</a:t>
            </a:r>
            <a:endParaRPr lang="en-US" sz="3200" b="1" dirty="0">
              <a:solidFill>
                <a:srgbClr val="FF0000"/>
              </a:solidFill>
            </a:endParaRPr>
          </a:p>
        </p:txBody>
      </p:sp>
      <p:sp>
        <p:nvSpPr>
          <p:cNvPr id="9" name="TextBox 8"/>
          <p:cNvSpPr txBox="1"/>
          <p:nvPr/>
        </p:nvSpPr>
        <p:spPr>
          <a:xfrm>
            <a:off x="6880906" y="2786067"/>
            <a:ext cx="694481" cy="584775"/>
          </a:xfrm>
          <a:prstGeom prst="rect">
            <a:avLst/>
          </a:prstGeom>
          <a:noFill/>
        </p:spPr>
        <p:txBody>
          <a:bodyPr wrap="square" rtlCol="0">
            <a:spAutoFit/>
          </a:bodyPr>
          <a:lstStyle/>
          <a:p>
            <a:r>
              <a:rPr lang="en-US" sz="3200" b="1" dirty="0" smtClean="0">
                <a:solidFill>
                  <a:srgbClr val="FF0000"/>
                </a:solidFill>
              </a:rPr>
              <a:t>5.</a:t>
            </a:r>
            <a:endParaRPr lang="en-US" sz="3200" b="1" dirty="0">
              <a:solidFill>
                <a:srgbClr val="FF0000"/>
              </a:solidFill>
            </a:endParaRPr>
          </a:p>
        </p:txBody>
      </p:sp>
      <p:sp>
        <p:nvSpPr>
          <p:cNvPr id="10" name="TextBox 9"/>
          <p:cNvSpPr txBox="1"/>
          <p:nvPr/>
        </p:nvSpPr>
        <p:spPr>
          <a:xfrm>
            <a:off x="8287395" y="2786067"/>
            <a:ext cx="694481" cy="584775"/>
          </a:xfrm>
          <a:prstGeom prst="rect">
            <a:avLst/>
          </a:prstGeom>
          <a:noFill/>
        </p:spPr>
        <p:txBody>
          <a:bodyPr wrap="square" rtlCol="0">
            <a:spAutoFit/>
          </a:bodyPr>
          <a:lstStyle/>
          <a:p>
            <a:r>
              <a:rPr lang="en-US" sz="3200" b="1" dirty="0" smtClean="0">
                <a:solidFill>
                  <a:srgbClr val="FF0000"/>
                </a:solidFill>
              </a:rPr>
              <a:t>6.</a:t>
            </a:r>
            <a:endParaRPr lang="en-US" sz="3200" b="1" dirty="0">
              <a:solidFill>
                <a:srgbClr val="FF0000"/>
              </a:solidFill>
            </a:endParaRPr>
          </a:p>
        </p:txBody>
      </p:sp>
      <p:sp>
        <p:nvSpPr>
          <p:cNvPr id="11" name="TextBox 10"/>
          <p:cNvSpPr txBox="1"/>
          <p:nvPr/>
        </p:nvSpPr>
        <p:spPr>
          <a:xfrm>
            <a:off x="9546761" y="2786067"/>
            <a:ext cx="694481" cy="584775"/>
          </a:xfrm>
          <a:prstGeom prst="rect">
            <a:avLst/>
          </a:prstGeom>
          <a:noFill/>
        </p:spPr>
        <p:txBody>
          <a:bodyPr wrap="square" rtlCol="0">
            <a:spAutoFit/>
          </a:bodyPr>
          <a:lstStyle/>
          <a:p>
            <a:r>
              <a:rPr lang="en-US" sz="3200" b="1" dirty="0" smtClean="0">
                <a:solidFill>
                  <a:srgbClr val="FF0000"/>
                </a:solidFill>
              </a:rPr>
              <a:t>7.</a:t>
            </a:r>
            <a:endParaRPr lang="en-US" sz="3200" b="1" dirty="0">
              <a:solidFill>
                <a:srgbClr val="FF0000"/>
              </a:solidFill>
            </a:endParaRPr>
          </a:p>
        </p:txBody>
      </p:sp>
      <p:sp>
        <p:nvSpPr>
          <p:cNvPr id="12" name="TextBox 11"/>
          <p:cNvSpPr txBox="1"/>
          <p:nvPr/>
        </p:nvSpPr>
        <p:spPr>
          <a:xfrm>
            <a:off x="10839346" y="2786067"/>
            <a:ext cx="694481" cy="584775"/>
          </a:xfrm>
          <a:prstGeom prst="rect">
            <a:avLst/>
          </a:prstGeom>
          <a:noFill/>
        </p:spPr>
        <p:txBody>
          <a:bodyPr wrap="square" rtlCol="0">
            <a:spAutoFit/>
          </a:bodyPr>
          <a:lstStyle/>
          <a:p>
            <a:r>
              <a:rPr lang="en-US" sz="3200" b="1" dirty="0" smtClean="0">
                <a:solidFill>
                  <a:srgbClr val="FF0000"/>
                </a:solidFill>
              </a:rPr>
              <a:t>8.</a:t>
            </a:r>
            <a:endParaRPr lang="en-US" sz="3200" b="1" dirty="0">
              <a:solidFill>
                <a:srgbClr val="FF0000"/>
              </a:solidFill>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4703966"/>
      </p:ext>
    </p:extLst>
  </p:cSld>
  <p:clrMapOvr>
    <a:masterClrMapping/>
  </p:clrMapOvr>
  <mc:AlternateContent xmlns:mc="http://schemas.openxmlformats.org/markup-compatibility/2006">
    <mc:Choice xmlns:p14="http://schemas.microsoft.com/office/powerpoint/2010/main" Requires="p14">
      <p:transition spd="med" p14:dur="700" advTm="167586">
        <p:fade/>
      </p:transition>
    </mc:Choice>
    <mc:Fallback>
      <p:transition spd="med" advTm="1675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know you’ve succeeded?</a:t>
            </a:r>
            <a:endParaRPr lang="en-US" dirty="0"/>
          </a:p>
        </p:txBody>
      </p:sp>
      <p:sp>
        <p:nvSpPr>
          <p:cNvPr id="3" name="Content Placeholder 2"/>
          <p:cNvSpPr>
            <a:spLocks noGrp="1"/>
          </p:cNvSpPr>
          <p:nvPr>
            <p:ph idx="1"/>
          </p:nvPr>
        </p:nvSpPr>
        <p:spPr>
          <a:xfrm>
            <a:off x="1685698" y="2249714"/>
            <a:ext cx="8534400" cy="2960915"/>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indent="0">
              <a:buNone/>
            </a:pPr>
            <a:r>
              <a:rPr lang="en-US" sz="4000" dirty="0" smtClean="0"/>
              <a:t>Start measuring your work by the optimism and self-sufficiency you leave behind.</a:t>
            </a:r>
          </a:p>
          <a:p>
            <a:pPr marL="0" indent="0">
              <a:buNone/>
            </a:pPr>
            <a:r>
              <a:rPr lang="en-US" sz="4000" dirty="0" smtClean="0"/>
              <a:t> </a:t>
            </a:r>
            <a:r>
              <a:rPr lang="en-US" dirty="0" smtClean="0"/>
              <a:t>Peter Block</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1659674"/>
      </p:ext>
    </p:extLst>
  </p:cSld>
  <p:clrMapOvr>
    <a:masterClrMapping/>
  </p:clrMapOvr>
  <mc:AlternateContent xmlns:mc="http://schemas.openxmlformats.org/markup-compatibility/2006">
    <mc:Choice xmlns:p14="http://schemas.microsoft.com/office/powerpoint/2010/main" Requires="p14">
      <p:transition spd="med" p14:dur="700" advTm="18461">
        <p:fade/>
      </p:transition>
    </mc:Choice>
    <mc:Fallback>
      <p:transition spd="med" advTm="18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learned together</a:t>
            </a:r>
            <a:endParaRPr lang="en-US" dirty="0"/>
          </a:p>
        </p:txBody>
      </p:sp>
      <p:sp>
        <p:nvSpPr>
          <p:cNvPr id="3" name="Content Placeholder 2"/>
          <p:cNvSpPr>
            <a:spLocks noGrp="1"/>
          </p:cNvSpPr>
          <p:nvPr>
            <p:ph idx="1"/>
          </p:nvPr>
        </p:nvSpPr>
        <p:spPr>
          <a:xfrm>
            <a:off x="684212" y="1716590"/>
            <a:ext cx="8534400" cy="3615267"/>
          </a:xfrm>
        </p:spPr>
        <p:txBody>
          <a:bodyPr/>
          <a:lstStyle/>
          <a:p>
            <a:pPr marL="0" indent="0">
              <a:buNone/>
            </a:pPr>
            <a:r>
              <a:rPr lang="en-US" dirty="0" smtClean="0"/>
              <a:t>In this module we:</a:t>
            </a:r>
          </a:p>
          <a:p>
            <a:r>
              <a:rPr lang="en-US" dirty="0" smtClean="0"/>
              <a:t>Examined </a:t>
            </a:r>
            <a:r>
              <a:rPr lang="en-US" dirty="0"/>
              <a:t>the role of a coach in general</a:t>
            </a:r>
          </a:p>
          <a:p>
            <a:r>
              <a:rPr lang="en-US" dirty="0" smtClean="0"/>
              <a:t>Examined </a:t>
            </a:r>
            <a:r>
              <a:rPr lang="en-US" dirty="0"/>
              <a:t>the role of a coach in relation to district and school improvement</a:t>
            </a:r>
          </a:p>
          <a:p>
            <a:r>
              <a:rPr lang="en-US" dirty="0" smtClean="0"/>
              <a:t>Examined </a:t>
            </a:r>
            <a:r>
              <a:rPr lang="en-US" dirty="0"/>
              <a:t>the role of a coach for districts and schools using Indistar</a:t>
            </a:r>
          </a:p>
          <a:p>
            <a:r>
              <a:rPr lang="en-US" dirty="0" smtClean="0"/>
              <a:t>Explored </a:t>
            </a:r>
            <a:r>
              <a:rPr lang="en-US" dirty="0"/>
              <a:t>the Indistar online platform to see where a coach enters comments, reviews, or critiques</a:t>
            </a:r>
          </a:p>
          <a:p>
            <a:r>
              <a:rPr lang="en-US" dirty="0" smtClean="0"/>
              <a:t>Explored </a:t>
            </a:r>
            <a:r>
              <a:rPr lang="en-US" dirty="0"/>
              <a:t>the Indistar online platform to see where a coach finds information to review the work of the Leadership Team</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1245597"/>
      </p:ext>
    </p:extLst>
  </p:cSld>
  <p:clrMapOvr>
    <a:masterClrMapping/>
  </p:clrMapOvr>
  <mc:AlternateContent xmlns:mc="http://schemas.openxmlformats.org/markup-compatibility/2006">
    <mc:Choice xmlns:p14="http://schemas.microsoft.com/office/powerpoint/2010/main" Requires="p14">
      <p:transition spd="med" p14:dur="700" advTm="10915">
        <p:fade/>
      </p:transition>
    </mc:Choice>
    <mc:Fallback>
      <p:transition spd="med" advTm="109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0917" y="182880"/>
            <a:ext cx="6208541" cy="4656406"/>
          </a:xfrm>
          <a:prstGeom prst="rect">
            <a:avLst/>
          </a:prstGeom>
          <a:ln w="88900" cap="sq" cmpd="thickThin">
            <a:solidFill>
              <a:srgbClr val="000000"/>
            </a:solidFill>
            <a:prstDash val="solid"/>
            <a:miter lim="800000"/>
          </a:ln>
          <a:effectLst>
            <a:innerShdw blurRad="76200">
              <a:srgbClr val="000000"/>
            </a:innerShdw>
          </a:effectLst>
        </p:spPr>
      </p:pic>
      <p:sp>
        <p:nvSpPr>
          <p:cNvPr id="3" name="Content Placeholder 2"/>
          <p:cNvSpPr>
            <a:spLocks noGrp="1"/>
          </p:cNvSpPr>
          <p:nvPr>
            <p:ph idx="1"/>
          </p:nvPr>
        </p:nvSpPr>
        <p:spPr>
          <a:xfrm>
            <a:off x="277589" y="3031652"/>
            <a:ext cx="8534400" cy="3615267"/>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indent="0">
              <a:buNone/>
            </a:pPr>
            <a:r>
              <a:rPr lang="en-US" sz="3600" dirty="0" smtClean="0"/>
              <a:t>A coach is not necessarily an expert who trains others in a way of doing something; a coach helps build the capacity of others by facilitating their learning. </a:t>
            </a:r>
            <a:endParaRPr lang="en-US" sz="3600" dirty="0"/>
          </a:p>
          <a:p>
            <a:r>
              <a:rPr lang="en-US" dirty="0" smtClean="0"/>
              <a:t>(Aguilar, E. The Art of Coaching, p. 19)</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38228413"/>
      </p:ext>
    </p:extLst>
  </p:cSld>
  <p:clrMapOvr>
    <a:masterClrMapping/>
  </p:clrMapOvr>
  <mc:AlternateContent xmlns:mc="http://schemas.openxmlformats.org/markup-compatibility/2006" xmlns:p14="http://schemas.microsoft.com/office/powerpoint/2010/main">
    <mc:Choice Requires="p14">
      <p:transition spd="med" p14:dur="700" advTm="50695">
        <p:fade/>
      </p:transition>
    </mc:Choice>
    <mc:Fallback xmlns="">
      <p:transition spd="med" advTm="506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1000"/>
                                        <p:tgtEl>
                                          <p:spTgt spid="3">
                                            <p:bg/>
                                          </p:spTgt>
                                        </p:tgtEl>
                                      </p:cBhvr>
                                    </p:animEffect>
                                    <p:anim calcmode="lin" valueType="num">
                                      <p:cBhvr>
                                        <p:cTn id="19" dur="1000" fill="hold"/>
                                        <p:tgtEl>
                                          <p:spTgt spid="3">
                                            <p:bg/>
                                          </p:spTgt>
                                        </p:tgtEl>
                                        <p:attrNameLst>
                                          <p:attrName>ppt_x</p:attrName>
                                        </p:attrNameLst>
                                      </p:cBhvr>
                                      <p:tavLst>
                                        <p:tav tm="0">
                                          <p:val>
                                            <p:strVal val="#ppt_x"/>
                                          </p:val>
                                        </p:tav>
                                        <p:tav tm="100000">
                                          <p:val>
                                            <p:strVal val="#ppt_x"/>
                                          </p:val>
                                        </p:tav>
                                      </p:tavLst>
                                    </p:anim>
                                    <p:anim calcmode="lin" valueType="num">
                                      <p:cBhvr>
                                        <p:cTn id="20"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you coach</a:t>
            </a:r>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9768" y="569588"/>
            <a:ext cx="6291072" cy="4974336"/>
          </a:xfrm>
          <a:prstGeom prst="rect">
            <a:avLst/>
          </a:prstGeom>
          <a:ln w="88900" cap="sq" cmpd="thickThin">
            <a:solidFill>
              <a:srgbClr val="000000"/>
            </a:solidFill>
            <a:prstDash val="solid"/>
            <a:miter lim="800000"/>
          </a:ln>
          <a:effectLst>
            <a:innerShdw blurRad="76200">
              <a:srgbClr val="000000"/>
            </a:innerShdw>
          </a:effectLst>
        </p:spPr>
      </p:pic>
      <p:sp>
        <p:nvSpPr>
          <p:cNvPr id="3" name="Content Placeholder 2"/>
          <p:cNvSpPr>
            <a:spLocks noGrp="1"/>
          </p:cNvSpPr>
          <p:nvPr>
            <p:ph idx="1"/>
          </p:nvPr>
        </p:nvSpPr>
        <p:spPr>
          <a:xfrm>
            <a:off x="411790" y="4149245"/>
            <a:ext cx="8534400" cy="2456543"/>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0" indent="0">
              <a:buNone/>
            </a:pPr>
            <a:r>
              <a:rPr lang="en-US" sz="3200" dirty="0" smtClean="0"/>
              <a:t>The work of the coach is to make a difference for the students.</a:t>
            </a:r>
            <a:endParaRPr lang="en-US" sz="32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5779053"/>
      </p:ext>
    </p:extLst>
  </p:cSld>
  <p:clrMapOvr>
    <a:masterClrMapping/>
  </p:clrMapOvr>
  <mc:AlternateContent xmlns:mc="http://schemas.openxmlformats.org/markup-compatibility/2006" xmlns:p14="http://schemas.microsoft.com/office/powerpoint/2010/main">
    <mc:Choice Requires="p14">
      <p:transition spd="med" p14:dur="700" advTm="9623">
        <p:fade/>
      </p:transition>
    </mc:Choice>
    <mc:Fallback xmlns="">
      <p:transition spd="med" advTm="9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 calcmode="lin" valueType="num">
                                      <p:cBhvr>
                                        <p:cTn id="19" dur="1000" fill="hold"/>
                                        <p:tgtEl>
                                          <p:spTgt spid="3">
                                            <p:bg/>
                                          </p:spTgt>
                                        </p:tgtEl>
                                        <p:attrNameLst>
                                          <p:attrName>ppt_w</p:attrName>
                                        </p:attrNameLst>
                                      </p:cBhvr>
                                      <p:tavLst>
                                        <p:tav tm="0">
                                          <p:val>
                                            <p:fltVal val="0"/>
                                          </p:val>
                                        </p:tav>
                                        <p:tav tm="100000">
                                          <p:val>
                                            <p:strVal val="#ppt_w"/>
                                          </p:val>
                                        </p:tav>
                                      </p:tavLst>
                                    </p:anim>
                                    <p:anim calcmode="lin" valueType="num">
                                      <p:cBhvr>
                                        <p:cTn id="20" dur="1000" fill="hold"/>
                                        <p:tgtEl>
                                          <p:spTgt spid="3">
                                            <p:bg/>
                                          </p:spTgt>
                                        </p:tgtEl>
                                        <p:attrNameLst>
                                          <p:attrName>ppt_h</p:attrName>
                                        </p:attrNameLst>
                                      </p:cBhvr>
                                      <p:tavLst>
                                        <p:tav tm="0">
                                          <p:val>
                                            <p:fltVal val="0"/>
                                          </p:val>
                                        </p:tav>
                                        <p:tav tm="100000">
                                          <p:val>
                                            <p:strVal val="#ppt_h"/>
                                          </p:val>
                                        </p:tav>
                                      </p:tavLst>
                                    </p:anim>
                                    <p:anim calcmode="lin" valueType="num">
                                      <p:cBhvr>
                                        <p:cTn id="21" dur="1000" fill="hold"/>
                                        <p:tgtEl>
                                          <p:spTgt spid="3">
                                            <p:bg/>
                                          </p:spTgt>
                                        </p:tgtEl>
                                        <p:attrNameLst>
                                          <p:attrName>style.rotation</p:attrName>
                                        </p:attrNameLst>
                                      </p:cBhvr>
                                      <p:tavLst>
                                        <p:tav tm="0">
                                          <p:val>
                                            <p:fltVal val="90"/>
                                          </p:val>
                                        </p:tav>
                                        <p:tav tm="100000">
                                          <p:val>
                                            <p:fltVal val="0"/>
                                          </p:val>
                                        </p:tav>
                                      </p:tavLst>
                                    </p:anim>
                                    <p:animEffect transition="in" filter="fade">
                                      <p:cBhvr>
                                        <p:cTn id="22" dur="1000"/>
                                        <p:tgtEl>
                                          <p:spTgt spid="3">
                                            <p:bg/>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p:cTn id="2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a:t>
            </a:r>
            <a:endParaRPr lang="en-US" dirty="0"/>
          </a:p>
        </p:txBody>
      </p:sp>
      <p:sp>
        <p:nvSpPr>
          <p:cNvPr id="3" name="Content Placeholder 2"/>
          <p:cNvSpPr>
            <a:spLocks noGrp="1"/>
          </p:cNvSpPr>
          <p:nvPr>
            <p:ph idx="1"/>
          </p:nvPr>
        </p:nvSpPr>
        <p:spPr>
          <a:xfrm>
            <a:off x="684212" y="1210733"/>
            <a:ext cx="8534400" cy="3615267"/>
          </a:xfrm>
        </p:spPr>
        <p:txBody>
          <a:bodyPr>
            <a:normAutofit/>
          </a:bodyPr>
          <a:lstStyle/>
          <a:p>
            <a:pPr marL="0" indent="0">
              <a:buNone/>
            </a:pPr>
            <a:r>
              <a:rPr lang="en-US" sz="3200" dirty="0" smtClean="0"/>
              <a:t>At your table or with a partner, think about this question and then discuss:</a:t>
            </a:r>
          </a:p>
          <a:p>
            <a:r>
              <a:rPr lang="en-US" sz="3200" dirty="0" smtClean="0"/>
              <a:t>How do you see yourself, as a coach, supporting better outcomes for students?</a:t>
            </a:r>
            <a:endParaRPr lang="en-US" sz="3200" dirty="0"/>
          </a:p>
        </p:txBody>
      </p:sp>
      <p:pic>
        <p:nvPicPr>
          <p:cNvPr id="4" name="Picture 3"/>
          <p:cNvPicPr>
            <a:picLocks noChangeAspect="1"/>
          </p:cNvPicPr>
          <p:nvPr/>
        </p:nvPicPr>
        <p:blipFill>
          <a:blip r:embed="rId4"/>
          <a:stretch>
            <a:fillRect/>
          </a:stretch>
        </p:blipFill>
        <p:spPr>
          <a:xfrm>
            <a:off x="9839445" y="4562355"/>
            <a:ext cx="1879726" cy="1805238"/>
          </a:xfrm>
          <a:prstGeom prst="rect">
            <a:avLst/>
          </a:prstGeom>
        </p:spPr>
      </p:pic>
      <p:sp>
        <p:nvSpPr>
          <p:cNvPr id="5" name="TextBox 4"/>
          <p:cNvSpPr txBox="1"/>
          <p:nvPr/>
        </p:nvSpPr>
        <p:spPr>
          <a:xfrm>
            <a:off x="6204028" y="5486400"/>
            <a:ext cx="4884517" cy="369332"/>
          </a:xfrm>
          <a:prstGeom prst="rect">
            <a:avLst/>
          </a:prstGeom>
          <a:noFill/>
        </p:spPr>
        <p:txBody>
          <a:bodyPr wrap="square" rtlCol="0">
            <a:spAutoFit/>
          </a:bodyPr>
          <a:lstStyle/>
          <a:p>
            <a:r>
              <a:rPr lang="en-US" dirty="0">
                <a:solidFill>
                  <a:srgbClr val="0F496F"/>
                </a:solidFill>
              </a:rPr>
              <a:t>Click to restart after activity</a:t>
            </a: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2262681"/>
      </p:ext>
    </p:extLst>
  </p:cSld>
  <p:clrMapOvr>
    <a:masterClrMapping/>
  </p:clrMapOvr>
  <mc:AlternateContent xmlns:mc="http://schemas.openxmlformats.org/markup-compatibility/2006" xmlns:p14="http://schemas.microsoft.com/office/powerpoint/2010/main">
    <mc:Choice Requires="p14">
      <p:transition spd="med" p14:dur="700" advTm="20038">
        <p:fade/>
      </p:transition>
    </mc:Choice>
    <mc:Fallback xmlns="">
      <p:transition spd="med" advTm="200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327" y="1680500"/>
            <a:ext cx="7568537" cy="2331656"/>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0" indent="0">
              <a:buNone/>
            </a:pPr>
            <a:r>
              <a:rPr lang="en-US" sz="2800" dirty="0"/>
              <a:t>Coaching is about supporting through change. You can think of coaching as finding the perfect girdle: it gives a little pressure and a lot of support.</a:t>
            </a:r>
          </a:p>
        </p:txBody>
      </p:sp>
      <p:pic>
        <p:nvPicPr>
          <p:cNvPr id="4" name="Picture 2" descr="C:\Users\psheley\AppData\Local\Microsoft\Windows\Temporary Internet Files\Content.IE5\0TM3LQEL\MC900233711[1].wmf"/>
          <p:cNvPicPr>
            <a:picLocks noChangeAspect="1" noChangeArrowheads="1"/>
          </p:cNvPicPr>
          <p:nvPr/>
        </p:nvPicPr>
        <p:blipFill>
          <a:blip r:embed="rId5" cstate="print"/>
          <a:srcRect/>
          <a:stretch>
            <a:fillRect/>
          </a:stretch>
        </p:blipFill>
        <p:spPr bwMode="auto">
          <a:xfrm>
            <a:off x="7725136" y="2846328"/>
            <a:ext cx="4114800" cy="3875670"/>
          </a:xfrm>
          <a:prstGeom prst="rect">
            <a:avLst/>
          </a:prstGeom>
          <a:noFill/>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8495630"/>
      </p:ext>
    </p:extLst>
  </p:cSld>
  <p:clrMapOvr>
    <a:masterClrMapping/>
  </p:clrMapOvr>
  <mc:AlternateContent xmlns:mc="http://schemas.openxmlformats.org/markup-compatibility/2006" xmlns:p14="http://schemas.microsoft.com/office/powerpoint/2010/main">
    <mc:Choice Requires="p14">
      <p:transition spd="slow" p14:dur="2000" advTm="18782"/>
    </mc:Choice>
    <mc:Fallback xmlns="">
      <p:transition spd="slow" advTm="18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11.5|1.3|3.8|1.7"/>
</p:tagLst>
</file>

<file path=ppt/tags/tag10.xml><?xml version="1.0" encoding="utf-8"?>
<p:tagLst xmlns:a="http://schemas.openxmlformats.org/drawingml/2006/main" xmlns:r="http://schemas.openxmlformats.org/officeDocument/2006/relationships" xmlns:p="http://schemas.openxmlformats.org/presentationml/2006/main">
  <p:tag name="TIMING" val="|0.5|5.9|12.5|21.8|3"/>
</p:tagLst>
</file>

<file path=ppt/tags/tag11.xml><?xml version="1.0" encoding="utf-8"?>
<p:tagLst xmlns:a="http://schemas.openxmlformats.org/drawingml/2006/main" xmlns:r="http://schemas.openxmlformats.org/officeDocument/2006/relationships" xmlns:p="http://schemas.openxmlformats.org/presentationml/2006/main">
  <p:tag name="TIMING" val="|6.6|14.4|2|18.4|2.4"/>
</p:tagLst>
</file>

<file path=ppt/tags/tag12.xml><?xml version="1.0" encoding="utf-8"?>
<p:tagLst xmlns:a="http://schemas.openxmlformats.org/drawingml/2006/main" xmlns:r="http://schemas.openxmlformats.org/officeDocument/2006/relationships" xmlns:p="http://schemas.openxmlformats.org/presentationml/2006/main">
  <p:tag name="TIMING" val="|10.3|5.2|21|24.6|4.5"/>
</p:tagLst>
</file>

<file path=ppt/tags/tag13.xml><?xml version="1.0" encoding="utf-8"?>
<p:tagLst xmlns:a="http://schemas.openxmlformats.org/drawingml/2006/main" xmlns:r="http://schemas.openxmlformats.org/officeDocument/2006/relationships" xmlns:p="http://schemas.openxmlformats.org/presentationml/2006/main">
  <p:tag name="TIMING" val="|3.6|19.4|17.8|7.2"/>
</p:tagLst>
</file>

<file path=ppt/tags/tag14.xml><?xml version="1.0" encoding="utf-8"?>
<p:tagLst xmlns:a="http://schemas.openxmlformats.org/drawingml/2006/main" xmlns:r="http://schemas.openxmlformats.org/officeDocument/2006/relationships" xmlns:p="http://schemas.openxmlformats.org/presentationml/2006/main">
  <p:tag name="TIMING" val="|5.6|20|29.1|6.7"/>
</p:tagLst>
</file>

<file path=ppt/tags/tag15.xml><?xml version="1.0" encoding="utf-8"?>
<p:tagLst xmlns:a="http://schemas.openxmlformats.org/drawingml/2006/main" xmlns:r="http://schemas.openxmlformats.org/officeDocument/2006/relationships" xmlns:p="http://schemas.openxmlformats.org/presentationml/2006/main">
  <p:tag name="TIMING" val="|3.1|5.7|4.8|4.9|2.8"/>
</p:tagLst>
</file>

<file path=ppt/tags/tag16.xml><?xml version="1.0" encoding="utf-8"?>
<p:tagLst xmlns:a="http://schemas.openxmlformats.org/drawingml/2006/main" xmlns:r="http://schemas.openxmlformats.org/officeDocument/2006/relationships" xmlns:p="http://schemas.openxmlformats.org/presentationml/2006/main">
  <p:tag name="TIMING" val="|67.2|2.5|2.9|5.4"/>
</p:tagLst>
</file>

<file path=ppt/tags/tag17.xml><?xml version="1.0" encoding="utf-8"?>
<p:tagLst xmlns:a="http://schemas.openxmlformats.org/drawingml/2006/main" xmlns:r="http://schemas.openxmlformats.org/officeDocument/2006/relationships" xmlns:p="http://schemas.openxmlformats.org/presentationml/2006/main">
  <p:tag name="TIMING" val="|2.2|8.8|8.5"/>
</p:tagLst>
</file>

<file path=ppt/tags/tag18.xml><?xml version="1.0" encoding="utf-8"?>
<p:tagLst xmlns:a="http://schemas.openxmlformats.org/drawingml/2006/main" xmlns:r="http://schemas.openxmlformats.org/officeDocument/2006/relationships" xmlns:p="http://schemas.openxmlformats.org/presentationml/2006/main">
  <p:tag name="TIMING" val="|7.4|14.6|3"/>
</p:tagLst>
</file>

<file path=ppt/tags/tag19.xml><?xml version="1.0" encoding="utf-8"?>
<p:tagLst xmlns:a="http://schemas.openxmlformats.org/drawingml/2006/main" xmlns:r="http://schemas.openxmlformats.org/officeDocument/2006/relationships" xmlns:p="http://schemas.openxmlformats.org/presentationml/2006/main">
  <p:tag name="TIMING" val="|26|10.2|8|19.9"/>
</p:tagLst>
</file>

<file path=ppt/tags/tag2.xml><?xml version="1.0" encoding="utf-8"?>
<p:tagLst xmlns:a="http://schemas.openxmlformats.org/drawingml/2006/main" xmlns:r="http://schemas.openxmlformats.org/officeDocument/2006/relationships" xmlns:p="http://schemas.openxmlformats.org/presentationml/2006/main">
  <p:tag name="TIMING" val="|2.8|3.3|1.3|3|1.6"/>
</p:tagLst>
</file>

<file path=ppt/tags/tag20.xml><?xml version="1.0" encoding="utf-8"?>
<p:tagLst xmlns:a="http://schemas.openxmlformats.org/drawingml/2006/main" xmlns:r="http://schemas.openxmlformats.org/officeDocument/2006/relationships" xmlns:p="http://schemas.openxmlformats.org/presentationml/2006/main">
  <p:tag name="TIMING" val="|24.9|2.4|33.5|5.6|31.4|2.1|25.3|7"/>
</p:tagLst>
</file>

<file path=ppt/tags/tag21.xml><?xml version="1.0" encoding="utf-8"?>
<p:tagLst xmlns:a="http://schemas.openxmlformats.org/drawingml/2006/main" xmlns:r="http://schemas.openxmlformats.org/officeDocument/2006/relationships" xmlns:p="http://schemas.openxmlformats.org/presentationml/2006/main">
  <p:tag name="TIMING" val="|11.4|10.1|10.9|4.7|10.1"/>
</p:tagLst>
</file>

<file path=ppt/tags/tag22.xml><?xml version="1.0" encoding="utf-8"?>
<p:tagLst xmlns:a="http://schemas.openxmlformats.org/drawingml/2006/main" xmlns:r="http://schemas.openxmlformats.org/officeDocument/2006/relationships" xmlns:p="http://schemas.openxmlformats.org/presentationml/2006/main">
  <p:tag name="TIMING" val="|31|2.6"/>
</p:tagLst>
</file>

<file path=ppt/tags/tag23.xml><?xml version="1.0" encoding="utf-8"?>
<p:tagLst xmlns:a="http://schemas.openxmlformats.org/drawingml/2006/main" xmlns:r="http://schemas.openxmlformats.org/officeDocument/2006/relationships" xmlns:p="http://schemas.openxmlformats.org/presentationml/2006/main">
  <p:tag name="TIMING" val="|0.8|7.6|2.4|1.9|1.9|2.5"/>
</p:tagLst>
</file>

<file path=ppt/tags/tag24.xml><?xml version="1.0" encoding="utf-8"?>
<p:tagLst xmlns:a="http://schemas.openxmlformats.org/drawingml/2006/main" xmlns:r="http://schemas.openxmlformats.org/officeDocument/2006/relationships" xmlns:p="http://schemas.openxmlformats.org/presentationml/2006/main">
  <p:tag name="TIMING" val="|9.7|13.7|15.7"/>
</p:tagLst>
</file>

<file path=ppt/tags/tag25.xml><?xml version="1.0" encoding="utf-8"?>
<p:tagLst xmlns:a="http://schemas.openxmlformats.org/drawingml/2006/main" xmlns:r="http://schemas.openxmlformats.org/officeDocument/2006/relationships" xmlns:p="http://schemas.openxmlformats.org/presentationml/2006/main">
  <p:tag name="TIMING" val="|11.7|25.9|22.9"/>
</p:tagLst>
</file>

<file path=ppt/tags/tag26.xml><?xml version="1.0" encoding="utf-8"?>
<p:tagLst xmlns:a="http://schemas.openxmlformats.org/drawingml/2006/main" xmlns:r="http://schemas.openxmlformats.org/officeDocument/2006/relationships" xmlns:p="http://schemas.openxmlformats.org/presentationml/2006/main">
  <p:tag name="TIMING" val="|16.4|9.5|16.5"/>
</p:tagLst>
</file>

<file path=ppt/tags/tag3.xml><?xml version="1.0" encoding="utf-8"?>
<p:tagLst xmlns:a="http://schemas.openxmlformats.org/drawingml/2006/main" xmlns:r="http://schemas.openxmlformats.org/officeDocument/2006/relationships" xmlns:p="http://schemas.openxmlformats.org/presentationml/2006/main">
  <p:tag name="TIMING" val="|1.4|11.5|2.1"/>
</p:tagLst>
</file>

<file path=ppt/tags/tag4.xml><?xml version="1.0" encoding="utf-8"?>
<p:tagLst xmlns:a="http://schemas.openxmlformats.org/drawingml/2006/main" xmlns:r="http://schemas.openxmlformats.org/officeDocument/2006/relationships" xmlns:p="http://schemas.openxmlformats.org/presentationml/2006/main">
  <p:tag name="TIMING" val="|0.8|3.3|1.6"/>
</p:tagLst>
</file>

<file path=ppt/tags/tag5.xml><?xml version="1.0" encoding="utf-8"?>
<p:tagLst xmlns:a="http://schemas.openxmlformats.org/drawingml/2006/main" xmlns:r="http://schemas.openxmlformats.org/officeDocument/2006/relationships" xmlns:p="http://schemas.openxmlformats.org/presentationml/2006/main">
  <p:tag name="TIMING" val="|3.2|5.2|1.2"/>
</p:tagLst>
</file>

<file path=ppt/tags/tag6.xml><?xml version="1.0" encoding="utf-8"?>
<p:tagLst xmlns:a="http://schemas.openxmlformats.org/drawingml/2006/main" xmlns:r="http://schemas.openxmlformats.org/officeDocument/2006/relationships" xmlns:p="http://schemas.openxmlformats.org/presentationml/2006/main">
  <p:tag name="TIMING" val="|9.8|23.2|1.7"/>
</p:tagLst>
</file>

<file path=ppt/tags/tag7.xml><?xml version="1.0" encoding="utf-8"?>
<p:tagLst xmlns:a="http://schemas.openxmlformats.org/drawingml/2006/main" xmlns:r="http://schemas.openxmlformats.org/officeDocument/2006/relationships" xmlns:p="http://schemas.openxmlformats.org/presentationml/2006/main">
  <p:tag name="TIMING" val="|8|4.5|2.8|9.6|1.2"/>
</p:tagLst>
</file>

<file path=ppt/tags/tag8.xml><?xml version="1.0" encoding="utf-8"?>
<p:tagLst xmlns:a="http://schemas.openxmlformats.org/drawingml/2006/main" xmlns:r="http://schemas.openxmlformats.org/officeDocument/2006/relationships" xmlns:p="http://schemas.openxmlformats.org/presentationml/2006/main">
  <p:tag name="TIMING" val="|24.3|7.2|7.6"/>
</p:tagLst>
</file>

<file path=ppt/tags/tag9.xml><?xml version="1.0" encoding="utf-8"?>
<p:tagLst xmlns:a="http://schemas.openxmlformats.org/drawingml/2006/main" xmlns:r="http://schemas.openxmlformats.org/officeDocument/2006/relationships" xmlns:p="http://schemas.openxmlformats.org/presentationml/2006/main">
  <p:tag name="TIMING" val="|5.3|2.7|2.9|4.4|21.2"/>
</p:tagLst>
</file>

<file path=ppt/theme/theme1.xml><?xml version="1.0" encoding="utf-8"?>
<a:theme xmlns:a="http://schemas.openxmlformats.org/drawingml/2006/main" name="Indistar Modul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Indistar Module Theme" id="{BB707F31-6AA3-453E-BAA2-63D39481137B}" vid="{B5DECC7C-97C9-4545-A761-4EE953DB06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Indistar Module Theme</Template>
  <TotalTime>5205</TotalTime>
  <Words>9955</Words>
  <Application>Microsoft Office PowerPoint</Application>
  <PresentationFormat>Widescreen</PresentationFormat>
  <Paragraphs>475</Paragraphs>
  <Slides>55</Slides>
  <Notes>48</Notes>
  <HiddenSlides>0</HiddenSlides>
  <MMClips>55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Wingdings</vt:lpstr>
      <vt:lpstr>Wingdings 3</vt:lpstr>
      <vt:lpstr>Indistar Module Theme</vt:lpstr>
      <vt:lpstr>Getting Better Together with Coaching</vt:lpstr>
      <vt:lpstr>Learning Together</vt:lpstr>
      <vt:lpstr>What is a coach?</vt:lpstr>
      <vt:lpstr>PowerPoint Presentation</vt:lpstr>
      <vt:lpstr>PowerPoint Presentation</vt:lpstr>
      <vt:lpstr>PowerPoint Presentation</vt:lpstr>
      <vt:lpstr>Why you coach</vt:lpstr>
      <vt:lpstr>Activity </vt:lpstr>
      <vt:lpstr>PowerPoint Presentation</vt:lpstr>
      <vt:lpstr>What is Coaching?</vt:lpstr>
      <vt:lpstr>Coaching for school improvement</vt:lpstr>
      <vt:lpstr>What Makes a Good Coach?</vt:lpstr>
      <vt:lpstr>Activity: Important Qualities of a Coach...</vt:lpstr>
      <vt:lpstr>Perception</vt:lpstr>
      <vt:lpstr>Coaching with Indicators: Role of a Coach…</vt:lpstr>
      <vt:lpstr>The Coach’s role</vt:lpstr>
      <vt:lpstr>PowerPoint Presentation</vt:lpstr>
      <vt:lpstr>Activity </vt:lpstr>
      <vt:lpstr>Now…About the leadership team</vt:lpstr>
      <vt:lpstr>Leadership Team Basics</vt:lpstr>
      <vt:lpstr>What else?</vt:lpstr>
      <vt:lpstr>Afterwards…</vt:lpstr>
      <vt:lpstr>Reviewing the work of the team: A high quality plan</vt:lpstr>
      <vt:lpstr>PowerPoint Presentation</vt:lpstr>
      <vt:lpstr>How the coach fits in</vt:lpstr>
      <vt:lpstr>Coaching Comments about Assessment of Indicators</vt:lpstr>
      <vt:lpstr>Coaching comments about assessment</vt:lpstr>
      <vt:lpstr>Activity </vt:lpstr>
      <vt:lpstr>Coaching through the planning phase</vt:lpstr>
      <vt:lpstr>Do’s and Don’ts to look for in Tasks</vt:lpstr>
      <vt:lpstr>More Do’s and Don’ts</vt:lpstr>
      <vt:lpstr>Activity </vt:lpstr>
      <vt:lpstr>Evidence and Sustainability </vt:lpstr>
      <vt:lpstr>Forms of communication </vt:lpstr>
      <vt:lpstr>From “Coaching with indicators”</vt:lpstr>
      <vt:lpstr>Structuring the dialogue</vt:lpstr>
      <vt:lpstr>Dialogue components </vt:lpstr>
      <vt:lpstr>Encouragement</vt:lpstr>
      <vt:lpstr>Push-back</vt:lpstr>
      <vt:lpstr>PowerPoint Presentation</vt:lpstr>
      <vt:lpstr>Helpful tips on writing comments</vt:lpstr>
      <vt:lpstr>PowerPoint Presentation</vt:lpstr>
      <vt:lpstr>Growth mindset</vt:lpstr>
      <vt:lpstr>A little practice </vt:lpstr>
      <vt:lpstr>PowerPoint Presentation</vt:lpstr>
      <vt:lpstr>Indicator:  Instructional teams identify key curriculum vertical transition points to eliminate necessary overlaps and close gaps.</vt:lpstr>
      <vt:lpstr>Indicator: All teachers design units of instruction to include pre- and post-tests that assess student mastery of standards-based objectives.</vt:lpstr>
      <vt:lpstr>Activity </vt:lpstr>
      <vt:lpstr>Navigating Indistar as a coach  </vt:lpstr>
      <vt:lpstr>Where to go in the system </vt:lpstr>
      <vt:lpstr>Finding your way</vt:lpstr>
      <vt:lpstr>Your work</vt:lpstr>
      <vt:lpstr>The team’s work</vt:lpstr>
      <vt:lpstr>How do you know you’ve succeeded?</vt:lpstr>
      <vt:lpstr>What We learned together</vt:lpstr>
    </vt:vector>
  </TitlesOfParts>
  <Company>Academic Development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Sheley</dc:creator>
  <cp:lastModifiedBy>Pam Sheley</cp:lastModifiedBy>
  <cp:revision>108</cp:revision>
  <dcterms:created xsi:type="dcterms:W3CDTF">2015-08-03T20:21:57Z</dcterms:created>
  <dcterms:modified xsi:type="dcterms:W3CDTF">2015-08-10T16:29:29Z</dcterms:modified>
</cp:coreProperties>
</file>