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avi" ContentType="video/x-msvide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 id="2147483709" r:id="rId2"/>
    <p:sldMasterId id="2147483722" r:id="rId3"/>
  </p:sldMasterIdLst>
  <p:notesMasterIdLst>
    <p:notesMasterId r:id="rId74"/>
  </p:notesMasterIdLst>
  <p:handoutMasterIdLst>
    <p:handoutMasterId r:id="rId75"/>
  </p:handoutMasterIdLst>
  <p:sldIdLst>
    <p:sldId id="339" r:id="rId4"/>
    <p:sldId id="256" r:id="rId5"/>
    <p:sldId id="329" r:id="rId6"/>
    <p:sldId id="257" r:id="rId7"/>
    <p:sldId id="272" r:id="rId8"/>
    <p:sldId id="271" r:id="rId9"/>
    <p:sldId id="270" r:id="rId10"/>
    <p:sldId id="273" r:id="rId11"/>
    <p:sldId id="269" r:id="rId12"/>
    <p:sldId id="258" r:id="rId13"/>
    <p:sldId id="277" r:id="rId14"/>
    <p:sldId id="298" r:id="rId15"/>
    <p:sldId id="292" r:id="rId16"/>
    <p:sldId id="278" r:id="rId17"/>
    <p:sldId id="279" r:id="rId18"/>
    <p:sldId id="280" r:id="rId19"/>
    <p:sldId id="281" r:id="rId20"/>
    <p:sldId id="282" r:id="rId21"/>
    <p:sldId id="283" r:id="rId22"/>
    <p:sldId id="285" r:id="rId23"/>
    <p:sldId id="284" r:id="rId24"/>
    <p:sldId id="287" r:id="rId25"/>
    <p:sldId id="336" r:id="rId26"/>
    <p:sldId id="338" r:id="rId27"/>
    <p:sldId id="335" r:id="rId28"/>
    <p:sldId id="259" r:id="rId29"/>
    <p:sldId id="299" r:id="rId30"/>
    <p:sldId id="275" r:id="rId31"/>
    <p:sldId id="288" r:id="rId32"/>
    <p:sldId id="300" r:id="rId33"/>
    <p:sldId id="290" r:id="rId34"/>
    <p:sldId id="294" r:id="rId35"/>
    <p:sldId id="297" r:id="rId36"/>
    <p:sldId id="295" r:id="rId37"/>
    <p:sldId id="296" r:id="rId38"/>
    <p:sldId id="315" r:id="rId39"/>
    <p:sldId id="330" r:id="rId40"/>
    <p:sldId id="301" r:id="rId41"/>
    <p:sldId id="333" r:id="rId42"/>
    <p:sldId id="316" r:id="rId43"/>
    <p:sldId id="317" r:id="rId44"/>
    <p:sldId id="318" r:id="rId45"/>
    <p:sldId id="334" r:id="rId46"/>
    <p:sldId id="319" r:id="rId47"/>
    <p:sldId id="332" r:id="rId48"/>
    <p:sldId id="304" r:id="rId49"/>
    <p:sldId id="328" r:id="rId50"/>
    <p:sldId id="320" r:id="rId51"/>
    <p:sldId id="322" r:id="rId52"/>
    <p:sldId id="323" r:id="rId53"/>
    <p:sldId id="331" r:id="rId54"/>
    <p:sldId id="337" r:id="rId55"/>
    <p:sldId id="305" r:id="rId56"/>
    <p:sldId id="260" r:id="rId57"/>
    <p:sldId id="264" r:id="rId58"/>
    <p:sldId id="267" r:id="rId59"/>
    <p:sldId id="311" r:id="rId60"/>
    <p:sldId id="310" r:id="rId61"/>
    <p:sldId id="261" r:id="rId62"/>
    <p:sldId id="262" r:id="rId63"/>
    <p:sldId id="263" r:id="rId64"/>
    <p:sldId id="313" r:id="rId65"/>
    <p:sldId id="314" r:id="rId66"/>
    <p:sldId id="326" r:id="rId67"/>
    <p:sldId id="327" r:id="rId68"/>
    <p:sldId id="306" r:id="rId69"/>
    <p:sldId id="309" r:id="rId70"/>
    <p:sldId id="307" r:id="rId71"/>
    <p:sldId id="308" r:id="rId72"/>
    <p:sldId id="274"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496F"/>
    <a:srgbClr val="B40000"/>
    <a:srgbClr val="045087"/>
    <a:srgbClr val="666633"/>
    <a:srgbClr val="C4D6D8"/>
    <a:srgbClr val="0B5387"/>
    <a:srgbClr val="1CADE4"/>
    <a:srgbClr val="58267E"/>
    <a:srgbClr val="D8D8D8"/>
    <a:srgbClr val="B7C8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3" autoAdjust="0"/>
    <p:restoredTop sz="74311" autoAdjust="0"/>
  </p:normalViewPr>
  <p:slideViewPr>
    <p:cSldViewPr snapToGrid="0">
      <p:cViewPr varScale="1">
        <p:scale>
          <a:sx n="53" d="100"/>
          <a:sy n="53" d="100"/>
        </p:scale>
        <p:origin x="72" y="390"/>
      </p:cViewPr>
      <p:guideLst>
        <p:guide orient="horz" pos="2160"/>
        <p:guide pos="3840"/>
      </p:guideLst>
    </p:cSldViewPr>
  </p:slideViewPr>
  <p:outlineViewPr>
    <p:cViewPr>
      <p:scale>
        <a:sx n="33" d="100"/>
        <a:sy n="33" d="100"/>
      </p:scale>
      <p:origin x="0" y="-612"/>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70" d="100"/>
          <a:sy n="70" d="100"/>
        </p:scale>
        <p:origin x="3240"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diagrams/_rels/data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 Id="rId4" Type="http://schemas.openxmlformats.org/officeDocument/2006/relationships/image" Target="../media/image6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B1F384-2A37-441E-BBED-7759DF9E3D42}" type="doc">
      <dgm:prSet loTypeId="urn:microsoft.com/office/officeart/2005/8/layout/bList2" loCatId="list" qsTypeId="urn:microsoft.com/office/officeart/2005/8/quickstyle/simple1" qsCatId="simple" csTypeId="urn:microsoft.com/office/officeart/2005/8/colors/accent1_2" csCatId="accent1" phldr="1"/>
      <dgm:spPr/>
    </dgm:pt>
    <dgm:pt modelId="{BD7A4F3E-0E3B-4443-A7E6-DD0C90FC3DE4}">
      <dgm:prSet phldrT="[Text]" custT="1"/>
      <dgm:spPr>
        <a:solidFill>
          <a:srgbClr val="0F496F"/>
        </a:solidFill>
        <a:ln>
          <a:solidFill>
            <a:srgbClr val="0F496F"/>
          </a:solidFill>
        </a:ln>
      </dgm:spPr>
      <dgm:t>
        <a:bodyPr/>
        <a:lstStyle/>
        <a:p>
          <a:r>
            <a:rPr lang="en-US" sz="2400" b="1" u="none" dirty="0" smtClean="0">
              <a:ln>
                <a:noFill/>
              </a:ln>
              <a:solidFill>
                <a:schemeClr val="tx1"/>
              </a:solidFill>
            </a:rPr>
            <a:t>Assess</a:t>
          </a:r>
          <a:endParaRPr lang="en-US" sz="2400" b="1" u="none" dirty="0">
            <a:ln>
              <a:noFill/>
            </a:ln>
            <a:solidFill>
              <a:schemeClr val="tx1"/>
            </a:solidFill>
          </a:endParaRPr>
        </a:p>
      </dgm:t>
    </dgm:pt>
    <dgm:pt modelId="{CF0AF296-F7B6-4952-A3D5-5D66B85BDB28}" type="parTrans" cxnId="{8B8C1896-83AB-405C-92A1-88A8D2A6ED5F}">
      <dgm:prSet/>
      <dgm:spPr/>
      <dgm:t>
        <a:bodyPr/>
        <a:lstStyle/>
        <a:p>
          <a:endParaRPr lang="en-US" sz="1600">
            <a:solidFill>
              <a:srgbClr val="0F496F"/>
            </a:solidFill>
          </a:endParaRPr>
        </a:p>
      </dgm:t>
    </dgm:pt>
    <dgm:pt modelId="{FBDEBE2B-E6F0-4771-B85D-098838095F38}" type="sibTrans" cxnId="{8B8C1896-83AB-405C-92A1-88A8D2A6ED5F}">
      <dgm:prSet/>
      <dgm:spPr/>
      <dgm:t>
        <a:bodyPr/>
        <a:lstStyle/>
        <a:p>
          <a:endParaRPr lang="en-US" sz="1600">
            <a:solidFill>
              <a:srgbClr val="0F496F"/>
            </a:solidFill>
          </a:endParaRPr>
        </a:p>
      </dgm:t>
    </dgm:pt>
    <dgm:pt modelId="{EA24F995-D765-482D-BE0D-A0B99BA41ED5}">
      <dgm:prSet phldrT="[Text]" custT="1"/>
      <dgm:spPr>
        <a:solidFill>
          <a:srgbClr val="0F496F"/>
        </a:solidFill>
        <a:ln>
          <a:solidFill>
            <a:srgbClr val="0F496F"/>
          </a:solidFill>
        </a:ln>
      </dgm:spPr>
      <dgm:t>
        <a:bodyPr/>
        <a:lstStyle/>
        <a:p>
          <a:r>
            <a:rPr lang="en-US" sz="2400" b="1" u="none" dirty="0" smtClean="0">
              <a:ln>
                <a:noFill/>
              </a:ln>
              <a:solidFill>
                <a:schemeClr val="tx1"/>
              </a:solidFill>
            </a:rPr>
            <a:t>Create</a:t>
          </a:r>
          <a:endParaRPr lang="en-US" sz="2400" b="1" u="none" dirty="0">
            <a:ln>
              <a:noFill/>
            </a:ln>
            <a:solidFill>
              <a:schemeClr val="tx1"/>
            </a:solidFill>
          </a:endParaRPr>
        </a:p>
      </dgm:t>
    </dgm:pt>
    <dgm:pt modelId="{4FE87C49-A245-4A6D-A707-46E27CDE3E7C}" type="parTrans" cxnId="{DC2A06D4-5FC7-48C5-83FE-2F3A2B0B98F8}">
      <dgm:prSet/>
      <dgm:spPr/>
      <dgm:t>
        <a:bodyPr/>
        <a:lstStyle/>
        <a:p>
          <a:endParaRPr lang="en-US" sz="1600">
            <a:solidFill>
              <a:srgbClr val="0F496F"/>
            </a:solidFill>
          </a:endParaRPr>
        </a:p>
      </dgm:t>
    </dgm:pt>
    <dgm:pt modelId="{2BA16DB2-AB7A-46B3-9A4D-48E26540A28E}" type="sibTrans" cxnId="{DC2A06D4-5FC7-48C5-83FE-2F3A2B0B98F8}">
      <dgm:prSet/>
      <dgm:spPr/>
      <dgm:t>
        <a:bodyPr/>
        <a:lstStyle/>
        <a:p>
          <a:endParaRPr lang="en-US" sz="1600">
            <a:solidFill>
              <a:srgbClr val="0F496F"/>
            </a:solidFill>
          </a:endParaRPr>
        </a:p>
      </dgm:t>
    </dgm:pt>
    <dgm:pt modelId="{4A2DE454-9F3A-4B0A-A7ED-996F93036A2C}">
      <dgm:prSet phldrT="[Text]" custT="1"/>
      <dgm:spPr>
        <a:solidFill>
          <a:srgbClr val="0F496F"/>
        </a:solidFill>
        <a:ln>
          <a:solidFill>
            <a:srgbClr val="0F496F"/>
          </a:solidFill>
        </a:ln>
      </dgm:spPr>
      <dgm:t>
        <a:bodyPr/>
        <a:lstStyle/>
        <a:p>
          <a:r>
            <a:rPr lang="en-US" sz="2400" b="1" u="none" dirty="0" smtClean="0">
              <a:ln>
                <a:noFill/>
              </a:ln>
              <a:solidFill>
                <a:schemeClr val="tx1"/>
              </a:solidFill>
            </a:rPr>
            <a:t>Monitor</a:t>
          </a:r>
          <a:endParaRPr lang="en-US" sz="2400" b="1" u="none" dirty="0">
            <a:ln>
              <a:noFill/>
            </a:ln>
            <a:solidFill>
              <a:schemeClr val="tx1"/>
            </a:solidFill>
          </a:endParaRPr>
        </a:p>
      </dgm:t>
    </dgm:pt>
    <dgm:pt modelId="{677DCAEC-2EC7-4642-85BC-2D3C4AD71B4D}" type="parTrans" cxnId="{0D0167DE-764A-4F41-8A21-FBCEA5D75362}">
      <dgm:prSet/>
      <dgm:spPr/>
      <dgm:t>
        <a:bodyPr/>
        <a:lstStyle/>
        <a:p>
          <a:endParaRPr lang="en-US" sz="1600">
            <a:solidFill>
              <a:srgbClr val="0F496F"/>
            </a:solidFill>
          </a:endParaRPr>
        </a:p>
      </dgm:t>
    </dgm:pt>
    <dgm:pt modelId="{248AE136-E696-4F65-AA0E-6AB65E2D0272}" type="sibTrans" cxnId="{0D0167DE-764A-4F41-8A21-FBCEA5D75362}">
      <dgm:prSet/>
      <dgm:spPr/>
      <dgm:t>
        <a:bodyPr/>
        <a:lstStyle/>
        <a:p>
          <a:endParaRPr lang="en-US" sz="1600">
            <a:solidFill>
              <a:srgbClr val="0F496F"/>
            </a:solidFill>
          </a:endParaRPr>
        </a:p>
      </dgm:t>
    </dgm:pt>
    <dgm:pt modelId="{5C6C5411-26FE-4381-BEEA-C78D9F971136}">
      <dgm:prSet phldrT="[Text]" custT="1"/>
      <dgm:spPr/>
      <dgm:t>
        <a:bodyPr/>
        <a:lstStyle/>
        <a:p>
          <a:r>
            <a:rPr lang="en-US" sz="1600" dirty="0" smtClean="0">
              <a:solidFill>
                <a:srgbClr val="0F496F"/>
              </a:solidFill>
            </a:rPr>
            <a:t>State-set time period to allow teams to reassess indicators already at full implementation.</a:t>
          </a:r>
          <a:endParaRPr lang="en-US" sz="1600" dirty="0">
            <a:solidFill>
              <a:srgbClr val="0F496F"/>
            </a:solidFill>
          </a:endParaRPr>
        </a:p>
      </dgm:t>
    </dgm:pt>
    <dgm:pt modelId="{3E104355-F8FA-4D2B-9DF7-85FA763A1E1E}" type="parTrans" cxnId="{E49BADA0-55E1-48D2-97CE-DBCC4E204686}">
      <dgm:prSet/>
      <dgm:spPr/>
      <dgm:t>
        <a:bodyPr/>
        <a:lstStyle/>
        <a:p>
          <a:endParaRPr lang="en-US" sz="1600">
            <a:solidFill>
              <a:srgbClr val="0F496F"/>
            </a:solidFill>
          </a:endParaRPr>
        </a:p>
      </dgm:t>
    </dgm:pt>
    <dgm:pt modelId="{7B8F277A-67E8-4E88-A99B-CF2874F1B2F3}" type="sibTrans" cxnId="{E49BADA0-55E1-48D2-97CE-DBCC4E204686}">
      <dgm:prSet/>
      <dgm:spPr/>
      <dgm:t>
        <a:bodyPr/>
        <a:lstStyle/>
        <a:p>
          <a:endParaRPr lang="en-US" sz="1600">
            <a:solidFill>
              <a:srgbClr val="0F496F"/>
            </a:solidFill>
          </a:endParaRPr>
        </a:p>
      </dgm:t>
    </dgm:pt>
    <dgm:pt modelId="{637BA653-BEE1-4E61-B387-427D5E5012CD}">
      <dgm:prSet phldrT="[Text]" custT="1"/>
      <dgm:spPr/>
      <dgm:t>
        <a:bodyPr/>
        <a:lstStyle/>
        <a:p>
          <a:r>
            <a:rPr lang="en-US" sz="1600" dirty="0" smtClean="0">
              <a:solidFill>
                <a:srgbClr val="0F496F"/>
              </a:solidFill>
            </a:rPr>
            <a:t>Priority Score</a:t>
          </a:r>
          <a:endParaRPr lang="en-US" sz="1600" dirty="0">
            <a:solidFill>
              <a:srgbClr val="0F496F"/>
            </a:solidFill>
          </a:endParaRPr>
        </a:p>
      </dgm:t>
    </dgm:pt>
    <dgm:pt modelId="{22A07009-7E44-4B2F-8D8E-7AB92DE0F655}" type="parTrans" cxnId="{9406EB9F-5F53-4544-8459-860896BB2B70}">
      <dgm:prSet/>
      <dgm:spPr/>
      <dgm:t>
        <a:bodyPr/>
        <a:lstStyle/>
        <a:p>
          <a:endParaRPr lang="en-US" sz="1600">
            <a:solidFill>
              <a:srgbClr val="0F496F"/>
            </a:solidFill>
          </a:endParaRPr>
        </a:p>
      </dgm:t>
    </dgm:pt>
    <dgm:pt modelId="{BC2C05F4-1565-4324-AA74-115577C7A82C}" type="sibTrans" cxnId="{9406EB9F-5F53-4544-8459-860896BB2B70}">
      <dgm:prSet/>
      <dgm:spPr/>
      <dgm:t>
        <a:bodyPr/>
        <a:lstStyle/>
        <a:p>
          <a:endParaRPr lang="en-US" sz="1600">
            <a:solidFill>
              <a:srgbClr val="0F496F"/>
            </a:solidFill>
          </a:endParaRPr>
        </a:p>
      </dgm:t>
    </dgm:pt>
    <dgm:pt modelId="{973F0610-D038-4A7C-977A-AFAC09053D63}">
      <dgm:prSet phldrT="[Text]" custT="1"/>
      <dgm:spPr/>
      <dgm:t>
        <a:bodyPr/>
        <a:lstStyle/>
        <a:p>
          <a:r>
            <a:rPr lang="en-US" sz="1600" dirty="0" smtClean="0">
              <a:solidFill>
                <a:srgbClr val="0F496F"/>
              </a:solidFill>
            </a:rPr>
            <a:t>What it will look like when fully met – description</a:t>
          </a:r>
        </a:p>
      </dgm:t>
    </dgm:pt>
    <dgm:pt modelId="{C24A9713-FD65-45F8-B352-99742436DF31}" type="parTrans" cxnId="{EA22BB22-72D9-4118-915B-6659AA73547D}">
      <dgm:prSet/>
      <dgm:spPr/>
      <dgm:t>
        <a:bodyPr/>
        <a:lstStyle/>
        <a:p>
          <a:endParaRPr lang="en-US" sz="1600">
            <a:solidFill>
              <a:srgbClr val="0F496F"/>
            </a:solidFill>
          </a:endParaRPr>
        </a:p>
      </dgm:t>
    </dgm:pt>
    <dgm:pt modelId="{CD73DF2D-F40E-42B6-97DF-011796587323}" type="sibTrans" cxnId="{EA22BB22-72D9-4118-915B-6659AA73547D}">
      <dgm:prSet/>
      <dgm:spPr/>
      <dgm:t>
        <a:bodyPr/>
        <a:lstStyle/>
        <a:p>
          <a:endParaRPr lang="en-US" sz="1600">
            <a:solidFill>
              <a:srgbClr val="0F496F"/>
            </a:solidFill>
          </a:endParaRPr>
        </a:p>
      </dgm:t>
    </dgm:pt>
    <dgm:pt modelId="{8BBA5560-37B0-42AA-8199-B93B634E14A7}">
      <dgm:prSet phldrT="[Text]" custT="1"/>
      <dgm:spPr/>
      <dgm:t>
        <a:bodyPr/>
        <a:lstStyle/>
        <a:p>
          <a:r>
            <a:rPr lang="en-US" sz="1600" dirty="0" smtClean="0">
              <a:solidFill>
                <a:srgbClr val="0F496F"/>
              </a:solidFill>
            </a:rPr>
            <a:t>Mark Tasks complete</a:t>
          </a:r>
          <a:endParaRPr lang="en-US" sz="1600" dirty="0">
            <a:solidFill>
              <a:srgbClr val="0F496F"/>
            </a:solidFill>
          </a:endParaRPr>
        </a:p>
      </dgm:t>
    </dgm:pt>
    <dgm:pt modelId="{1E634B5B-85DF-43F6-8712-FCBE22E5E93B}" type="parTrans" cxnId="{4D6DB0EE-15D4-4B48-9CD3-500EF2D0A0DF}">
      <dgm:prSet/>
      <dgm:spPr/>
      <dgm:t>
        <a:bodyPr/>
        <a:lstStyle/>
        <a:p>
          <a:endParaRPr lang="en-US" sz="1600">
            <a:solidFill>
              <a:srgbClr val="0F496F"/>
            </a:solidFill>
          </a:endParaRPr>
        </a:p>
      </dgm:t>
    </dgm:pt>
    <dgm:pt modelId="{4A6C5978-A1C3-48D6-8BE6-CEAC90714E50}" type="sibTrans" cxnId="{4D6DB0EE-15D4-4B48-9CD3-500EF2D0A0DF}">
      <dgm:prSet/>
      <dgm:spPr/>
      <dgm:t>
        <a:bodyPr/>
        <a:lstStyle/>
        <a:p>
          <a:endParaRPr lang="en-US" sz="1600">
            <a:solidFill>
              <a:srgbClr val="0F496F"/>
            </a:solidFill>
          </a:endParaRPr>
        </a:p>
      </dgm:t>
    </dgm:pt>
    <dgm:pt modelId="{D54E42CA-A0BA-410F-8E56-E956C1E6F9D8}">
      <dgm:prSet phldrT="[Text]" custT="1"/>
      <dgm:spPr/>
      <dgm:t>
        <a:bodyPr/>
        <a:lstStyle/>
        <a:p>
          <a:r>
            <a:rPr lang="en-US" sz="1600" dirty="0" smtClean="0">
              <a:solidFill>
                <a:srgbClr val="0F496F"/>
              </a:solidFill>
            </a:rPr>
            <a:t>Opportunity Score</a:t>
          </a:r>
          <a:endParaRPr lang="en-US" sz="1600" dirty="0">
            <a:solidFill>
              <a:srgbClr val="0F496F"/>
            </a:solidFill>
          </a:endParaRPr>
        </a:p>
      </dgm:t>
    </dgm:pt>
    <dgm:pt modelId="{B2F5E47F-2414-4E63-825A-9A87AA2C7C8F}" type="parTrans" cxnId="{9A325809-0919-4C1F-9025-4D5AE4256E54}">
      <dgm:prSet/>
      <dgm:spPr/>
      <dgm:t>
        <a:bodyPr/>
        <a:lstStyle/>
        <a:p>
          <a:endParaRPr lang="en-US" sz="1600"/>
        </a:p>
      </dgm:t>
    </dgm:pt>
    <dgm:pt modelId="{4916BBE4-9AF4-4642-ACF7-0889979222FA}" type="sibTrans" cxnId="{9A325809-0919-4C1F-9025-4D5AE4256E54}">
      <dgm:prSet/>
      <dgm:spPr/>
      <dgm:t>
        <a:bodyPr/>
        <a:lstStyle/>
        <a:p>
          <a:endParaRPr lang="en-US" sz="1600"/>
        </a:p>
      </dgm:t>
    </dgm:pt>
    <dgm:pt modelId="{FEE95100-4F67-473D-8518-A53CB5C23FE9}">
      <dgm:prSet phldrT="[Text]" custT="1"/>
      <dgm:spPr/>
      <dgm:t>
        <a:bodyPr/>
        <a:lstStyle/>
        <a:p>
          <a:r>
            <a:rPr lang="en-US" sz="1600" dirty="0" smtClean="0">
              <a:solidFill>
                <a:srgbClr val="0F496F"/>
              </a:solidFill>
            </a:rPr>
            <a:t>Current Description of implementation</a:t>
          </a:r>
          <a:endParaRPr lang="en-US" sz="1600" dirty="0">
            <a:solidFill>
              <a:srgbClr val="0F496F"/>
            </a:solidFill>
          </a:endParaRPr>
        </a:p>
      </dgm:t>
    </dgm:pt>
    <dgm:pt modelId="{361CA7CC-21E2-4F41-BE76-2376A6FDC70B}" type="parTrans" cxnId="{9A8CD43A-5DEF-4B91-AF4E-BA776F4A849D}">
      <dgm:prSet/>
      <dgm:spPr/>
      <dgm:t>
        <a:bodyPr/>
        <a:lstStyle/>
        <a:p>
          <a:endParaRPr lang="en-US" sz="1600"/>
        </a:p>
      </dgm:t>
    </dgm:pt>
    <dgm:pt modelId="{B9591DBB-1C31-46BF-8CC8-D01BCB565098}" type="sibTrans" cxnId="{9A8CD43A-5DEF-4B91-AF4E-BA776F4A849D}">
      <dgm:prSet/>
      <dgm:spPr/>
      <dgm:t>
        <a:bodyPr/>
        <a:lstStyle/>
        <a:p>
          <a:endParaRPr lang="en-US" sz="1600"/>
        </a:p>
      </dgm:t>
    </dgm:pt>
    <dgm:pt modelId="{9F505BB0-D92F-4430-8F00-9C2C4D5D5BBD}">
      <dgm:prSet phldrT="[Text]" custT="1"/>
      <dgm:spPr/>
      <dgm:t>
        <a:bodyPr/>
        <a:lstStyle/>
        <a:p>
          <a:r>
            <a:rPr lang="en-US" sz="1600" dirty="0" smtClean="0">
              <a:solidFill>
                <a:srgbClr val="0F496F"/>
              </a:solidFill>
            </a:rPr>
            <a:t>Person assigned to manage plan</a:t>
          </a:r>
          <a:endParaRPr lang="en-US" sz="1600" dirty="0">
            <a:solidFill>
              <a:srgbClr val="0F496F"/>
            </a:solidFill>
          </a:endParaRPr>
        </a:p>
      </dgm:t>
    </dgm:pt>
    <dgm:pt modelId="{F0E2DC0F-4CCD-477C-9896-1379AAFBE323}" type="parTrans" cxnId="{83E665D2-8259-44FC-AD45-C0D9345583D7}">
      <dgm:prSet/>
      <dgm:spPr/>
      <dgm:t>
        <a:bodyPr/>
        <a:lstStyle/>
        <a:p>
          <a:endParaRPr lang="en-US" sz="1600"/>
        </a:p>
      </dgm:t>
    </dgm:pt>
    <dgm:pt modelId="{19A9020F-5936-4E58-ADBF-4DE233A15725}" type="sibTrans" cxnId="{83E665D2-8259-44FC-AD45-C0D9345583D7}">
      <dgm:prSet/>
      <dgm:spPr/>
      <dgm:t>
        <a:bodyPr/>
        <a:lstStyle/>
        <a:p>
          <a:endParaRPr lang="en-US" sz="1600"/>
        </a:p>
      </dgm:t>
    </dgm:pt>
    <dgm:pt modelId="{54C8A21A-601F-4D3A-B225-91B8A2484BC7}">
      <dgm:prSet phldrT="[Text]" custT="1"/>
      <dgm:spPr/>
      <dgm:t>
        <a:bodyPr/>
        <a:lstStyle/>
        <a:p>
          <a:r>
            <a:rPr lang="en-US" sz="1600" dirty="0" smtClean="0">
              <a:solidFill>
                <a:srgbClr val="0F496F"/>
              </a:solidFill>
            </a:rPr>
            <a:t>Target date for completion</a:t>
          </a:r>
          <a:endParaRPr lang="en-US" sz="1600" dirty="0">
            <a:solidFill>
              <a:srgbClr val="0F496F"/>
            </a:solidFill>
          </a:endParaRPr>
        </a:p>
      </dgm:t>
    </dgm:pt>
    <dgm:pt modelId="{D39557D6-530D-4F09-9593-041F74BDE112}" type="parTrans" cxnId="{5B0F7153-A5DC-4AAE-A362-E78BCEF64613}">
      <dgm:prSet/>
      <dgm:spPr/>
      <dgm:t>
        <a:bodyPr/>
        <a:lstStyle/>
        <a:p>
          <a:endParaRPr lang="en-US" sz="1600"/>
        </a:p>
      </dgm:t>
    </dgm:pt>
    <dgm:pt modelId="{25BDCF08-306C-41D9-BFB0-C05C8397C30E}" type="sibTrans" cxnId="{5B0F7153-A5DC-4AAE-A362-E78BCEF64613}">
      <dgm:prSet/>
      <dgm:spPr/>
      <dgm:t>
        <a:bodyPr/>
        <a:lstStyle/>
        <a:p>
          <a:endParaRPr lang="en-US" sz="1600"/>
        </a:p>
      </dgm:t>
    </dgm:pt>
    <dgm:pt modelId="{62FC57FD-9BD8-4540-849A-D0E27FFA46A7}">
      <dgm:prSet phldrT="[Text]" custT="1"/>
      <dgm:spPr/>
      <dgm:t>
        <a:bodyPr/>
        <a:lstStyle/>
        <a:p>
          <a:r>
            <a:rPr lang="en-US" sz="1600" dirty="0" smtClean="0">
              <a:solidFill>
                <a:srgbClr val="0F496F"/>
              </a:solidFill>
            </a:rPr>
            <a:t>Add /Update Task description</a:t>
          </a:r>
          <a:endParaRPr lang="en-US" sz="1600" dirty="0">
            <a:solidFill>
              <a:srgbClr val="0F496F"/>
            </a:solidFill>
          </a:endParaRPr>
        </a:p>
      </dgm:t>
    </dgm:pt>
    <dgm:pt modelId="{8BC19F53-F2E4-4F4B-9E1F-F855C15456CE}" type="parTrans" cxnId="{86D54001-1FF6-499D-9B0B-214BBF13EE7B}">
      <dgm:prSet/>
      <dgm:spPr/>
      <dgm:t>
        <a:bodyPr/>
        <a:lstStyle/>
        <a:p>
          <a:endParaRPr lang="en-US" sz="1600"/>
        </a:p>
      </dgm:t>
    </dgm:pt>
    <dgm:pt modelId="{F59F776F-F27E-4F39-8BF2-97D228BAAE81}" type="sibTrans" cxnId="{86D54001-1FF6-499D-9B0B-214BBF13EE7B}">
      <dgm:prSet/>
      <dgm:spPr/>
      <dgm:t>
        <a:bodyPr/>
        <a:lstStyle/>
        <a:p>
          <a:endParaRPr lang="en-US" sz="1600"/>
        </a:p>
      </dgm:t>
    </dgm:pt>
    <dgm:pt modelId="{839B56ED-3B8E-4A33-BD42-234E25A64053}">
      <dgm:prSet phldrT="[Text]" custT="1"/>
      <dgm:spPr/>
      <dgm:t>
        <a:bodyPr/>
        <a:lstStyle/>
        <a:p>
          <a:r>
            <a:rPr lang="en-US" sz="1600" dirty="0" smtClean="0">
              <a:solidFill>
                <a:srgbClr val="0F496F"/>
              </a:solidFill>
            </a:rPr>
            <a:t>Person assigned to complete task</a:t>
          </a:r>
          <a:endParaRPr lang="en-US" sz="1600" dirty="0">
            <a:solidFill>
              <a:srgbClr val="0F496F"/>
            </a:solidFill>
          </a:endParaRPr>
        </a:p>
      </dgm:t>
    </dgm:pt>
    <dgm:pt modelId="{552D609D-1E32-484F-BD14-55EA1A04A8ED}" type="parTrans" cxnId="{B09AC73A-1AE5-4526-9507-A1F4BA52C3CA}">
      <dgm:prSet/>
      <dgm:spPr/>
      <dgm:t>
        <a:bodyPr/>
        <a:lstStyle/>
        <a:p>
          <a:endParaRPr lang="en-US" sz="1600"/>
        </a:p>
      </dgm:t>
    </dgm:pt>
    <dgm:pt modelId="{FDA8D372-A04D-4A3A-AB4F-F2AAC1B93E11}" type="sibTrans" cxnId="{B09AC73A-1AE5-4526-9507-A1F4BA52C3CA}">
      <dgm:prSet/>
      <dgm:spPr/>
      <dgm:t>
        <a:bodyPr/>
        <a:lstStyle/>
        <a:p>
          <a:endParaRPr lang="en-US" sz="1600"/>
        </a:p>
      </dgm:t>
    </dgm:pt>
    <dgm:pt modelId="{60CD4F38-EA50-433E-8D8C-C901422F5C2E}">
      <dgm:prSet phldrT="[Text]" custT="1"/>
      <dgm:spPr/>
      <dgm:t>
        <a:bodyPr/>
        <a:lstStyle/>
        <a:p>
          <a:r>
            <a:rPr lang="en-US" sz="1600" dirty="0" smtClean="0">
              <a:solidFill>
                <a:srgbClr val="0F496F"/>
              </a:solidFill>
            </a:rPr>
            <a:t>Task target date </a:t>
          </a:r>
          <a:endParaRPr lang="en-US" sz="1600" dirty="0">
            <a:solidFill>
              <a:srgbClr val="0F496F"/>
            </a:solidFill>
          </a:endParaRPr>
        </a:p>
      </dgm:t>
    </dgm:pt>
    <dgm:pt modelId="{04B66968-B205-4C98-9850-DE71BF8D21F5}" type="parTrans" cxnId="{876CAF98-C26B-4186-82F6-F8372270E25F}">
      <dgm:prSet/>
      <dgm:spPr/>
      <dgm:t>
        <a:bodyPr/>
        <a:lstStyle/>
        <a:p>
          <a:endParaRPr lang="en-US" sz="1600"/>
        </a:p>
      </dgm:t>
    </dgm:pt>
    <dgm:pt modelId="{5A4308D7-5489-4E0C-8C11-6E370B689D22}" type="sibTrans" cxnId="{876CAF98-C26B-4186-82F6-F8372270E25F}">
      <dgm:prSet/>
      <dgm:spPr/>
      <dgm:t>
        <a:bodyPr/>
        <a:lstStyle/>
        <a:p>
          <a:endParaRPr lang="en-US" sz="1600"/>
        </a:p>
      </dgm:t>
    </dgm:pt>
    <dgm:pt modelId="{1DFD17B1-9240-429E-A146-3FD5AB9EE63B}">
      <dgm:prSet phldrT="[Text]" custT="1"/>
      <dgm:spPr/>
      <dgm:t>
        <a:bodyPr/>
        <a:lstStyle/>
        <a:p>
          <a:r>
            <a:rPr lang="en-US" sz="1600" dirty="0" smtClean="0">
              <a:solidFill>
                <a:srgbClr val="0F496F"/>
              </a:solidFill>
            </a:rPr>
            <a:t>Delete tasks</a:t>
          </a:r>
          <a:endParaRPr lang="en-US" sz="1600" dirty="0">
            <a:solidFill>
              <a:srgbClr val="0F496F"/>
            </a:solidFill>
          </a:endParaRPr>
        </a:p>
      </dgm:t>
    </dgm:pt>
    <dgm:pt modelId="{AA7E7F05-D5C7-48BA-BAFD-DDB6EEDDBFEB}" type="parTrans" cxnId="{55B812BD-1680-4EFB-A800-D1A56D93EB38}">
      <dgm:prSet/>
      <dgm:spPr/>
      <dgm:t>
        <a:bodyPr/>
        <a:lstStyle/>
        <a:p>
          <a:endParaRPr lang="en-US" sz="1600"/>
        </a:p>
      </dgm:t>
    </dgm:pt>
    <dgm:pt modelId="{8FB9EA21-66B4-4630-AF07-D8E83CF02A18}" type="sibTrans" cxnId="{55B812BD-1680-4EFB-A800-D1A56D93EB38}">
      <dgm:prSet/>
      <dgm:spPr/>
      <dgm:t>
        <a:bodyPr/>
        <a:lstStyle/>
        <a:p>
          <a:endParaRPr lang="en-US" sz="1600"/>
        </a:p>
      </dgm:t>
    </dgm:pt>
    <dgm:pt modelId="{1CC3199A-6AEA-4B4F-9ECA-619E75CF2529}">
      <dgm:prSet phldrT="[Text]" custT="1"/>
      <dgm:spPr/>
      <dgm:t>
        <a:bodyPr/>
        <a:lstStyle/>
        <a:p>
          <a:r>
            <a:rPr lang="en-US" sz="1600" dirty="0" smtClean="0">
              <a:solidFill>
                <a:srgbClr val="0F496F"/>
              </a:solidFill>
            </a:rPr>
            <a:t>Mark objective as met</a:t>
          </a:r>
          <a:endParaRPr lang="en-US" sz="1600" dirty="0">
            <a:solidFill>
              <a:srgbClr val="0F496F"/>
            </a:solidFill>
          </a:endParaRPr>
        </a:p>
      </dgm:t>
    </dgm:pt>
    <dgm:pt modelId="{D7C9C528-7EA8-41CF-8BBB-E4B5610E43F5}" type="parTrans" cxnId="{42281354-6ADB-4017-BE90-C635A55EDF64}">
      <dgm:prSet/>
      <dgm:spPr/>
      <dgm:t>
        <a:bodyPr/>
        <a:lstStyle/>
        <a:p>
          <a:endParaRPr lang="en-US" sz="1600"/>
        </a:p>
      </dgm:t>
    </dgm:pt>
    <dgm:pt modelId="{6990C053-AA12-49D4-A7D1-FE6A9D4010B4}" type="sibTrans" cxnId="{42281354-6ADB-4017-BE90-C635A55EDF64}">
      <dgm:prSet/>
      <dgm:spPr/>
      <dgm:t>
        <a:bodyPr/>
        <a:lstStyle/>
        <a:p>
          <a:endParaRPr lang="en-US" sz="1600"/>
        </a:p>
      </dgm:t>
    </dgm:pt>
    <dgm:pt modelId="{C3EA7308-A4C0-4FB1-9D89-75BA2512510F}">
      <dgm:prSet phldrT="[Text]" custT="1"/>
      <dgm:spPr/>
      <dgm:t>
        <a:bodyPr/>
        <a:lstStyle/>
        <a:p>
          <a:r>
            <a:rPr lang="en-US" sz="1600" dirty="0" smtClean="0">
              <a:solidFill>
                <a:srgbClr val="0F496F"/>
              </a:solidFill>
            </a:rPr>
            <a:t>Tag objective as needing new task</a:t>
          </a:r>
          <a:endParaRPr lang="en-US" sz="1600" dirty="0">
            <a:solidFill>
              <a:srgbClr val="0F496F"/>
            </a:solidFill>
          </a:endParaRPr>
        </a:p>
      </dgm:t>
    </dgm:pt>
    <dgm:pt modelId="{C1C6CAAC-D70C-4C3B-BD17-39939EFA995F}" type="parTrans" cxnId="{E7804444-91E1-4AD0-B7F6-06912E4B78EB}">
      <dgm:prSet/>
      <dgm:spPr/>
      <dgm:t>
        <a:bodyPr/>
        <a:lstStyle/>
        <a:p>
          <a:endParaRPr lang="en-US" sz="1600"/>
        </a:p>
      </dgm:t>
    </dgm:pt>
    <dgm:pt modelId="{4C806993-E512-4698-B51A-5B833B1667F1}" type="sibTrans" cxnId="{E7804444-91E1-4AD0-B7F6-06912E4B78EB}">
      <dgm:prSet/>
      <dgm:spPr/>
      <dgm:t>
        <a:bodyPr/>
        <a:lstStyle/>
        <a:p>
          <a:endParaRPr lang="en-US" sz="1600"/>
        </a:p>
      </dgm:t>
    </dgm:pt>
    <dgm:pt modelId="{E83F971D-CED7-455A-8FBF-C4FDB04EFC9E}">
      <dgm:prSet phldrT="[Text]" custT="1"/>
      <dgm:spPr>
        <a:solidFill>
          <a:srgbClr val="0F496F"/>
        </a:solidFill>
        <a:ln>
          <a:solidFill>
            <a:srgbClr val="0F496F"/>
          </a:solidFill>
        </a:ln>
      </dgm:spPr>
      <dgm:t>
        <a:bodyPr/>
        <a:lstStyle/>
        <a:p>
          <a:r>
            <a:rPr lang="en-US" sz="2400" b="1" u="none" dirty="0" smtClean="0">
              <a:ln>
                <a:noFill/>
              </a:ln>
              <a:solidFill>
                <a:schemeClr val="tx1"/>
              </a:solidFill>
            </a:rPr>
            <a:t>Flag to Reassess</a:t>
          </a:r>
          <a:endParaRPr lang="en-US" sz="2400" b="1" u="none" dirty="0">
            <a:ln>
              <a:noFill/>
            </a:ln>
            <a:solidFill>
              <a:schemeClr val="tx1"/>
            </a:solidFill>
          </a:endParaRPr>
        </a:p>
      </dgm:t>
    </dgm:pt>
    <dgm:pt modelId="{734E3528-77FF-4A1E-873E-8ACA2541A99A}" type="parTrans" cxnId="{207F9361-E9BC-4454-85F0-6AFD65DA2AA1}">
      <dgm:prSet/>
      <dgm:spPr/>
      <dgm:t>
        <a:bodyPr/>
        <a:lstStyle/>
        <a:p>
          <a:endParaRPr lang="en-US" sz="1600"/>
        </a:p>
      </dgm:t>
    </dgm:pt>
    <dgm:pt modelId="{060067F4-C7F0-422C-B67B-08E04BA57ABE}" type="sibTrans" cxnId="{207F9361-E9BC-4454-85F0-6AFD65DA2AA1}">
      <dgm:prSet/>
      <dgm:spPr/>
      <dgm:t>
        <a:bodyPr/>
        <a:lstStyle/>
        <a:p>
          <a:endParaRPr lang="en-US" sz="1600"/>
        </a:p>
      </dgm:t>
    </dgm:pt>
    <dgm:pt modelId="{7B0C2655-FF18-446B-993A-8DA1B2FA867E}">
      <dgm:prSet phldrT="[Text]" custT="1"/>
      <dgm:spPr/>
      <dgm:t>
        <a:bodyPr/>
        <a:lstStyle/>
        <a:p>
          <a:r>
            <a:rPr lang="en-US" sz="1600" dirty="0" smtClean="0">
              <a:solidFill>
                <a:srgbClr val="0F496F"/>
              </a:solidFill>
            </a:rPr>
            <a:t>Previous work will be archived for viewing</a:t>
          </a:r>
          <a:endParaRPr lang="en-US" sz="1600" dirty="0">
            <a:solidFill>
              <a:srgbClr val="0F496F"/>
            </a:solidFill>
          </a:endParaRPr>
        </a:p>
      </dgm:t>
    </dgm:pt>
    <dgm:pt modelId="{3BF0201D-2E7A-4E4E-8271-2374360D1BDA}" type="parTrans" cxnId="{9545867B-F91A-4141-81D6-883822FE579E}">
      <dgm:prSet/>
      <dgm:spPr/>
      <dgm:t>
        <a:bodyPr/>
        <a:lstStyle/>
        <a:p>
          <a:endParaRPr lang="en-US" sz="1600"/>
        </a:p>
      </dgm:t>
    </dgm:pt>
    <dgm:pt modelId="{ED12A182-9787-48DB-99F6-2C54964D39F9}" type="sibTrans" cxnId="{9545867B-F91A-4141-81D6-883822FE579E}">
      <dgm:prSet/>
      <dgm:spPr/>
      <dgm:t>
        <a:bodyPr/>
        <a:lstStyle/>
        <a:p>
          <a:endParaRPr lang="en-US" sz="1600"/>
        </a:p>
      </dgm:t>
    </dgm:pt>
    <dgm:pt modelId="{DDE0E2A6-6A60-493D-860E-406526B72F9C}">
      <dgm:prSet phldrT="[Text]" custT="1"/>
      <dgm:spPr/>
      <dgm:t>
        <a:bodyPr/>
        <a:lstStyle/>
        <a:p>
          <a:r>
            <a:rPr lang="en-US" sz="1600" i="1" dirty="0" smtClean="0">
              <a:solidFill>
                <a:srgbClr val="FF0000"/>
              </a:solidFill>
            </a:rPr>
            <a:t>(Note:  initial development level cannot be changed unless going from full to limited)</a:t>
          </a:r>
          <a:endParaRPr lang="en-US" sz="1600" i="1" dirty="0">
            <a:solidFill>
              <a:srgbClr val="FF0000"/>
            </a:solidFill>
          </a:endParaRPr>
        </a:p>
      </dgm:t>
    </dgm:pt>
    <dgm:pt modelId="{EC42F5A0-9FA3-4651-8603-D4BA87E47A87}" type="parTrans" cxnId="{B30895E4-B231-471A-A5FD-5A05E4845BB3}">
      <dgm:prSet/>
      <dgm:spPr/>
      <dgm:t>
        <a:bodyPr/>
        <a:lstStyle/>
        <a:p>
          <a:endParaRPr lang="en-US" sz="1600"/>
        </a:p>
      </dgm:t>
    </dgm:pt>
    <dgm:pt modelId="{773358F6-21A2-4341-9E8C-44C80C4881CD}" type="sibTrans" cxnId="{B30895E4-B231-471A-A5FD-5A05E4845BB3}">
      <dgm:prSet/>
      <dgm:spPr/>
      <dgm:t>
        <a:bodyPr/>
        <a:lstStyle/>
        <a:p>
          <a:endParaRPr lang="en-US" sz="1600"/>
        </a:p>
      </dgm:t>
    </dgm:pt>
    <dgm:pt modelId="{DBE1D0EA-33A5-43F2-A631-59B1BBD43865}">
      <dgm:prSet phldrT="[Text]" custT="1"/>
      <dgm:spPr/>
      <dgm:t>
        <a:bodyPr/>
        <a:lstStyle/>
        <a:p>
          <a:endParaRPr lang="en-US" sz="1600" dirty="0">
            <a:solidFill>
              <a:srgbClr val="0F496F"/>
            </a:solidFill>
          </a:endParaRPr>
        </a:p>
      </dgm:t>
    </dgm:pt>
    <dgm:pt modelId="{DA775713-ABA4-43B0-9CD6-E27124C8EB77}" type="parTrans" cxnId="{C21F6107-2991-48BD-B416-7062F042C236}">
      <dgm:prSet/>
      <dgm:spPr/>
      <dgm:t>
        <a:bodyPr/>
        <a:lstStyle/>
        <a:p>
          <a:endParaRPr lang="en-US"/>
        </a:p>
      </dgm:t>
    </dgm:pt>
    <dgm:pt modelId="{EE1D8712-67E4-4146-8FB3-3CC6C088FAC3}" type="sibTrans" cxnId="{C21F6107-2991-48BD-B416-7062F042C236}">
      <dgm:prSet/>
      <dgm:spPr/>
      <dgm:t>
        <a:bodyPr/>
        <a:lstStyle/>
        <a:p>
          <a:endParaRPr lang="en-US"/>
        </a:p>
      </dgm:t>
    </dgm:pt>
    <dgm:pt modelId="{562E7F65-BA15-4CD2-8AAA-8D5AF7BB8CF8}">
      <dgm:prSet phldrT="[Text]" custT="1"/>
      <dgm:spPr/>
      <dgm:t>
        <a:bodyPr/>
        <a:lstStyle/>
        <a:p>
          <a:endParaRPr lang="en-US" sz="1600" dirty="0">
            <a:solidFill>
              <a:srgbClr val="0F496F"/>
            </a:solidFill>
          </a:endParaRPr>
        </a:p>
      </dgm:t>
    </dgm:pt>
    <dgm:pt modelId="{08360C9E-CCF6-46AD-8413-F9A37284323E}" type="parTrans" cxnId="{FB5745F7-94E9-47FE-8750-F8BECC24A313}">
      <dgm:prSet/>
      <dgm:spPr/>
      <dgm:t>
        <a:bodyPr/>
        <a:lstStyle/>
        <a:p>
          <a:endParaRPr lang="en-US"/>
        </a:p>
      </dgm:t>
    </dgm:pt>
    <dgm:pt modelId="{EB3071A0-DD04-495A-8D33-3FE65EF7AA2C}" type="sibTrans" cxnId="{FB5745F7-94E9-47FE-8750-F8BECC24A313}">
      <dgm:prSet/>
      <dgm:spPr/>
      <dgm:t>
        <a:bodyPr/>
        <a:lstStyle/>
        <a:p>
          <a:endParaRPr lang="en-US"/>
        </a:p>
      </dgm:t>
    </dgm:pt>
    <dgm:pt modelId="{2D95D4DF-404D-4477-B9AB-1540CC1591FA}">
      <dgm:prSet phldrT="[Text]" custT="1"/>
      <dgm:spPr/>
      <dgm:t>
        <a:bodyPr/>
        <a:lstStyle/>
        <a:p>
          <a:endParaRPr lang="en-US" sz="1600" dirty="0">
            <a:solidFill>
              <a:srgbClr val="0F496F"/>
            </a:solidFill>
          </a:endParaRPr>
        </a:p>
      </dgm:t>
    </dgm:pt>
    <dgm:pt modelId="{DD2D0B8B-9E84-4C76-BDB2-306FCA590D1B}" type="parTrans" cxnId="{F9991777-8769-42B2-8202-ED86870D1296}">
      <dgm:prSet/>
      <dgm:spPr/>
      <dgm:t>
        <a:bodyPr/>
        <a:lstStyle/>
        <a:p>
          <a:endParaRPr lang="en-US"/>
        </a:p>
      </dgm:t>
    </dgm:pt>
    <dgm:pt modelId="{09D5E7D1-7F13-4665-A08F-B1D4866CE570}" type="sibTrans" cxnId="{F9991777-8769-42B2-8202-ED86870D1296}">
      <dgm:prSet/>
      <dgm:spPr/>
      <dgm:t>
        <a:bodyPr/>
        <a:lstStyle/>
        <a:p>
          <a:endParaRPr lang="en-US"/>
        </a:p>
      </dgm:t>
    </dgm:pt>
    <dgm:pt modelId="{0E3CF032-45AD-44ED-A06A-DEDF5EF8B649}">
      <dgm:prSet phldrT="[Text]" custT="1"/>
      <dgm:spPr/>
      <dgm:t>
        <a:bodyPr/>
        <a:lstStyle/>
        <a:p>
          <a:endParaRPr lang="en-US" sz="1600" dirty="0" smtClean="0">
            <a:solidFill>
              <a:srgbClr val="0F496F"/>
            </a:solidFill>
          </a:endParaRPr>
        </a:p>
      </dgm:t>
    </dgm:pt>
    <dgm:pt modelId="{BE7917D9-EF26-4B1A-A0EB-21B25179815D}" type="parTrans" cxnId="{01C19E9B-CBC6-469B-823D-A37B83DF83A7}">
      <dgm:prSet/>
      <dgm:spPr/>
      <dgm:t>
        <a:bodyPr/>
        <a:lstStyle/>
        <a:p>
          <a:endParaRPr lang="en-US"/>
        </a:p>
      </dgm:t>
    </dgm:pt>
    <dgm:pt modelId="{3901651E-D561-4382-9B5A-8B521AF9F01D}" type="sibTrans" cxnId="{01C19E9B-CBC6-469B-823D-A37B83DF83A7}">
      <dgm:prSet/>
      <dgm:spPr/>
      <dgm:t>
        <a:bodyPr/>
        <a:lstStyle/>
        <a:p>
          <a:endParaRPr lang="en-US"/>
        </a:p>
      </dgm:t>
    </dgm:pt>
    <dgm:pt modelId="{F43ABDCD-E3A4-4A06-BC48-8C52D135BEA4}">
      <dgm:prSet phldrT="[Text]" custT="1"/>
      <dgm:spPr/>
      <dgm:t>
        <a:bodyPr/>
        <a:lstStyle/>
        <a:p>
          <a:endParaRPr lang="en-US" sz="1600" dirty="0">
            <a:solidFill>
              <a:srgbClr val="0F496F"/>
            </a:solidFill>
          </a:endParaRPr>
        </a:p>
      </dgm:t>
    </dgm:pt>
    <dgm:pt modelId="{911D1B0E-85A0-476B-B4C3-FC7050D7BC32}" type="parTrans" cxnId="{E0ED798B-62A5-4A34-BB0D-E2AC715F1428}">
      <dgm:prSet/>
      <dgm:spPr/>
      <dgm:t>
        <a:bodyPr/>
        <a:lstStyle/>
        <a:p>
          <a:endParaRPr lang="en-US"/>
        </a:p>
      </dgm:t>
    </dgm:pt>
    <dgm:pt modelId="{AF46F678-711C-4641-9F35-A741806D2AB4}" type="sibTrans" cxnId="{E0ED798B-62A5-4A34-BB0D-E2AC715F1428}">
      <dgm:prSet/>
      <dgm:spPr/>
      <dgm:t>
        <a:bodyPr/>
        <a:lstStyle/>
        <a:p>
          <a:endParaRPr lang="en-US"/>
        </a:p>
      </dgm:t>
    </dgm:pt>
    <dgm:pt modelId="{B5D0DDCD-77FA-49C8-B36D-07C5D3255F12}">
      <dgm:prSet phldrT="[Text]" custT="1"/>
      <dgm:spPr/>
      <dgm:t>
        <a:bodyPr/>
        <a:lstStyle/>
        <a:p>
          <a:endParaRPr lang="en-US" sz="1600" dirty="0">
            <a:solidFill>
              <a:srgbClr val="0F496F"/>
            </a:solidFill>
          </a:endParaRPr>
        </a:p>
      </dgm:t>
    </dgm:pt>
    <dgm:pt modelId="{641E2256-3C2A-45AB-A1B5-64EBAA57F919}" type="parTrans" cxnId="{49709A90-1347-4059-8958-5453A171E675}">
      <dgm:prSet/>
      <dgm:spPr/>
      <dgm:t>
        <a:bodyPr/>
        <a:lstStyle/>
        <a:p>
          <a:endParaRPr lang="en-US"/>
        </a:p>
      </dgm:t>
    </dgm:pt>
    <dgm:pt modelId="{718248D0-B00B-4CE1-9809-1B7D3CF8EEA4}" type="sibTrans" cxnId="{49709A90-1347-4059-8958-5453A171E675}">
      <dgm:prSet/>
      <dgm:spPr/>
      <dgm:t>
        <a:bodyPr/>
        <a:lstStyle/>
        <a:p>
          <a:endParaRPr lang="en-US"/>
        </a:p>
      </dgm:t>
    </dgm:pt>
    <dgm:pt modelId="{45DE9E44-5AD2-43D5-8F34-FB4A59D46677}">
      <dgm:prSet phldrT="[Text]" custT="1"/>
      <dgm:spPr/>
      <dgm:t>
        <a:bodyPr/>
        <a:lstStyle/>
        <a:p>
          <a:endParaRPr lang="en-US" sz="1600" dirty="0">
            <a:solidFill>
              <a:srgbClr val="0F496F"/>
            </a:solidFill>
          </a:endParaRPr>
        </a:p>
      </dgm:t>
    </dgm:pt>
    <dgm:pt modelId="{038FC3C7-578B-4A1A-90EB-96A9A4E79F28}" type="parTrans" cxnId="{52E9E39E-348C-4DC8-90BF-CB43FCC310C3}">
      <dgm:prSet/>
      <dgm:spPr/>
      <dgm:t>
        <a:bodyPr/>
        <a:lstStyle/>
        <a:p>
          <a:endParaRPr lang="en-US"/>
        </a:p>
      </dgm:t>
    </dgm:pt>
    <dgm:pt modelId="{FC8AFE6B-42E7-4E8F-B445-5D1A7AA6F116}" type="sibTrans" cxnId="{52E9E39E-348C-4DC8-90BF-CB43FCC310C3}">
      <dgm:prSet/>
      <dgm:spPr/>
      <dgm:t>
        <a:bodyPr/>
        <a:lstStyle/>
        <a:p>
          <a:endParaRPr lang="en-US"/>
        </a:p>
      </dgm:t>
    </dgm:pt>
    <dgm:pt modelId="{59E9E295-6CBF-4928-A54F-370C1EE8F949}">
      <dgm:prSet phldrT="[Text]" custT="1"/>
      <dgm:spPr/>
      <dgm:t>
        <a:bodyPr/>
        <a:lstStyle/>
        <a:p>
          <a:endParaRPr lang="en-US" sz="1600" dirty="0">
            <a:solidFill>
              <a:srgbClr val="0F496F"/>
            </a:solidFill>
          </a:endParaRPr>
        </a:p>
      </dgm:t>
    </dgm:pt>
    <dgm:pt modelId="{093997CE-4A2C-47B6-94AC-E2485AB21C95}" type="parTrans" cxnId="{F667A9B7-D725-46A5-9ACA-5E6C5C8F7199}">
      <dgm:prSet/>
      <dgm:spPr/>
      <dgm:t>
        <a:bodyPr/>
        <a:lstStyle/>
        <a:p>
          <a:endParaRPr lang="en-US"/>
        </a:p>
      </dgm:t>
    </dgm:pt>
    <dgm:pt modelId="{F170B6FD-FF0D-4660-9E81-4D8C72AA5BBD}" type="sibTrans" cxnId="{F667A9B7-D725-46A5-9ACA-5E6C5C8F7199}">
      <dgm:prSet/>
      <dgm:spPr/>
      <dgm:t>
        <a:bodyPr/>
        <a:lstStyle/>
        <a:p>
          <a:endParaRPr lang="en-US"/>
        </a:p>
      </dgm:t>
    </dgm:pt>
    <dgm:pt modelId="{43BD34C8-F81F-40D6-8C86-334BE6DED061}">
      <dgm:prSet phldrT="[Text]" custT="1"/>
      <dgm:spPr/>
      <dgm:t>
        <a:bodyPr/>
        <a:lstStyle/>
        <a:p>
          <a:endParaRPr lang="en-US" sz="1600" dirty="0">
            <a:solidFill>
              <a:srgbClr val="0F496F"/>
            </a:solidFill>
          </a:endParaRPr>
        </a:p>
      </dgm:t>
    </dgm:pt>
    <dgm:pt modelId="{D97537D9-243C-4F56-9FDD-D168528563FC}" type="parTrans" cxnId="{A3B337E3-7267-471B-B6E1-E0122647982A}">
      <dgm:prSet/>
      <dgm:spPr/>
      <dgm:t>
        <a:bodyPr/>
        <a:lstStyle/>
        <a:p>
          <a:endParaRPr lang="en-US"/>
        </a:p>
      </dgm:t>
    </dgm:pt>
    <dgm:pt modelId="{973B4BF8-F42D-4040-B108-8BE7C35982D3}" type="sibTrans" cxnId="{A3B337E3-7267-471B-B6E1-E0122647982A}">
      <dgm:prSet/>
      <dgm:spPr/>
      <dgm:t>
        <a:bodyPr/>
        <a:lstStyle/>
        <a:p>
          <a:endParaRPr lang="en-US"/>
        </a:p>
      </dgm:t>
    </dgm:pt>
    <dgm:pt modelId="{04C83C2A-82FB-4FAD-A90B-64CB34E227C9}">
      <dgm:prSet phldrT="[Text]" custT="1"/>
      <dgm:spPr/>
      <dgm:t>
        <a:bodyPr/>
        <a:lstStyle/>
        <a:p>
          <a:endParaRPr lang="en-US" sz="1600" dirty="0">
            <a:solidFill>
              <a:srgbClr val="0F496F"/>
            </a:solidFill>
          </a:endParaRPr>
        </a:p>
      </dgm:t>
    </dgm:pt>
    <dgm:pt modelId="{1588EE69-7FD6-42FD-B033-031BB3971F6D}" type="parTrans" cxnId="{B62FDC97-1479-4304-B0F4-65164FF9EAE1}">
      <dgm:prSet/>
      <dgm:spPr/>
      <dgm:t>
        <a:bodyPr/>
        <a:lstStyle/>
        <a:p>
          <a:endParaRPr lang="en-US"/>
        </a:p>
      </dgm:t>
    </dgm:pt>
    <dgm:pt modelId="{7D0DC221-D46E-4486-B5E3-38D3F46811BF}" type="sibTrans" cxnId="{B62FDC97-1479-4304-B0F4-65164FF9EAE1}">
      <dgm:prSet/>
      <dgm:spPr/>
      <dgm:t>
        <a:bodyPr/>
        <a:lstStyle/>
        <a:p>
          <a:endParaRPr lang="en-US"/>
        </a:p>
      </dgm:t>
    </dgm:pt>
    <dgm:pt modelId="{59D50062-8148-4F29-B891-349C7884D751}">
      <dgm:prSet phldrT="[Text]" custT="1"/>
      <dgm:spPr/>
      <dgm:t>
        <a:bodyPr/>
        <a:lstStyle/>
        <a:p>
          <a:endParaRPr lang="en-US" sz="1600" dirty="0">
            <a:solidFill>
              <a:srgbClr val="0F496F"/>
            </a:solidFill>
          </a:endParaRPr>
        </a:p>
      </dgm:t>
    </dgm:pt>
    <dgm:pt modelId="{5D86C378-E7F9-4C0D-9986-F8651F496394}" type="parTrans" cxnId="{1FF9F655-4C77-45C0-B83A-CBC343AD660B}">
      <dgm:prSet/>
      <dgm:spPr/>
      <dgm:t>
        <a:bodyPr/>
        <a:lstStyle/>
        <a:p>
          <a:endParaRPr lang="en-US"/>
        </a:p>
      </dgm:t>
    </dgm:pt>
    <dgm:pt modelId="{8DE745B1-0D9B-4467-8425-E04978FFFFBD}" type="sibTrans" cxnId="{1FF9F655-4C77-45C0-B83A-CBC343AD660B}">
      <dgm:prSet/>
      <dgm:spPr/>
      <dgm:t>
        <a:bodyPr/>
        <a:lstStyle/>
        <a:p>
          <a:endParaRPr lang="en-US"/>
        </a:p>
      </dgm:t>
    </dgm:pt>
    <dgm:pt modelId="{9B16FF0D-CA39-4393-A7BA-06ECDF6535D3}">
      <dgm:prSet phldrT="[Text]" custT="1"/>
      <dgm:spPr/>
      <dgm:t>
        <a:bodyPr/>
        <a:lstStyle/>
        <a:p>
          <a:endParaRPr lang="en-US" sz="1600" dirty="0">
            <a:solidFill>
              <a:srgbClr val="0F496F"/>
            </a:solidFill>
          </a:endParaRPr>
        </a:p>
      </dgm:t>
    </dgm:pt>
    <dgm:pt modelId="{94CBFE23-E277-4256-8150-CF92835D96A4}" type="parTrans" cxnId="{A9E6E6DD-E30B-4EF9-A8CE-493843952A0E}">
      <dgm:prSet/>
      <dgm:spPr/>
      <dgm:t>
        <a:bodyPr/>
        <a:lstStyle/>
        <a:p>
          <a:endParaRPr lang="en-US"/>
        </a:p>
      </dgm:t>
    </dgm:pt>
    <dgm:pt modelId="{71B9C3F9-63E3-495C-8A4C-7607E926864B}" type="sibTrans" cxnId="{A9E6E6DD-E30B-4EF9-A8CE-493843952A0E}">
      <dgm:prSet/>
      <dgm:spPr/>
      <dgm:t>
        <a:bodyPr/>
        <a:lstStyle/>
        <a:p>
          <a:endParaRPr lang="en-US"/>
        </a:p>
      </dgm:t>
    </dgm:pt>
    <dgm:pt modelId="{B0303A96-00FD-4338-B176-5EA4A081E17E}">
      <dgm:prSet phldrT="[Text]" custT="1"/>
      <dgm:spPr/>
      <dgm:t>
        <a:bodyPr/>
        <a:lstStyle/>
        <a:p>
          <a:endParaRPr lang="en-US" sz="1600" dirty="0">
            <a:solidFill>
              <a:srgbClr val="0F496F"/>
            </a:solidFill>
          </a:endParaRPr>
        </a:p>
      </dgm:t>
    </dgm:pt>
    <dgm:pt modelId="{3CA166EB-10F0-457A-B51C-B678E069804B}" type="parTrans" cxnId="{A9C58DF0-6AC5-4A31-9976-E3886AC95AFC}">
      <dgm:prSet/>
      <dgm:spPr/>
      <dgm:t>
        <a:bodyPr/>
        <a:lstStyle/>
        <a:p>
          <a:endParaRPr lang="en-US"/>
        </a:p>
      </dgm:t>
    </dgm:pt>
    <dgm:pt modelId="{E3AE9AD7-D393-4745-A32B-6FBBE7296DFA}" type="sibTrans" cxnId="{A9C58DF0-6AC5-4A31-9976-E3886AC95AFC}">
      <dgm:prSet/>
      <dgm:spPr/>
      <dgm:t>
        <a:bodyPr/>
        <a:lstStyle/>
        <a:p>
          <a:endParaRPr lang="en-US"/>
        </a:p>
      </dgm:t>
    </dgm:pt>
    <dgm:pt modelId="{9BD82A93-99FC-433E-8C80-5EB58778E1F4}" type="pres">
      <dgm:prSet presAssocID="{78B1F384-2A37-441E-BBED-7759DF9E3D42}" presName="diagram" presStyleCnt="0">
        <dgm:presLayoutVars>
          <dgm:dir/>
          <dgm:animLvl val="lvl"/>
          <dgm:resizeHandles val="exact"/>
        </dgm:presLayoutVars>
      </dgm:prSet>
      <dgm:spPr/>
    </dgm:pt>
    <dgm:pt modelId="{7CF2B460-4898-4CC9-AC2E-7D94B60B0760}" type="pres">
      <dgm:prSet presAssocID="{BD7A4F3E-0E3B-4443-A7E6-DD0C90FC3DE4}" presName="compNode" presStyleCnt="0"/>
      <dgm:spPr/>
    </dgm:pt>
    <dgm:pt modelId="{940EAAE9-65C3-4DF4-9B26-97A6F6944AE5}" type="pres">
      <dgm:prSet presAssocID="{BD7A4F3E-0E3B-4443-A7E6-DD0C90FC3DE4}" presName="childRect" presStyleLbl="bgAcc1" presStyleIdx="0" presStyleCnt="4" custScaleY="243447" custLinFactNeighborX="-282">
        <dgm:presLayoutVars>
          <dgm:bulletEnabled val="1"/>
        </dgm:presLayoutVars>
      </dgm:prSet>
      <dgm:spPr/>
      <dgm:t>
        <a:bodyPr/>
        <a:lstStyle/>
        <a:p>
          <a:endParaRPr lang="en-US"/>
        </a:p>
      </dgm:t>
    </dgm:pt>
    <dgm:pt modelId="{CDEA94D3-A563-4A1F-95AA-E743AF481A10}" type="pres">
      <dgm:prSet presAssocID="{BD7A4F3E-0E3B-4443-A7E6-DD0C90FC3DE4}" presName="parentText" presStyleLbl="node1" presStyleIdx="0" presStyleCnt="0">
        <dgm:presLayoutVars>
          <dgm:chMax val="0"/>
          <dgm:bulletEnabled val="1"/>
        </dgm:presLayoutVars>
      </dgm:prSet>
      <dgm:spPr/>
      <dgm:t>
        <a:bodyPr/>
        <a:lstStyle/>
        <a:p>
          <a:endParaRPr lang="en-US"/>
        </a:p>
      </dgm:t>
    </dgm:pt>
    <dgm:pt modelId="{DE359726-30CD-4A6A-89CB-1A21B57819FB}" type="pres">
      <dgm:prSet presAssocID="{BD7A4F3E-0E3B-4443-A7E6-DD0C90FC3DE4}" presName="parentRect" presStyleLbl="alignNode1" presStyleIdx="0" presStyleCnt="4" custScaleY="98239" custLinFactNeighborX="-282" custLinFactNeighborY="91920"/>
      <dgm:spPr/>
      <dgm:t>
        <a:bodyPr/>
        <a:lstStyle/>
        <a:p>
          <a:endParaRPr lang="en-US"/>
        </a:p>
      </dgm:t>
    </dgm:pt>
    <dgm:pt modelId="{5C90F5A8-B102-4DE0-BC05-68A915C1CF79}" type="pres">
      <dgm:prSet presAssocID="{BD7A4F3E-0E3B-4443-A7E6-DD0C90FC3DE4}" presName="adorn" presStyleLbl="fgAccFollowNode1" presStyleIdx="0" presStyleCnt="4" custScaleY="98157" custLinFactNeighborX="-806" custLinFactNeighborY="84300"/>
      <dgm:spPr>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a:noFill/>
        </a:ln>
      </dgm:spPr>
    </dgm:pt>
    <dgm:pt modelId="{B3E8EAF3-4671-4350-94DD-51D8DD6F36B2}" type="pres">
      <dgm:prSet presAssocID="{FBDEBE2B-E6F0-4771-B85D-098838095F38}" presName="sibTrans" presStyleLbl="sibTrans2D1" presStyleIdx="0" presStyleCnt="0"/>
      <dgm:spPr/>
      <dgm:t>
        <a:bodyPr/>
        <a:lstStyle/>
        <a:p>
          <a:endParaRPr lang="en-US"/>
        </a:p>
      </dgm:t>
    </dgm:pt>
    <dgm:pt modelId="{A8D63008-6D52-47C7-8B67-4E06E9AD11B9}" type="pres">
      <dgm:prSet presAssocID="{EA24F995-D765-482D-BE0D-A0B99BA41ED5}" presName="compNode" presStyleCnt="0"/>
      <dgm:spPr/>
    </dgm:pt>
    <dgm:pt modelId="{7EEBC063-FFE4-4E16-AE9A-4922ED5B405E}" type="pres">
      <dgm:prSet presAssocID="{EA24F995-D765-482D-BE0D-A0B99BA41ED5}" presName="childRect" presStyleLbl="bgAcc1" presStyleIdx="1" presStyleCnt="4" custScaleY="243447" custLinFactNeighborX="-282">
        <dgm:presLayoutVars>
          <dgm:bulletEnabled val="1"/>
        </dgm:presLayoutVars>
      </dgm:prSet>
      <dgm:spPr/>
      <dgm:t>
        <a:bodyPr/>
        <a:lstStyle/>
        <a:p>
          <a:endParaRPr lang="en-US"/>
        </a:p>
      </dgm:t>
    </dgm:pt>
    <dgm:pt modelId="{C5364865-1843-4CCC-A5C2-6739BEFAE058}" type="pres">
      <dgm:prSet presAssocID="{EA24F995-D765-482D-BE0D-A0B99BA41ED5}" presName="parentText" presStyleLbl="node1" presStyleIdx="0" presStyleCnt="0">
        <dgm:presLayoutVars>
          <dgm:chMax val="0"/>
          <dgm:bulletEnabled val="1"/>
        </dgm:presLayoutVars>
      </dgm:prSet>
      <dgm:spPr/>
      <dgm:t>
        <a:bodyPr/>
        <a:lstStyle/>
        <a:p>
          <a:endParaRPr lang="en-US"/>
        </a:p>
      </dgm:t>
    </dgm:pt>
    <dgm:pt modelId="{33AF00C6-A73A-4E14-947E-D78D433F5886}" type="pres">
      <dgm:prSet presAssocID="{EA24F995-D765-482D-BE0D-A0B99BA41ED5}" presName="parentRect" presStyleLbl="alignNode1" presStyleIdx="1" presStyleCnt="4" custScaleY="98239" custLinFactNeighborX="-282" custLinFactNeighborY="91920"/>
      <dgm:spPr/>
      <dgm:t>
        <a:bodyPr/>
        <a:lstStyle/>
        <a:p>
          <a:endParaRPr lang="en-US"/>
        </a:p>
      </dgm:t>
    </dgm:pt>
    <dgm:pt modelId="{38A0E9ED-66E4-4EC6-BE0D-FD162A48051C}" type="pres">
      <dgm:prSet presAssocID="{EA24F995-D765-482D-BE0D-A0B99BA41ED5}" presName="adorn" presStyleLbl="fgAccFollowNode1" presStyleIdx="1" presStyleCnt="4" custScaleY="98157" custLinFactNeighborX="-806" custLinFactNeighborY="84300"/>
      <dgm:spPr>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a:noFill/>
        </a:ln>
      </dgm:spPr>
    </dgm:pt>
    <dgm:pt modelId="{23DD343A-D9EF-4C78-81D3-7520D1B52118}" type="pres">
      <dgm:prSet presAssocID="{2BA16DB2-AB7A-46B3-9A4D-48E26540A28E}" presName="sibTrans" presStyleLbl="sibTrans2D1" presStyleIdx="0" presStyleCnt="0"/>
      <dgm:spPr/>
      <dgm:t>
        <a:bodyPr/>
        <a:lstStyle/>
        <a:p>
          <a:endParaRPr lang="en-US"/>
        </a:p>
      </dgm:t>
    </dgm:pt>
    <dgm:pt modelId="{7B5EA693-B249-4080-8188-407548AAA61A}" type="pres">
      <dgm:prSet presAssocID="{4A2DE454-9F3A-4B0A-A7ED-996F93036A2C}" presName="compNode" presStyleCnt="0"/>
      <dgm:spPr/>
    </dgm:pt>
    <dgm:pt modelId="{1E9B4C4D-81BF-48B6-BCC7-3F2003EBB0E5}" type="pres">
      <dgm:prSet presAssocID="{4A2DE454-9F3A-4B0A-A7ED-996F93036A2C}" presName="childRect" presStyleLbl="bgAcc1" presStyleIdx="2" presStyleCnt="4" custScaleY="243447" custLinFactNeighborX="-282">
        <dgm:presLayoutVars>
          <dgm:bulletEnabled val="1"/>
        </dgm:presLayoutVars>
      </dgm:prSet>
      <dgm:spPr/>
      <dgm:t>
        <a:bodyPr/>
        <a:lstStyle/>
        <a:p>
          <a:endParaRPr lang="en-US"/>
        </a:p>
      </dgm:t>
    </dgm:pt>
    <dgm:pt modelId="{26526394-D760-4A30-8E58-89B3EF1382E9}" type="pres">
      <dgm:prSet presAssocID="{4A2DE454-9F3A-4B0A-A7ED-996F93036A2C}" presName="parentText" presStyleLbl="node1" presStyleIdx="0" presStyleCnt="0">
        <dgm:presLayoutVars>
          <dgm:chMax val="0"/>
          <dgm:bulletEnabled val="1"/>
        </dgm:presLayoutVars>
      </dgm:prSet>
      <dgm:spPr/>
      <dgm:t>
        <a:bodyPr/>
        <a:lstStyle/>
        <a:p>
          <a:endParaRPr lang="en-US"/>
        </a:p>
      </dgm:t>
    </dgm:pt>
    <dgm:pt modelId="{18D6D12B-C0F3-4B8D-AA7E-791930129256}" type="pres">
      <dgm:prSet presAssocID="{4A2DE454-9F3A-4B0A-A7ED-996F93036A2C}" presName="parentRect" presStyleLbl="alignNode1" presStyleIdx="2" presStyleCnt="4" custScaleY="98239" custLinFactNeighborX="-564" custLinFactNeighborY="91920"/>
      <dgm:spPr/>
      <dgm:t>
        <a:bodyPr/>
        <a:lstStyle/>
        <a:p>
          <a:endParaRPr lang="en-US"/>
        </a:p>
      </dgm:t>
    </dgm:pt>
    <dgm:pt modelId="{9394C3CC-8410-4855-A801-DE164E6EFC0E}" type="pres">
      <dgm:prSet presAssocID="{4A2DE454-9F3A-4B0A-A7ED-996F93036A2C}" presName="adorn" presStyleLbl="fgAccFollowNode1" presStyleIdx="2" presStyleCnt="4" custScaleY="98157" custLinFactNeighborX="-806" custLinFactNeighborY="84300"/>
      <dgm:spPr>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a:ln>
          <a:noFill/>
        </a:ln>
      </dgm:spPr>
    </dgm:pt>
    <dgm:pt modelId="{04561CB9-0CB3-45DC-BDD7-13FB524E287D}" type="pres">
      <dgm:prSet presAssocID="{248AE136-E696-4F65-AA0E-6AB65E2D0272}" presName="sibTrans" presStyleLbl="sibTrans2D1" presStyleIdx="0" presStyleCnt="0"/>
      <dgm:spPr/>
      <dgm:t>
        <a:bodyPr/>
        <a:lstStyle/>
        <a:p>
          <a:endParaRPr lang="en-US"/>
        </a:p>
      </dgm:t>
    </dgm:pt>
    <dgm:pt modelId="{29C70AF7-FB25-4103-B0EE-7AED0D1FBA8F}" type="pres">
      <dgm:prSet presAssocID="{E83F971D-CED7-455A-8FBF-C4FDB04EFC9E}" presName="compNode" presStyleCnt="0"/>
      <dgm:spPr/>
    </dgm:pt>
    <dgm:pt modelId="{4D292154-AB40-4D2F-BB55-B9A4929D1B66}" type="pres">
      <dgm:prSet presAssocID="{E83F971D-CED7-455A-8FBF-C4FDB04EFC9E}" presName="childRect" presStyleLbl="bgAcc1" presStyleIdx="3" presStyleCnt="4" custScaleY="243447" custLinFactNeighborX="-282">
        <dgm:presLayoutVars>
          <dgm:bulletEnabled val="1"/>
        </dgm:presLayoutVars>
      </dgm:prSet>
      <dgm:spPr/>
      <dgm:t>
        <a:bodyPr/>
        <a:lstStyle/>
        <a:p>
          <a:endParaRPr lang="en-US"/>
        </a:p>
      </dgm:t>
    </dgm:pt>
    <dgm:pt modelId="{F63B07D7-6B75-4CB0-879C-2E44457D679D}" type="pres">
      <dgm:prSet presAssocID="{E83F971D-CED7-455A-8FBF-C4FDB04EFC9E}" presName="parentText" presStyleLbl="node1" presStyleIdx="0" presStyleCnt="0">
        <dgm:presLayoutVars>
          <dgm:chMax val="0"/>
          <dgm:bulletEnabled val="1"/>
        </dgm:presLayoutVars>
      </dgm:prSet>
      <dgm:spPr/>
      <dgm:t>
        <a:bodyPr/>
        <a:lstStyle/>
        <a:p>
          <a:endParaRPr lang="en-US"/>
        </a:p>
      </dgm:t>
    </dgm:pt>
    <dgm:pt modelId="{E05EDBAA-C749-4FAE-B1FE-D9AA0A0C9B36}" type="pres">
      <dgm:prSet presAssocID="{E83F971D-CED7-455A-8FBF-C4FDB04EFC9E}" presName="parentRect" presStyleLbl="alignNode1" presStyleIdx="3" presStyleCnt="4" custScaleY="98239" custLinFactNeighborX="-564" custLinFactNeighborY="91920"/>
      <dgm:spPr/>
      <dgm:t>
        <a:bodyPr/>
        <a:lstStyle/>
        <a:p>
          <a:endParaRPr lang="en-US"/>
        </a:p>
      </dgm:t>
    </dgm:pt>
    <dgm:pt modelId="{47652418-304C-4B71-AC78-C289870ACF6D}" type="pres">
      <dgm:prSet presAssocID="{E83F971D-CED7-455A-8FBF-C4FDB04EFC9E}" presName="adorn" presStyleLbl="fgAccFollowNode1" presStyleIdx="3" presStyleCnt="4" custScaleY="98157" custLinFactNeighborX="-806" custLinFactNeighborY="84300"/>
      <dgm:spPr>
        <a:prstGeom prst="roundRect">
          <a:avLst/>
        </a:prstGeom>
        <a:blipFill>
          <a:blip xmlns:r="http://schemas.openxmlformats.org/officeDocument/2006/relationships" r:embed="rId4">
            <a:biLevel thresh="50000"/>
            <a:extLst>
              <a:ext uri="{28A0092B-C50C-407E-A947-70E740481C1C}">
                <a14:useLocalDpi xmlns:a14="http://schemas.microsoft.com/office/drawing/2010/main" val="0"/>
              </a:ext>
            </a:extLst>
          </a:blip>
          <a:srcRect/>
          <a:stretch>
            <a:fillRect t="-1000" b="-1000"/>
          </a:stretch>
        </a:blipFill>
        <a:ln>
          <a:noFill/>
        </a:ln>
      </dgm:spPr>
    </dgm:pt>
  </dgm:ptLst>
  <dgm:cxnLst>
    <dgm:cxn modelId="{8B8C1896-83AB-405C-92A1-88A8D2A6ED5F}" srcId="{78B1F384-2A37-441E-BBED-7759DF9E3D42}" destId="{BD7A4F3E-0E3B-4443-A7E6-DD0C90FC3DE4}" srcOrd="0" destOrd="0" parTransId="{CF0AF296-F7B6-4952-A3D5-5D66B85BDB28}" sibTransId="{FBDEBE2B-E6F0-4771-B85D-098838095F38}"/>
    <dgm:cxn modelId="{B6AF155F-531B-4163-83D3-131458B35B43}" type="presOf" srcId="{FEE95100-4F67-473D-8518-A53CB5C23FE9}" destId="{940EAAE9-65C3-4DF4-9B26-97A6F6944AE5}" srcOrd="0" destOrd="4" presId="urn:microsoft.com/office/officeart/2005/8/layout/bList2"/>
    <dgm:cxn modelId="{8F10AA4D-C8F4-466D-B380-6A8C3581F7B8}" type="presOf" srcId="{C3EA7308-A4C0-4FB1-9D89-75BA2512510F}" destId="{1E9B4C4D-81BF-48B6-BCC7-3F2003EBB0E5}" srcOrd="0" destOrd="6" presId="urn:microsoft.com/office/officeart/2005/8/layout/bList2"/>
    <dgm:cxn modelId="{AF25FD54-BAC7-4464-8219-29B7670B0754}" type="presOf" srcId="{1DFD17B1-9240-429E-A146-3FD5AB9EE63B}" destId="{1E9B4C4D-81BF-48B6-BCC7-3F2003EBB0E5}" srcOrd="0" destOrd="2" presId="urn:microsoft.com/office/officeart/2005/8/layout/bList2"/>
    <dgm:cxn modelId="{F7AA8E0E-95F7-4109-868B-84ABC1BC09D2}" type="presOf" srcId="{E83F971D-CED7-455A-8FBF-C4FDB04EFC9E}" destId="{E05EDBAA-C749-4FAE-B1FE-D9AA0A0C9B36}" srcOrd="1" destOrd="0" presId="urn:microsoft.com/office/officeart/2005/8/layout/bList2"/>
    <dgm:cxn modelId="{6FEC5592-94C5-4DCA-9EB1-B494DBC7EA7F}" type="presOf" srcId="{5C6C5411-26FE-4381-BEEA-C78D9F971136}" destId="{4D292154-AB40-4D2F-BB55-B9A4929D1B66}" srcOrd="0" destOrd="0" presId="urn:microsoft.com/office/officeart/2005/8/layout/bList2"/>
    <dgm:cxn modelId="{E0ED798B-62A5-4A34-BB0D-E2AC715F1428}" srcId="{EA24F995-D765-482D-BE0D-A0B99BA41ED5}" destId="{F43ABDCD-E3A4-4A06-BC48-8C52D135BEA4}" srcOrd="3" destOrd="0" parTransId="{911D1B0E-85A0-476B-B4C3-FC7050D7BC32}" sibTransId="{AF46F678-711C-4641-9F35-A741806D2AB4}"/>
    <dgm:cxn modelId="{B30895E4-B231-471A-A5FD-5A05E4845BB3}" srcId="{BD7A4F3E-0E3B-4443-A7E6-DD0C90FC3DE4}" destId="{DDE0E2A6-6A60-493D-860E-406526B72F9C}" srcOrd="6" destOrd="0" parTransId="{EC42F5A0-9FA3-4651-8603-D4BA87E47A87}" sibTransId="{773358F6-21A2-4341-9E8C-44C80C4881CD}"/>
    <dgm:cxn modelId="{876CAF98-C26B-4186-82F6-F8372270E25F}" srcId="{EA24F995-D765-482D-BE0D-A0B99BA41ED5}" destId="{60CD4F38-EA50-433E-8D8C-C901422F5C2E}" srcOrd="10" destOrd="0" parTransId="{04B66968-B205-4C98-9850-DE71BF8D21F5}" sibTransId="{5A4308D7-5489-4E0C-8C11-6E370B689D22}"/>
    <dgm:cxn modelId="{1FF9F655-4C77-45C0-B83A-CBC343AD660B}" srcId="{4A2DE454-9F3A-4B0A-A7ED-996F93036A2C}" destId="{59D50062-8148-4F29-B891-349C7884D751}" srcOrd="5" destOrd="0" parTransId="{5D86C378-E7F9-4C0D-9986-F8651F496394}" sibTransId="{8DE745B1-0D9B-4467-8425-E04978FFFFBD}"/>
    <dgm:cxn modelId="{9A8CD43A-5DEF-4B91-AF4E-BA776F4A849D}" srcId="{BD7A4F3E-0E3B-4443-A7E6-DD0C90FC3DE4}" destId="{FEE95100-4F67-473D-8518-A53CB5C23FE9}" srcOrd="4" destOrd="0" parTransId="{361CA7CC-21E2-4F41-BE76-2376A6FDC70B}" sibTransId="{B9591DBB-1C31-46BF-8CC8-D01BCB565098}"/>
    <dgm:cxn modelId="{AD751C10-459E-418B-9620-376993420E1A}" type="presOf" srcId="{9B16FF0D-CA39-4393-A7BA-06ECDF6535D3}" destId="{4D292154-AB40-4D2F-BB55-B9A4929D1B66}" srcOrd="0" destOrd="3" presId="urn:microsoft.com/office/officeart/2005/8/layout/bList2"/>
    <dgm:cxn modelId="{71A7AF5B-DE3A-47DA-AF08-D10CDAFE87F7}" type="presOf" srcId="{9F505BB0-D92F-4430-8F00-9C2C4D5D5BBD}" destId="{7EEBC063-FFE4-4E16-AE9A-4922ED5B405E}" srcOrd="0" destOrd="2" presId="urn:microsoft.com/office/officeart/2005/8/layout/bList2"/>
    <dgm:cxn modelId="{786EDC70-C990-49A0-A801-8D39CE70412E}" type="presOf" srcId="{43BD34C8-F81F-40D6-8C86-334BE6DED061}" destId="{1E9B4C4D-81BF-48B6-BCC7-3F2003EBB0E5}" srcOrd="0" destOrd="1" presId="urn:microsoft.com/office/officeart/2005/8/layout/bList2"/>
    <dgm:cxn modelId="{55B812BD-1680-4EFB-A800-D1A56D93EB38}" srcId="{4A2DE454-9F3A-4B0A-A7ED-996F93036A2C}" destId="{1DFD17B1-9240-429E-A146-3FD5AB9EE63B}" srcOrd="2" destOrd="0" parTransId="{AA7E7F05-D5C7-48BA-BAFD-DDB6EEDDBFEB}" sibTransId="{8FB9EA21-66B4-4630-AF07-D8E83CF02A18}"/>
    <dgm:cxn modelId="{DC2A06D4-5FC7-48C5-83FE-2F3A2B0B98F8}" srcId="{78B1F384-2A37-441E-BBED-7759DF9E3D42}" destId="{EA24F995-D765-482D-BE0D-A0B99BA41ED5}" srcOrd="1" destOrd="0" parTransId="{4FE87C49-A245-4A6D-A707-46E27CDE3E7C}" sibTransId="{2BA16DB2-AB7A-46B3-9A4D-48E26540A28E}"/>
    <dgm:cxn modelId="{61240BA3-E2F3-4D11-95C3-8546C0429946}" type="presOf" srcId="{59E9E295-6CBF-4928-A54F-370C1EE8F949}" destId="{7EEBC063-FFE4-4E16-AE9A-4922ED5B405E}" srcOrd="0" destOrd="9" presId="urn:microsoft.com/office/officeart/2005/8/layout/bList2"/>
    <dgm:cxn modelId="{49709A90-1347-4059-8958-5453A171E675}" srcId="{EA24F995-D765-482D-BE0D-A0B99BA41ED5}" destId="{B5D0DDCD-77FA-49C8-B36D-07C5D3255F12}" srcOrd="5" destOrd="0" parTransId="{641E2256-3C2A-45AB-A1B5-64EBAA57F919}" sibTransId="{718248D0-B00B-4CE1-9809-1B7D3CF8EEA4}"/>
    <dgm:cxn modelId="{9A325809-0919-4C1F-9025-4D5AE4256E54}" srcId="{BD7A4F3E-0E3B-4443-A7E6-DD0C90FC3DE4}" destId="{D54E42CA-A0BA-410F-8E56-E956C1E6F9D8}" srcOrd="2" destOrd="0" parTransId="{B2F5E47F-2414-4E63-825A-9A87AA2C7C8F}" sibTransId="{4916BBE4-9AF4-4642-ACF7-0889979222FA}"/>
    <dgm:cxn modelId="{83E665D2-8259-44FC-AD45-C0D9345583D7}" srcId="{EA24F995-D765-482D-BE0D-A0B99BA41ED5}" destId="{9F505BB0-D92F-4430-8F00-9C2C4D5D5BBD}" srcOrd="2" destOrd="0" parTransId="{F0E2DC0F-4CCD-477C-9896-1379AAFBE323}" sibTransId="{19A9020F-5936-4E58-ADBF-4DE233A15725}"/>
    <dgm:cxn modelId="{F667A9B7-D725-46A5-9ACA-5E6C5C8F7199}" srcId="{EA24F995-D765-482D-BE0D-A0B99BA41ED5}" destId="{59E9E295-6CBF-4928-A54F-370C1EE8F949}" srcOrd="9" destOrd="0" parTransId="{093997CE-4A2C-47B6-94AC-E2485AB21C95}" sibTransId="{F170B6FD-FF0D-4660-9E81-4D8C72AA5BBD}"/>
    <dgm:cxn modelId="{034C442C-C482-434F-AD06-C3DEAD4B185C}" type="presOf" srcId="{4A2DE454-9F3A-4B0A-A7ED-996F93036A2C}" destId="{18D6D12B-C0F3-4B8D-AA7E-791930129256}" srcOrd="1" destOrd="0" presId="urn:microsoft.com/office/officeart/2005/8/layout/bList2"/>
    <dgm:cxn modelId="{AACFE2DD-46BA-459F-92FB-F5C31BAD4A44}" type="presOf" srcId="{B5D0DDCD-77FA-49C8-B36D-07C5D3255F12}" destId="{7EEBC063-FFE4-4E16-AE9A-4922ED5B405E}" srcOrd="0" destOrd="5" presId="urn:microsoft.com/office/officeart/2005/8/layout/bList2"/>
    <dgm:cxn modelId="{247EA74A-B3CB-4537-A28B-442525C36257}" type="presOf" srcId="{0E3CF032-45AD-44ED-A06A-DEDF5EF8B649}" destId="{7EEBC063-FFE4-4E16-AE9A-4922ED5B405E}" srcOrd="0" destOrd="1" presId="urn:microsoft.com/office/officeart/2005/8/layout/bList2"/>
    <dgm:cxn modelId="{CD7FA60C-FF37-47FE-8221-40445E98F547}" type="presOf" srcId="{F43ABDCD-E3A4-4A06-BC48-8C52D135BEA4}" destId="{7EEBC063-FFE4-4E16-AE9A-4922ED5B405E}" srcOrd="0" destOrd="3" presId="urn:microsoft.com/office/officeart/2005/8/layout/bList2"/>
    <dgm:cxn modelId="{DEB79902-B846-41E1-AA2E-E86AE237C4F5}" type="presOf" srcId="{EA24F995-D765-482D-BE0D-A0B99BA41ED5}" destId="{C5364865-1843-4CCC-A5C2-6739BEFAE058}" srcOrd="0" destOrd="0" presId="urn:microsoft.com/office/officeart/2005/8/layout/bList2"/>
    <dgm:cxn modelId="{79166D73-8519-4583-A467-BDED628E3F33}" type="presOf" srcId="{45DE9E44-5AD2-43D5-8F34-FB4A59D46677}" destId="{7EEBC063-FFE4-4E16-AE9A-4922ED5B405E}" srcOrd="0" destOrd="7" presId="urn:microsoft.com/office/officeart/2005/8/layout/bList2"/>
    <dgm:cxn modelId="{EE8FB84D-F322-4434-85D2-A408C6F7C1F7}" type="presOf" srcId="{1CC3199A-6AEA-4B4F-9ECA-619E75CF2529}" destId="{1E9B4C4D-81BF-48B6-BCC7-3F2003EBB0E5}" srcOrd="0" destOrd="4" presId="urn:microsoft.com/office/officeart/2005/8/layout/bList2"/>
    <dgm:cxn modelId="{C823E6BE-6E78-41FC-B2BE-404B459EE4BD}" type="presOf" srcId="{839B56ED-3B8E-4A33-BD42-234E25A64053}" destId="{7EEBC063-FFE4-4E16-AE9A-4922ED5B405E}" srcOrd="0" destOrd="8" presId="urn:microsoft.com/office/officeart/2005/8/layout/bList2"/>
    <dgm:cxn modelId="{EEC25DB1-BD3F-45D7-8C68-5C8774E4C408}" type="presOf" srcId="{8BBA5560-37B0-42AA-8199-B93B634E14A7}" destId="{1E9B4C4D-81BF-48B6-BCC7-3F2003EBB0E5}" srcOrd="0" destOrd="0" presId="urn:microsoft.com/office/officeart/2005/8/layout/bList2"/>
    <dgm:cxn modelId="{0D0167DE-764A-4F41-8A21-FBCEA5D75362}" srcId="{78B1F384-2A37-441E-BBED-7759DF9E3D42}" destId="{4A2DE454-9F3A-4B0A-A7ED-996F93036A2C}" srcOrd="2" destOrd="0" parTransId="{677DCAEC-2EC7-4642-85BC-2D3C4AD71B4D}" sibTransId="{248AE136-E696-4F65-AA0E-6AB65E2D0272}"/>
    <dgm:cxn modelId="{700ACB53-8E35-4C7F-9563-E47CD866F8FF}" type="presOf" srcId="{BD7A4F3E-0E3B-4443-A7E6-DD0C90FC3DE4}" destId="{CDEA94D3-A563-4A1F-95AA-E743AF481A10}" srcOrd="0" destOrd="0" presId="urn:microsoft.com/office/officeart/2005/8/layout/bList2"/>
    <dgm:cxn modelId="{E7E36240-12FA-4A6E-BFB7-0FEDA430D841}" type="presOf" srcId="{EA24F995-D765-482D-BE0D-A0B99BA41ED5}" destId="{33AF00C6-A73A-4E14-947E-D78D433F5886}" srcOrd="1" destOrd="0" presId="urn:microsoft.com/office/officeart/2005/8/layout/bList2"/>
    <dgm:cxn modelId="{7D8F0B11-62C7-4B57-A6D2-CF1781655444}" type="presOf" srcId="{54C8A21A-601F-4D3A-B225-91B8A2484BC7}" destId="{7EEBC063-FFE4-4E16-AE9A-4922ED5B405E}" srcOrd="0" destOrd="4" presId="urn:microsoft.com/office/officeart/2005/8/layout/bList2"/>
    <dgm:cxn modelId="{D5CE0764-6320-443C-9C3F-7E86BDCC0374}" type="presOf" srcId="{637BA653-BEE1-4E61-B387-427D5E5012CD}" destId="{940EAAE9-65C3-4DF4-9B26-97A6F6944AE5}" srcOrd="0" destOrd="0" presId="urn:microsoft.com/office/officeart/2005/8/layout/bList2"/>
    <dgm:cxn modelId="{EFC3CB49-7B18-44CC-973B-F1A3BC05B20D}" type="presOf" srcId="{248AE136-E696-4F65-AA0E-6AB65E2D0272}" destId="{04561CB9-0CB3-45DC-BDD7-13FB524E287D}" srcOrd="0" destOrd="0" presId="urn:microsoft.com/office/officeart/2005/8/layout/bList2"/>
    <dgm:cxn modelId="{B62FDC97-1479-4304-B0F4-65164FF9EAE1}" srcId="{4A2DE454-9F3A-4B0A-A7ED-996F93036A2C}" destId="{04C83C2A-82FB-4FAD-A90B-64CB34E227C9}" srcOrd="3" destOrd="0" parTransId="{1588EE69-7FD6-42FD-B033-031BB3971F6D}" sibTransId="{7D0DC221-D46E-4486-B5E3-38D3F46811BF}"/>
    <dgm:cxn modelId="{EA22BB22-72D9-4118-915B-6659AA73547D}" srcId="{EA24F995-D765-482D-BE0D-A0B99BA41ED5}" destId="{973F0610-D038-4A7C-977A-AFAC09053D63}" srcOrd="0" destOrd="0" parTransId="{C24A9713-FD65-45F8-B352-99742436DF31}" sibTransId="{CD73DF2D-F40E-42B6-97DF-011796587323}"/>
    <dgm:cxn modelId="{100875E0-C456-4416-912A-D016C98BAFC4}" type="presOf" srcId="{BD7A4F3E-0E3B-4443-A7E6-DD0C90FC3DE4}" destId="{DE359726-30CD-4A6A-89CB-1A21B57819FB}" srcOrd="1" destOrd="0" presId="urn:microsoft.com/office/officeart/2005/8/layout/bList2"/>
    <dgm:cxn modelId="{207F9361-E9BC-4454-85F0-6AFD65DA2AA1}" srcId="{78B1F384-2A37-441E-BBED-7759DF9E3D42}" destId="{E83F971D-CED7-455A-8FBF-C4FDB04EFC9E}" srcOrd="3" destOrd="0" parTransId="{734E3528-77FF-4A1E-873E-8ACA2541A99A}" sibTransId="{060067F4-C7F0-422C-B67B-08E04BA57ABE}"/>
    <dgm:cxn modelId="{E49BADA0-55E1-48D2-97CE-DBCC4E204686}" srcId="{E83F971D-CED7-455A-8FBF-C4FDB04EFC9E}" destId="{5C6C5411-26FE-4381-BEEA-C78D9F971136}" srcOrd="0" destOrd="0" parTransId="{3E104355-F8FA-4D2B-9DF7-85FA763A1E1E}" sibTransId="{7B8F277A-67E8-4E88-A99B-CF2874F1B2F3}"/>
    <dgm:cxn modelId="{9406EB9F-5F53-4544-8459-860896BB2B70}" srcId="{BD7A4F3E-0E3B-4443-A7E6-DD0C90FC3DE4}" destId="{637BA653-BEE1-4E61-B387-427D5E5012CD}" srcOrd="0" destOrd="0" parTransId="{22A07009-7E44-4B2F-8D8E-7AB92DE0F655}" sibTransId="{BC2C05F4-1565-4324-AA74-115577C7A82C}"/>
    <dgm:cxn modelId="{04292E5F-6C55-4783-80F2-2466FE3DB3A9}" type="presOf" srcId="{04C83C2A-82FB-4FAD-A90B-64CB34E227C9}" destId="{1E9B4C4D-81BF-48B6-BCC7-3F2003EBB0E5}" srcOrd="0" destOrd="3" presId="urn:microsoft.com/office/officeart/2005/8/layout/bList2"/>
    <dgm:cxn modelId="{E7804444-91E1-4AD0-B7F6-06912E4B78EB}" srcId="{4A2DE454-9F3A-4B0A-A7ED-996F93036A2C}" destId="{C3EA7308-A4C0-4FB1-9D89-75BA2512510F}" srcOrd="6" destOrd="0" parTransId="{C1C6CAAC-D70C-4C3B-BD17-39939EFA995F}" sibTransId="{4C806993-E512-4698-B51A-5B833B1667F1}"/>
    <dgm:cxn modelId="{DEC64D54-F4E3-4C87-822D-D280BE630EF5}" type="presOf" srcId="{DBE1D0EA-33A5-43F2-A631-59B1BBD43865}" destId="{940EAAE9-65C3-4DF4-9B26-97A6F6944AE5}" srcOrd="0" destOrd="1" presId="urn:microsoft.com/office/officeart/2005/8/layout/bList2"/>
    <dgm:cxn modelId="{52E9E39E-348C-4DC8-90BF-CB43FCC310C3}" srcId="{EA24F995-D765-482D-BE0D-A0B99BA41ED5}" destId="{45DE9E44-5AD2-43D5-8F34-FB4A59D46677}" srcOrd="7" destOrd="0" parTransId="{038FC3C7-578B-4A1A-90EB-96A9A4E79F28}" sibTransId="{FC8AFE6B-42E7-4E8F-B445-5D1A7AA6F116}"/>
    <dgm:cxn modelId="{9545867B-F91A-4141-81D6-883822FE579E}" srcId="{E83F971D-CED7-455A-8FBF-C4FDB04EFC9E}" destId="{7B0C2655-FF18-446B-993A-8DA1B2FA867E}" srcOrd="2" destOrd="0" parTransId="{3BF0201D-2E7A-4E4E-8271-2374360D1BDA}" sibTransId="{ED12A182-9787-48DB-99F6-2C54964D39F9}"/>
    <dgm:cxn modelId="{A9E6E6DD-E30B-4EF9-A8CE-493843952A0E}" srcId="{E83F971D-CED7-455A-8FBF-C4FDB04EFC9E}" destId="{9B16FF0D-CA39-4393-A7BA-06ECDF6535D3}" srcOrd="3" destOrd="0" parTransId="{94CBFE23-E277-4256-8150-CF92835D96A4}" sibTransId="{71B9C3F9-63E3-495C-8A4C-7607E926864B}"/>
    <dgm:cxn modelId="{FD0C81E5-3606-44DD-9C5F-22CB46EB2C66}" type="presOf" srcId="{4A2DE454-9F3A-4B0A-A7ED-996F93036A2C}" destId="{26526394-D760-4A30-8E58-89B3EF1382E9}" srcOrd="0" destOrd="0" presId="urn:microsoft.com/office/officeart/2005/8/layout/bList2"/>
    <dgm:cxn modelId="{3039D4D7-A777-4EBC-9ED6-1FACDEDF1916}" type="presOf" srcId="{E83F971D-CED7-455A-8FBF-C4FDB04EFC9E}" destId="{F63B07D7-6B75-4CB0-879C-2E44457D679D}" srcOrd="0" destOrd="0" presId="urn:microsoft.com/office/officeart/2005/8/layout/bList2"/>
    <dgm:cxn modelId="{01C19E9B-CBC6-469B-823D-A37B83DF83A7}" srcId="{EA24F995-D765-482D-BE0D-A0B99BA41ED5}" destId="{0E3CF032-45AD-44ED-A06A-DEDF5EF8B649}" srcOrd="1" destOrd="0" parTransId="{BE7917D9-EF26-4B1A-A0EB-21B25179815D}" sibTransId="{3901651E-D561-4382-9B5A-8B521AF9F01D}"/>
    <dgm:cxn modelId="{BB6D04F0-1DA7-49FF-A62C-3F0CE5190D14}" type="presOf" srcId="{59D50062-8148-4F29-B891-349C7884D751}" destId="{1E9B4C4D-81BF-48B6-BCC7-3F2003EBB0E5}" srcOrd="0" destOrd="5" presId="urn:microsoft.com/office/officeart/2005/8/layout/bList2"/>
    <dgm:cxn modelId="{1A1E7C52-40BA-4AE0-B6C0-E60617988D44}" type="presOf" srcId="{562E7F65-BA15-4CD2-8AAA-8D5AF7BB8CF8}" destId="{940EAAE9-65C3-4DF4-9B26-97A6F6944AE5}" srcOrd="0" destOrd="3" presId="urn:microsoft.com/office/officeart/2005/8/layout/bList2"/>
    <dgm:cxn modelId="{D290114D-785A-4E4F-A7A0-2141378697AC}" type="presOf" srcId="{DDE0E2A6-6A60-493D-860E-406526B72F9C}" destId="{940EAAE9-65C3-4DF4-9B26-97A6F6944AE5}" srcOrd="0" destOrd="6" presId="urn:microsoft.com/office/officeart/2005/8/layout/bList2"/>
    <dgm:cxn modelId="{A3B337E3-7267-471B-B6E1-E0122647982A}" srcId="{4A2DE454-9F3A-4B0A-A7ED-996F93036A2C}" destId="{43BD34C8-F81F-40D6-8C86-334BE6DED061}" srcOrd="1" destOrd="0" parTransId="{D97537D9-243C-4F56-9FDD-D168528563FC}" sibTransId="{973B4BF8-F42D-4040-B108-8BE7C35982D3}"/>
    <dgm:cxn modelId="{98E123E5-A63F-40BE-8F4D-E3CAABCC754D}" type="presOf" srcId="{2D95D4DF-404D-4477-B9AB-1540CC1591FA}" destId="{940EAAE9-65C3-4DF4-9B26-97A6F6944AE5}" srcOrd="0" destOrd="5" presId="urn:microsoft.com/office/officeart/2005/8/layout/bList2"/>
    <dgm:cxn modelId="{86D54001-1FF6-499D-9B0B-214BBF13EE7B}" srcId="{EA24F995-D765-482D-BE0D-A0B99BA41ED5}" destId="{62FC57FD-9BD8-4540-849A-D0E27FFA46A7}" srcOrd="6" destOrd="0" parTransId="{8BC19F53-F2E4-4F4B-9E1F-F855C15456CE}" sibTransId="{F59F776F-F27E-4F39-8BF2-97D228BAAE81}"/>
    <dgm:cxn modelId="{1EFD6699-C95A-4B66-AD80-ADA1F76BC1BC}" type="presOf" srcId="{78B1F384-2A37-441E-BBED-7759DF9E3D42}" destId="{9BD82A93-99FC-433E-8C80-5EB58778E1F4}" srcOrd="0" destOrd="0" presId="urn:microsoft.com/office/officeart/2005/8/layout/bList2"/>
    <dgm:cxn modelId="{3B6B97F1-A4F4-4260-A36F-161D608F8245}" type="presOf" srcId="{62FC57FD-9BD8-4540-849A-D0E27FFA46A7}" destId="{7EEBC063-FFE4-4E16-AE9A-4922ED5B405E}" srcOrd="0" destOrd="6" presId="urn:microsoft.com/office/officeart/2005/8/layout/bList2"/>
    <dgm:cxn modelId="{4C538B46-FC81-4015-BF32-3E862D167BBD}" type="presOf" srcId="{D54E42CA-A0BA-410F-8E56-E956C1E6F9D8}" destId="{940EAAE9-65C3-4DF4-9B26-97A6F6944AE5}" srcOrd="0" destOrd="2" presId="urn:microsoft.com/office/officeart/2005/8/layout/bList2"/>
    <dgm:cxn modelId="{E7C50C27-7741-4E60-AC77-91B2308DC430}" type="presOf" srcId="{B0303A96-00FD-4338-B176-5EA4A081E17E}" destId="{4D292154-AB40-4D2F-BB55-B9A4929D1B66}" srcOrd="0" destOrd="1" presId="urn:microsoft.com/office/officeart/2005/8/layout/bList2"/>
    <dgm:cxn modelId="{A9C58DF0-6AC5-4A31-9976-E3886AC95AFC}" srcId="{E83F971D-CED7-455A-8FBF-C4FDB04EFC9E}" destId="{B0303A96-00FD-4338-B176-5EA4A081E17E}" srcOrd="1" destOrd="0" parTransId="{3CA166EB-10F0-457A-B51C-B678E069804B}" sibTransId="{E3AE9AD7-D393-4745-A32B-6FBBE7296DFA}"/>
    <dgm:cxn modelId="{42281354-6ADB-4017-BE90-C635A55EDF64}" srcId="{4A2DE454-9F3A-4B0A-A7ED-996F93036A2C}" destId="{1CC3199A-6AEA-4B4F-9ECA-619E75CF2529}" srcOrd="4" destOrd="0" parTransId="{D7C9C528-7EA8-41CF-8BBB-E4B5610E43F5}" sibTransId="{6990C053-AA12-49D4-A7D1-FE6A9D4010B4}"/>
    <dgm:cxn modelId="{5B0F7153-A5DC-4AAE-A362-E78BCEF64613}" srcId="{EA24F995-D765-482D-BE0D-A0B99BA41ED5}" destId="{54C8A21A-601F-4D3A-B225-91B8A2484BC7}" srcOrd="4" destOrd="0" parTransId="{D39557D6-530D-4F09-9593-041F74BDE112}" sibTransId="{25BDCF08-306C-41D9-BFB0-C05C8397C30E}"/>
    <dgm:cxn modelId="{B86C102E-16C5-4DAD-A25E-EFD5D1B0F2BA}" type="presOf" srcId="{973F0610-D038-4A7C-977A-AFAC09053D63}" destId="{7EEBC063-FFE4-4E16-AE9A-4922ED5B405E}" srcOrd="0" destOrd="0" presId="urn:microsoft.com/office/officeart/2005/8/layout/bList2"/>
    <dgm:cxn modelId="{B09AC73A-1AE5-4526-9507-A1F4BA52C3CA}" srcId="{EA24F995-D765-482D-BE0D-A0B99BA41ED5}" destId="{839B56ED-3B8E-4A33-BD42-234E25A64053}" srcOrd="8" destOrd="0" parTransId="{552D609D-1E32-484F-BD14-55EA1A04A8ED}" sibTransId="{FDA8D372-A04D-4A3A-AB4F-F2AAC1B93E11}"/>
    <dgm:cxn modelId="{F9991777-8769-42B2-8202-ED86870D1296}" srcId="{BD7A4F3E-0E3B-4443-A7E6-DD0C90FC3DE4}" destId="{2D95D4DF-404D-4477-B9AB-1540CC1591FA}" srcOrd="5" destOrd="0" parTransId="{DD2D0B8B-9E84-4C76-BDB2-306FCA590D1B}" sibTransId="{09D5E7D1-7F13-4665-A08F-B1D4866CE570}"/>
    <dgm:cxn modelId="{FB5745F7-94E9-47FE-8750-F8BECC24A313}" srcId="{BD7A4F3E-0E3B-4443-A7E6-DD0C90FC3DE4}" destId="{562E7F65-BA15-4CD2-8AAA-8D5AF7BB8CF8}" srcOrd="3" destOrd="0" parTransId="{08360C9E-CCF6-46AD-8413-F9A37284323E}" sibTransId="{EB3071A0-DD04-495A-8D33-3FE65EF7AA2C}"/>
    <dgm:cxn modelId="{12175993-371C-4E00-B1D8-915448FF9B01}" type="presOf" srcId="{2BA16DB2-AB7A-46B3-9A4D-48E26540A28E}" destId="{23DD343A-D9EF-4C78-81D3-7520D1B52118}" srcOrd="0" destOrd="0" presId="urn:microsoft.com/office/officeart/2005/8/layout/bList2"/>
    <dgm:cxn modelId="{26775A79-3058-4C19-AD37-448D29EC98A7}" type="presOf" srcId="{60CD4F38-EA50-433E-8D8C-C901422F5C2E}" destId="{7EEBC063-FFE4-4E16-AE9A-4922ED5B405E}" srcOrd="0" destOrd="10" presId="urn:microsoft.com/office/officeart/2005/8/layout/bList2"/>
    <dgm:cxn modelId="{4D6DB0EE-15D4-4B48-9CD3-500EF2D0A0DF}" srcId="{4A2DE454-9F3A-4B0A-A7ED-996F93036A2C}" destId="{8BBA5560-37B0-42AA-8199-B93B634E14A7}" srcOrd="0" destOrd="0" parTransId="{1E634B5B-85DF-43F6-8712-FCBE22E5E93B}" sibTransId="{4A6C5978-A1C3-48D6-8BE6-CEAC90714E50}"/>
    <dgm:cxn modelId="{781A66D2-269F-40F8-B5C3-4BFCBB3ADFCB}" type="presOf" srcId="{7B0C2655-FF18-446B-993A-8DA1B2FA867E}" destId="{4D292154-AB40-4D2F-BB55-B9A4929D1B66}" srcOrd="0" destOrd="2" presId="urn:microsoft.com/office/officeart/2005/8/layout/bList2"/>
    <dgm:cxn modelId="{C21F6107-2991-48BD-B416-7062F042C236}" srcId="{BD7A4F3E-0E3B-4443-A7E6-DD0C90FC3DE4}" destId="{DBE1D0EA-33A5-43F2-A631-59B1BBD43865}" srcOrd="1" destOrd="0" parTransId="{DA775713-ABA4-43B0-9CD6-E27124C8EB77}" sibTransId="{EE1D8712-67E4-4146-8FB3-3CC6C088FAC3}"/>
    <dgm:cxn modelId="{8BB45F07-772C-455E-B865-4A9B187767A8}" type="presOf" srcId="{FBDEBE2B-E6F0-4771-B85D-098838095F38}" destId="{B3E8EAF3-4671-4350-94DD-51D8DD6F36B2}" srcOrd="0" destOrd="0" presId="urn:microsoft.com/office/officeart/2005/8/layout/bList2"/>
    <dgm:cxn modelId="{EF6531F6-9379-41CB-A558-5CDAA609884A}" type="presParOf" srcId="{9BD82A93-99FC-433E-8C80-5EB58778E1F4}" destId="{7CF2B460-4898-4CC9-AC2E-7D94B60B0760}" srcOrd="0" destOrd="0" presId="urn:microsoft.com/office/officeart/2005/8/layout/bList2"/>
    <dgm:cxn modelId="{CDACE960-4D5C-447D-872B-EE9ED0456A23}" type="presParOf" srcId="{7CF2B460-4898-4CC9-AC2E-7D94B60B0760}" destId="{940EAAE9-65C3-4DF4-9B26-97A6F6944AE5}" srcOrd="0" destOrd="0" presId="urn:microsoft.com/office/officeart/2005/8/layout/bList2"/>
    <dgm:cxn modelId="{9668462E-A6AC-4EA9-B697-C5CA79D13682}" type="presParOf" srcId="{7CF2B460-4898-4CC9-AC2E-7D94B60B0760}" destId="{CDEA94D3-A563-4A1F-95AA-E743AF481A10}" srcOrd="1" destOrd="0" presId="urn:microsoft.com/office/officeart/2005/8/layout/bList2"/>
    <dgm:cxn modelId="{074D4C79-4AB3-4549-82E8-38CCF84BF4C3}" type="presParOf" srcId="{7CF2B460-4898-4CC9-AC2E-7D94B60B0760}" destId="{DE359726-30CD-4A6A-89CB-1A21B57819FB}" srcOrd="2" destOrd="0" presId="urn:microsoft.com/office/officeart/2005/8/layout/bList2"/>
    <dgm:cxn modelId="{C31FDC23-5D94-49DD-9044-8B00CC11A797}" type="presParOf" srcId="{7CF2B460-4898-4CC9-AC2E-7D94B60B0760}" destId="{5C90F5A8-B102-4DE0-BC05-68A915C1CF79}" srcOrd="3" destOrd="0" presId="urn:microsoft.com/office/officeart/2005/8/layout/bList2"/>
    <dgm:cxn modelId="{4108510B-9398-4B4D-9019-0FA0F5AB1666}" type="presParOf" srcId="{9BD82A93-99FC-433E-8C80-5EB58778E1F4}" destId="{B3E8EAF3-4671-4350-94DD-51D8DD6F36B2}" srcOrd="1" destOrd="0" presId="urn:microsoft.com/office/officeart/2005/8/layout/bList2"/>
    <dgm:cxn modelId="{B06EDE1E-4D0E-4CA8-98A5-BFBC3C30ADAB}" type="presParOf" srcId="{9BD82A93-99FC-433E-8C80-5EB58778E1F4}" destId="{A8D63008-6D52-47C7-8B67-4E06E9AD11B9}" srcOrd="2" destOrd="0" presId="urn:microsoft.com/office/officeart/2005/8/layout/bList2"/>
    <dgm:cxn modelId="{42530B35-BB5A-4CBC-B0B7-1E49750DCDDD}" type="presParOf" srcId="{A8D63008-6D52-47C7-8B67-4E06E9AD11B9}" destId="{7EEBC063-FFE4-4E16-AE9A-4922ED5B405E}" srcOrd="0" destOrd="0" presId="urn:microsoft.com/office/officeart/2005/8/layout/bList2"/>
    <dgm:cxn modelId="{C8FEB482-7E8A-43C8-9E6C-14F169CDD97D}" type="presParOf" srcId="{A8D63008-6D52-47C7-8B67-4E06E9AD11B9}" destId="{C5364865-1843-4CCC-A5C2-6739BEFAE058}" srcOrd="1" destOrd="0" presId="urn:microsoft.com/office/officeart/2005/8/layout/bList2"/>
    <dgm:cxn modelId="{1826C3ED-F177-416F-87BA-76DBDF604C95}" type="presParOf" srcId="{A8D63008-6D52-47C7-8B67-4E06E9AD11B9}" destId="{33AF00C6-A73A-4E14-947E-D78D433F5886}" srcOrd="2" destOrd="0" presId="urn:microsoft.com/office/officeart/2005/8/layout/bList2"/>
    <dgm:cxn modelId="{2491BA0C-2649-49D8-8261-A04D4C9FF51E}" type="presParOf" srcId="{A8D63008-6D52-47C7-8B67-4E06E9AD11B9}" destId="{38A0E9ED-66E4-4EC6-BE0D-FD162A48051C}" srcOrd="3" destOrd="0" presId="urn:microsoft.com/office/officeart/2005/8/layout/bList2"/>
    <dgm:cxn modelId="{920BFBB1-19C1-437B-BCC9-E8E811721651}" type="presParOf" srcId="{9BD82A93-99FC-433E-8C80-5EB58778E1F4}" destId="{23DD343A-D9EF-4C78-81D3-7520D1B52118}" srcOrd="3" destOrd="0" presId="urn:microsoft.com/office/officeart/2005/8/layout/bList2"/>
    <dgm:cxn modelId="{8F465C0A-BACF-4DD8-8AC8-1FA89705CFAD}" type="presParOf" srcId="{9BD82A93-99FC-433E-8C80-5EB58778E1F4}" destId="{7B5EA693-B249-4080-8188-407548AAA61A}" srcOrd="4" destOrd="0" presId="urn:microsoft.com/office/officeart/2005/8/layout/bList2"/>
    <dgm:cxn modelId="{69CD2FC8-07D7-43A8-9EB9-C6F6EA4EE9D4}" type="presParOf" srcId="{7B5EA693-B249-4080-8188-407548AAA61A}" destId="{1E9B4C4D-81BF-48B6-BCC7-3F2003EBB0E5}" srcOrd="0" destOrd="0" presId="urn:microsoft.com/office/officeart/2005/8/layout/bList2"/>
    <dgm:cxn modelId="{BF4BC5C7-E78E-4C12-B50C-589670807D7C}" type="presParOf" srcId="{7B5EA693-B249-4080-8188-407548AAA61A}" destId="{26526394-D760-4A30-8E58-89B3EF1382E9}" srcOrd="1" destOrd="0" presId="urn:microsoft.com/office/officeart/2005/8/layout/bList2"/>
    <dgm:cxn modelId="{D011ECE2-E158-4DAE-8EB6-C4A014BE2490}" type="presParOf" srcId="{7B5EA693-B249-4080-8188-407548AAA61A}" destId="{18D6D12B-C0F3-4B8D-AA7E-791930129256}" srcOrd="2" destOrd="0" presId="urn:microsoft.com/office/officeart/2005/8/layout/bList2"/>
    <dgm:cxn modelId="{E22374E6-2E7D-493C-B747-4023F1FEAE92}" type="presParOf" srcId="{7B5EA693-B249-4080-8188-407548AAA61A}" destId="{9394C3CC-8410-4855-A801-DE164E6EFC0E}" srcOrd="3" destOrd="0" presId="urn:microsoft.com/office/officeart/2005/8/layout/bList2"/>
    <dgm:cxn modelId="{9993E3CF-62FA-4BFE-9B6F-DD4EB7FD7B37}" type="presParOf" srcId="{9BD82A93-99FC-433E-8C80-5EB58778E1F4}" destId="{04561CB9-0CB3-45DC-BDD7-13FB524E287D}" srcOrd="5" destOrd="0" presId="urn:microsoft.com/office/officeart/2005/8/layout/bList2"/>
    <dgm:cxn modelId="{5539E79B-0B97-4378-A4BD-7BEA1117A880}" type="presParOf" srcId="{9BD82A93-99FC-433E-8C80-5EB58778E1F4}" destId="{29C70AF7-FB25-4103-B0EE-7AED0D1FBA8F}" srcOrd="6" destOrd="0" presId="urn:microsoft.com/office/officeart/2005/8/layout/bList2"/>
    <dgm:cxn modelId="{1417E432-5227-4804-B9F9-951F173AEB54}" type="presParOf" srcId="{29C70AF7-FB25-4103-B0EE-7AED0D1FBA8F}" destId="{4D292154-AB40-4D2F-BB55-B9A4929D1B66}" srcOrd="0" destOrd="0" presId="urn:microsoft.com/office/officeart/2005/8/layout/bList2"/>
    <dgm:cxn modelId="{679BDA0A-986E-424F-B39F-F081E90893B5}" type="presParOf" srcId="{29C70AF7-FB25-4103-B0EE-7AED0D1FBA8F}" destId="{F63B07D7-6B75-4CB0-879C-2E44457D679D}" srcOrd="1" destOrd="0" presId="urn:microsoft.com/office/officeart/2005/8/layout/bList2"/>
    <dgm:cxn modelId="{04969DF7-BCEB-4ACF-9C83-A4632ABC7B2B}" type="presParOf" srcId="{29C70AF7-FB25-4103-B0EE-7AED0D1FBA8F}" destId="{E05EDBAA-C749-4FAE-B1FE-D9AA0A0C9B36}" srcOrd="2" destOrd="0" presId="urn:microsoft.com/office/officeart/2005/8/layout/bList2"/>
    <dgm:cxn modelId="{364C31DB-2A07-48FC-ACC8-140944431EBA}" type="presParOf" srcId="{29C70AF7-FB25-4103-B0EE-7AED0D1FBA8F}" destId="{47652418-304C-4B71-AC78-C289870ACF6D}" srcOrd="3" destOrd="0" presId="urn:microsoft.com/office/officeart/2005/8/layout/bList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7192E7-1133-4CD8-87F2-2E8CCB759547}" type="doc">
      <dgm:prSet loTypeId="urn:microsoft.com/office/officeart/2009/3/layout/SubStepProcess" loCatId="process" qsTypeId="urn:microsoft.com/office/officeart/2005/8/quickstyle/simple4" qsCatId="simple" csTypeId="urn:microsoft.com/office/officeart/2005/8/colors/accent0_2" csCatId="mainScheme" phldr="1"/>
      <dgm:spPr/>
    </dgm:pt>
    <dgm:pt modelId="{F0F64A37-2412-4F94-A6C4-EBD01F464B9C}">
      <dgm:prSet phldrT="[Text]"/>
      <dgm:spPr>
        <a:ln>
          <a:solidFill>
            <a:srgbClr val="045087"/>
          </a:solidFill>
        </a:ln>
      </dgm:spPr>
      <dgm:t>
        <a:bodyPr/>
        <a:lstStyle/>
        <a:p>
          <a:r>
            <a:rPr lang="en-US" b="1" dirty="0" smtClean="0"/>
            <a:t>Websites</a:t>
          </a:r>
          <a:endParaRPr lang="en-US" b="1" dirty="0"/>
        </a:p>
      </dgm:t>
    </dgm:pt>
    <dgm:pt modelId="{4092AF47-0B5B-433F-A834-24D85221DE6E}" type="parTrans" cxnId="{EA8E1245-0A89-44A2-B7B6-121987BF351F}">
      <dgm:prSet/>
      <dgm:spPr/>
      <dgm:t>
        <a:bodyPr/>
        <a:lstStyle/>
        <a:p>
          <a:endParaRPr lang="en-US"/>
        </a:p>
      </dgm:t>
    </dgm:pt>
    <dgm:pt modelId="{BBF6BCBA-867C-4AD2-B139-4F4F6D6EDA91}" type="sibTrans" cxnId="{EA8E1245-0A89-44A2-B7B6-121987BF351F}">
      <dgm:prSet/>
      <dgm:spPr/>
      <dgm:t>
        <a:bodyPr/>
        <a:lstStyle/>
        <a:p>
          <a:endParaRPr lang="en-US"/>
        </a:p>
      </dgm:t>
    </dgm:pt>
    <dgm:pt modelId="{CB2F6128-E08E-4E32-8C3C-2D37CA3E06C0}">
      <dgm:prSet phldrT="[Text]"/>
      <dgm:spPr>
        <a:ln>
          <a:solidFill>
            <a:srgbClr val="045087"/>
          </a:solidFill>
        </a:ln>
      </dgm:spPr>
      <dgm:t>
        <a:bodyPr/>
        <a:lstStyle/>
        <a:p>
          <a:r>
            <a:rPr lang="en-US" b="1" dirty="0" smtClean="0"/>
            <a:t>Templates</a:t>
          </a:r>
          <a:endParaRPr lang="en-US" b="1" dirty="0"/>
        </a:p>
      </dgm:t>
    </dgm:pt>
    <dgm:pt modelId="{676E5E1D-5ADC-411E-B3AB-C42D8E5D5C0D}" type="parTrans" cxnId="{34A471C6-F505-47B0-A03E-51EB37BB5B02}">
      <dgm:prSet/>
      <dgm:spPr/>
      <dgm:t>
        <a:bodyPr/>
        <a:lstStyle/>
        <a:p>
          <a:endParaRPr lang="en-US"/>
        </a:p>
      </dgm:t>
    </dgm:pt>
    <dgm:pt modelId="{9C2E88DC-BD37-4495-82A9-FC5A0447A579}" type="sibTrans" cxnId="{34A471C6-F505-47B0-A03E-51EB37BB5B02}">
      <dgm:prSet/>
      <dgm:spPr/>
      <dgm:t>
        <a:bodyPr/>
        <a:lstStyle/>
        <a:p>
          <a:endParaRPr lang="en-US"/>
        </a:p>
      </dgm:t>
    </dgm:pt>
    <dgm:pt modelId="{02044E04-AAD2-4769-813B-60FB34F778AB}">
      <dgm:prSet phldrT="[Text]"/>
      <dgm:spPr>
        <a:ln>
          <a:solidFill>
            <a:srgbClr val="045087"/>
          </a:solidFill>
        </a:ln>
      </dgm:spPr>
      <dgm:t>
        <a:bodyPr/>
        <a:lstStyle/>
        <a:p>
          <a:r>
            <a:rPr lang="en-US" b="1" dirty="0" smtClean="0"/>
            <a:t>Timelines</a:t>
          </a:r>
          <a:endParaRPr lang="en-US" b="1" dirty="0"/>
        </a:p>
      </dgm:t>
    </dgm:pt>
    <dgm:pt modelId="{94D59C0D-BE7D-416C-A6CD-4425BD4FC8F3}" type="parTrans" cxnId="{72836890-464F-43BB-9D45-1EAB7DACE8F0}">
      <dgm:prSet/>
      <dgm:spPr/>
      <dgm:t>
        <a:bodyPr/>
        <a:lstStyle/>
        <a:p>
          <a:endParaRPr lang="en-US"/>
        </a:p>
      </dgm:t>
    </dgm:pt>
    <dgm:pt modelId="{5535FF31-FF0F-4A8C-B718-1AEC2A06370A}" type="sibTrans" cxnId="{72836890-464F-43BB-9D45-1EAB7DACE8F0}">
      <dgm:prSet/>
      <dgm:spPr/>
      <dgm:t>
        <a:bodyPr/>
        <a:lstStyle/>
        <a:p>
          <a:endParaRPr lang="en-US"/>
        </a:p>
      </dgm:t>
    </dgm:pt>
    <dgm:pt modelId="{D394446B-FBB2-4E65-A362-44B8F1CFF41D}">
      <dgm:prSet phldrT="[Text]"/>
      <dgm:spPr>
        <a:ln>
          <a:solidFill>
            <a:srgbClr val="045087"/>
          </a:solidFill>
        </a:ln>
      </dgm:spPr>
      <dgm:t>
        <a:bodyPr/>
        <a:lstStyle/>
        <a:p>
          <a:r>
            <a:rPr lang="en-US" b="1" dirty="0" smtClean="0"/>
            <a:t>User Handbooks</a:t>
          </a:r>
          <a:endParaRPr lang="en-US" b="1" dirty="0"/>
        </a:p>
      </dgm:t>
    </dgm:pt>
    <dgm:pt modelId="{7DA3F991-2526-4DCC-A75C-90C2B964F372}" type="parTrans" cxnId="{E616C174-0CE6-4BD7-9143-55B40EF7EF61}">
      <dgm:prSet/>
      <dgm:spPr/>
      <dgm:t>
        <a:bodyPr/>
        <a:lstStyle/>
        <a:p>
          <a:endParaRPr lang="en-US"/>
        </a:p>
      </dgm:t>
    </dgm:pt>
    <dgm:pt modelId="{710C123C-3DF8-416E-B234-EBCB37D54AF0}" type="sibTrans" cxnId="{E616C174-0CE6-4BD7-9143-55B40EF7EF61}">
      <dgm:prSet/>
      <dgm:spPr/>
      <dgm:t>
        <a:bodyPr/>
        <a:lstStyle/>
        <a:p>
          <a:endParaRPr lang="en-US"/>
        </a:p>
      </dgm:t>
    </dgm:pt>
    <dgm:pt modelId="{CD57EF19-3DC4-46D2-BAF6-2EE0366D7527}">
      <dgm:prSet phldrT="[Text]"/>
      <dgm:spPr>
        <a:ln>
          <a:solidFill>
            <a:srgbClr val="045087"/>
          </a:solidFill>
        </a:ln>
      </dgm:spPr>
      <dgm:t>
        <a:bodyPr/>
        <a:lstStyle/>
        <a:p>
          <a:r>
            <a:rPr lang="en-US" b="1" dirty="0" smtClean="0"/>
            <a:t>Etc.</a:t>
          </a:r>
          <a:endParaRPr lang="en-US" b="1" dirty="0"/>
        </a:p>
      </dgm:t>
    </dgm:pt>
    <dgm:pt modelId="{D530ABEC-9925-4B82-8D6C-D0AFA2AA74DC}" type="parTrans" cxnId="{8E3F623D-BAD0-4E8D-AB28-F2D6D2B22AAA}">
      <dgm:prSet/>
      <dgm:spPr/>
      <dgm:t>
        <a:bodyPr/>
        <a:lstStyle/>
        <a:p>
          <a:endParaRPr lang="en-US"/>
        </a:p>
      </dgm:t>
    </dgm:pt>
    <dgm:pt modelId="{A21AD902-C303-4787-B72E-1787C6AF20F1}" type="sibTrans" cxnId="{8E3F623D-BAD0-4E8D-AB28-F2D6D2B22AAA}">
      <dgm:prSet/>
      <dgm:spPr/>
      <dgm:t>
        <a:bodyPr/>
        <a:lstStyle/>
        <a:p>
          <a:endParaRPr lang="en-US"/>
        </a:p>
      </dgm:t>
    </dgm:pt>
    <dgm:pt modelId="{DA8D19C7-0C4C-4CAC-A012-9F72FC89B8F0}" type="pres">
      <dgm:prSet presAssocID="{427192E7-1133-4CD8-87F2-2E8CCB759547}" presName="Name0" presStyleCnt="0">
        <dgm:presLayoutVars>
          <dgm:chMax val="7"/>
          <dgm:dir/>
          <dgm:animOne val="branch"/>
        </dgm:presLayoutVars>
      </dgm:prSet>
      <dgm:spPr/>
    </dgm:pt>
    <dgm:pt modelId="{3A7BF1CB-562C-4402-AA3B-A0ABA0578E02}" type="pres">
      <dgm:prSet presAssocID="{F0F64A37-2412-4F94-A6C4-EBD01F464B9C}" presName="parTx1" presStyleLbl="node1" presStyleIdx="0" presStyleCnt="5"/>
      <dgm:spPr/>
      <dgm:t>
        <a:bodyPr/>
        <a:lstStyle/>
        <a:p>
          <a:endParaRPr lang="en-US"/>
        </a:p>
      </dgm:t>
    </dgm:pt>
    <dgm:pt modelId="{F20E0B4B-8D73-41CD-92FC-6D6C254E7450}" type="pres">
      <dgm:prSet presAssocID="{CB2F6128-E08E-4E32-8C3C-2D37CA3E06C0}" presName="parTx2" presStyleLbl="node1" presStyleIdx="1" presStyleCnt="5"/>
      <dgm:spPr/>
      <dgm:t>
        <a:bodyPr/>
        <a:lstStyle/>
        <a:p>
          <a:endParaRPr lang="en-US"/>
        </a:p>
      </dgm:t>
    </dgm:pt>
    <dgm:pt modelId="{86E6312E-6F6D-4C39-A17A-7F3046C04A69}" type="pres">
      <dgm:prSet presAssocID="{02044E04-AAD2-4769-813B-60FB34F778AB}" presName="parTx3" presStyleLbl="node1" presStyleIdx="2" presStyleCnt="5"/>
      <dgm:spPr/>
      <dgm:t>
        <a:bodyPr/>
        <a:lstStyle/>
        <a:p>
          <a:endParaRPr lang="en-US"/>
        </a:p>
      </dgm:t>
    </dgm:pt>
    <dgm:pt modelId="{6BC13ACF-CB45-40B8-A50C-ED4654E4FB95}" type="pres">
      <dgm:prSet presAssocID="{D394446B-FBB2-4E65-A362-44B8F1CFF41D}" presName="parTx4" presStyleLbl="node1" presStyleIdx="3" presStyleCnt="5"/>
      <dgm:spPr/>
      <dgm:t>
        <a:bodyPr/>
        <a:lstStyle/>
        <a:p>
          <a:endParaRPr lang="en-US"/>
        </a:p>
      </dgm:t>
    </dgm:pt>
    <dgm:pt modelId="{1162699F-5DF6-48FA-9F26-706416ABE066}" type="pres">
      <dgm:prSet presAssocID="{CD57EF19-3DC4-46D2-BAF6-2EE0366D7527}" presName="parTx5" presStyleLbl="node1" presStyleIdx="4" presStyleCnt="5"/>
      <dgm:spPr/>
      <dgm:t>
        <a:bodyPr/>
        <a:lstStyle/>
        <a:p>
          <a:endParaRPr lang="en-US"/>
        </a:p>
      </dgm:t>
    </dgm:pt>
  </dgm:ptLst>
  <dgm:cxnLst>
    <dgm:cxn modelId="{EA8E1245-0A89-44A2-B7B6-121987BF351F}" srcId="{427192E7-1133-4CD8-87F2-2E8CCB759547}" destId="{F0F64A37-2412-4F94-A6C4-EBD01F464B9C}" srcOrd="0" destOrd="0" parTransId="{4092AF47-0B5B-433F-A834-24D85221DE6E}" sibTransId="{BBF6BCBA-867C-4AD2-B139-4F4F6D6EDA91}"/>
    <dgm:cxn modelId="{4E3439D3-860A-4394-A776-CCD343BE3FC0}" type="presOf" srcId="{427192E7-1133-4CD8-87F2-2E8CCB759547}" destId="{DA8D19C7-0C4C-4CAC-A012-9F72FC89B8F0}" srcOrd="0" destOrd="0" presId="urn:microsoft.com/office/officeart/2009/3/layout/SubStepProcess"/>
    <dgm:cxn modelId="{83409D12-0CD6-42ED-BBBA-F9771CBD2EE0}" type="presOf" srcId="{D394446B-FBB2-4E65-A362-44B8F1CFF41D}" destId="{6BC13ACF-CB45-40B8-A50C-ED4654E4FB95}" srcOrd="0" destOrd="0" presId="urn:microsoft.com/office/officeart/2009/3/layout/SubStepProcess"/>
    <dgm:cxn modelId="{9AE340F2-1F96-422D-88BF-157F3754B91E}" type="presOf" srcId="{02044E04-AAD2-4769-813B-60FB34F778AB}" destId="{86E6312E-6F6D-4C39-A17A-7F3046C04A69}" srcOrd="0" destOrd="0" presId="urn:microsoft.com/office/officeart/2009/3/layout/SubStepProcess"/>
    <dgm:cxn modelId="{9921D1B8-1956-45D2-8CC2-E5EF75E1F2E5}" type="presOf" srcId="{F0F64A37-2412-4F94-A6C4-EBD01F464B9C}" destId="{3A7BF1CB-562C-4402-AA3B-A0ABA0578E02}" srcOrd="0" destOrd="0" presId="urn:microsoft.com/office/officeart/2009/3/layout/SubStepProcess"/>
    <dgm:cxn modelId="{E616C174-0CE6-4BD7-9143-55B40EF7EF61}" srcId="{427192E7-1133-4CD8-87F2-2E8CCB759547}" destId="{D394446B-FBB2-4E65-A362-44B8F1CFF41D}" srcOrd="3" destOrd="0" parTransId="{7DA3F991-2526-4DCC-A75C-90C2B964F372}" sibTransId="{710C123C-3DF8-416E-B234-EBCB37D54AF0}"/>
    <dgm:cxn modelId="{8E3F623D-BAD0-4E8D-AB28-F2D6D2B22AAA}" srcId="{427192E7-1133-4CD8-87F2-2E8CCB759547}" destId="{CD57EF19-3DC4-46D2-BAF6-2EE0366D7527}" srcOrd="4" destOrd="0" parTransId="{D530ABEC-9925-4B82-8D6C-D0AFA2AA74DC}" sibTransId="{A21AD902-C303-4787-B72E-1787C6AF20F1}"/>
    <dgm:cxn modelId="{34A471C6-F505-47B0-A03E-51EB37BB5B02}" srcId="{427192E7-1133-4CD8-87F2-2E8CCB759547}" destId="{CB2F6128-E08E-4E32-8C3C-2D37CA3E06C0}" srcOrd="1" destOrd="0" parTransId="{676E5E1D-5ADC-411E-B3AB-C42D8E5D5C0D}" sibTransId="{9C2E88DC-BD37-4495-82A9-FC5A0447A579}"/>
    <dgm:cxn modelId="{72836890-464F-43BB-9D45-1EAB7DACE8F0}" srcId="{427192E7-1133-4CD8-87F2-2E8CCB759547}" destId="{02044E04-AAD2-4769-813B-60FB34F778AB}" srcOrd="2" destOrd="0" parTransId="{94D59C0D-BE7D-416C-A6CD-4425BD4FC8F3}" sibTransId="{5535FF31-FF0F-4A8C-B718-1AEC2A06370A}"/>
    <dgm:cxn modelId="{21D1A59B-CFC9-4994-8AC3-3B94A3CD778B}" type="presOf" srcId="{CD57EF19-3DC4-46D2-BAF6-2EE0366D7527}" destId="{1162699F-5DF6-48FA-9F26-706416ABE066}" srcOrd="0" destOrd="0" presId="urn:microsoft.com/office/officeart/2009/3/layout/SubStepProcess"/>
    <dgm:cxn modelId="{4D751E3D-DBF5-497D-AC7A-88B54EC6103F}" type="presOf" srcId="{CB2F6128-E08E-4E32-8C3C-2D37CA3E06C0}" destId="{F20E0B4B-8D73-41CD-92FC-6D6C254E7450}" srcOrd="0" destOrd="0" presId="urn:microsoft.com/office/officeart/2009/3/layout/SubStepProcess"/>
    <dgm:cxn modelId="{C509BB44-0BFF-4026-B2CB-0FACCF04734A}" type="presParOf" srcId="{DA8D19C7-0C4C-4CAC-A012-9F72FC89B8F0}" destId="{3A7BF1CB-562C-4402-AA3B-A0ABA0578E02}" srcOrd="0" destOrd="0" presId="urn:microsoft.com/office/officeart/2009/3/layout/SubStepProcess"/>
    <dgm:cxn modelId="{CF974837-2808-49DD-827F-705167CF9B36}" type="presParOf" srcId="{DA8D19C7-0C4C-4CAC-A012-9F72FC89B8F0}" destId="{F20E0B4B-8D73-41CD-92FC-6D6C254E7450}" srcOrd="1" destOrd="0" presId="urn:microsoft.com/office/officeart/2009/3/layout/SubStepProcess"/>
    <dgm:cxn modelId="{F37317A7-6008-483E-8790-7CA818A87D50}" type="presParOf" srcId="{DA8D19C7-0C4C-4CAC-A012-9F72FC89B8F0}" destId="{86E6312E-6F6D-4C39-A17A-7F3046C04A69}" srcOrd="2" destOrd="0" presId="urn:microsoft.com/office/officeart/2009/3/layout/SubStepProcess"/>
    <dgm:cxn modelId="{F0A9E129-A12A-4DC5-9EF9-66DD19741745}" type="presParOf" srcId="{DA8D19C7-0C4C-4CAC-A012-9F72FC89B8F0}" destId="{6BC13ACF-CB45-40B8-A50C-ED4654E4FB95}" srcOrd="3" destOrd="0" presId="urn:microsoft.com/office/officeart/2009/3/layout/SubStepProcess"/>
    <dgm:cxn modelId="{CE395925-E52B-469E-BF3B-28EA3128F0D5}" type="presParOf" srcId="{DA8D19C7-0C4C-4CAC-A012-9F72FC89B8F0}" destId="{1162699F-5DF6-48FA-9F26-706416ABE066}" srcOrd="4" destOrd="0" presId="urn:microsoft.com/office/officeart/2009/3/layout/SubStepProcess"/>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E72B18-41C6-4260-9552-2629BF06A768}" type="datetimeFigureOut">
              <a:rPr lang="en-US" smtClean="0"/>
              <a:t>7/29/2015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7EFBF-A6D9-463B-9519-04B547C83168}" type="slidenum">
              <a:rPr lang="en-US" smtClean="0"/>
              <a:t>‹#›</a:t>
            </a:fld>
            <a:endParaRPr lang="en-US"/>
          </a:p>
        </p:txBody>
      </p:sp>
    </p:spTree>
    <p:extLst>
      <p:ext uri="{BB962C8B-B14F-4D97-AF65-F5344CB8AC3E}">
        <p14:creationId xmlns:p14="http://schemas.microsoft.com/office/powerpoint/2010/main" val="7625771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314005-F289-4306-B4DF-755FBFAF12EC}" type="datetimeFigureOut">
              <a:rPr lang="en-US" smtClean="0"/>
              <a:t>7/29/2015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5CA113-34C4-41AB-8BF1-7250B27F3579}" type="slidenum">
              <a:rPr lang="en-US" smtClean="0"/>
              <a:t>‹#›</a:t>
            </a:fld>
            <a:endParaRPr lang="en-US"/>
          </a:p>
        </p:txBody>
      </p:sp>
    </p:spTree>
    <p:extLst>
      <p:ext uri="{BB962C8B-B14F-4D97-AF65-F5344CB8AC3E}">
        <p14:creationId xmlns:p14="http://schemas.microsoft.com/office/powerpoint/2010/main" val="2783953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a:t>
            </a:r>
            <a:r>
              <a:rPr lang="en-US" baseline="0" dirty="0" smtClean="0"/>
              <a:t> Detailed Navigation of the </a:t>
            </a:r>
            <a:r>
              <a:rPr lang="en-US" baseline="0" dirty="0" err="1" smtClean="0"/>
              <a:t>Indistar</a:t>
            </a:r>
            <a:r>
              <a:rPr lang="en-US" baseline="0" dirty="0" smtClean="0"/>
              <a:t> system</a:t>
            </a:r>
          </a:p>
          <a:p>
            <a:endParaRPr lang="en-US" baseline="0" dirty="0" smtClean="0"/>
          </a:p>
          <a:p>
            <a:r>
              <a:rPr lang="en-US" baseline="0" dirty="0" smtClean="0"/>
              <a:t>Basically, figuring out…..</a:t>
            </a:r>
          </a:p>
          <a:p>
            <a:endParaRPr lang="en-US" baseline="0" dirty="0" smtClean="0"/>
          </a:p>
          <a:p>
            <a:r>
              <a:rPr lang="en-US" baseline="0" dirty="0" smtClean="0"/>
              <a:t>Where are we at…</a:t>
            </a:r>
          </a:p>
          <a:p>
            <a:r>
              <a:rPr lang="en-US" baseline="0" dirty="0" smtClean="0"/>
              <a:t>Where do we need to go</a:t>
            </a:r>
          </a:p>
          <a:p>
            <a:r>
              <a:rPr lang="en-US" baseline="0" dirty="0" smtClean="0"/>
              <a:t>What buttons should we push</a:t>
            </a:r>
          </a:p>
          <a:p>
            <a:r>
              <a:rPr lang="en-US" baseline="0" dirty="0" smtClean="0"/>
              <a:t>Where can we find that!</a:t>
            </a:r>
          </a:p>
          <a:p>
            <a:endParaRPr lang="en-US" baseline="0" dirty="0" smtClean="0"/>
          </a:p>
          <a:p>
            <a:r>
              <a:rPr lang="en-US" baseline="0" dirty="0" smtClean="0"/>
              <a:t>We will break this module up into 3 parts:</a:t>
            </a:r>
          </a:p>
          <a:p>
            <a:pPr marL="228600" indent="-228600">
              <a:buAutoNum type="arabicPeriod"/>
            </a:pPr>
            <a:r>
              <a:rPr lang="en-US" baseline="0" dirty="0" smtClean="0"/>
              <a:t>An Overview of our website, resources, and </a:t>
            </a:r>
            <a:r>
              <a:rPr lang="en-US" baseline="0" dirty="0" err="1" smtClean="0"/>
              <a:t>Indistar</a:t>
            </a:r>
            <a:endParaRPr lang="en-US" baseline="0" dirty="0" smtClean="0"/>
          </a:p>
          <a:p>
            <a:pPr marL="228600" indent="-228600">
              <a:buAutoNum type="arabicPeriod"/>
            </a:pPr>
            <a:r>
              <a:rPr lang="en-US" baseline="0" dirty="0" smtClean="0"/>
              <a:t>The Indicator Process</a:t>
            </a:r>
          </a:p>
          <a:p>
            <a:pPr marL="0" indent="0">
              <a:buNone/>
            </a:pPr>
            <a:r>
              <a:rPr lang="en-US" baseline="0" dirty="0" smtClean="0"/>
              <a:t>And 3. Additional Tools to support the work.</a:t>
            </a:r>
          </a:p>
          <a:p>
            <a:pPr marL="0" indent="0">
              <a:buNone/>
            </a:pPr>
            <a:endParaRPr lang="en-US" baseline="0" dirty="0" smtClean="0"/>
          </a:p>
          <a:p>
            <a:pPr marL="0" indent="0">
              <a:buNone/>
            </a:pPr>
            <a:r>
              <a:rPr lang="en-US" baseline="0" dirty="0" smtClean="0"/>
              <a:t>Let’s get started!</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2</a:t>
            </a:fld>
            <a:endParaRPr lang="en-US"/>
          </a:p>
        </p:txBody>
      </p:sp>
    </p:spTree>
    <p:extLst>
      <p:ext uri="{BB962C8B-B14F-4D97-AF65-F5344CB8AC3E}">
        <p14:creationId xmlns:p14="http://schemas.microsoft.com/office/powerpoint/2010/main" val="3848224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fontScale="92500" lnSpcReduction="10000"/>
          </a:bodyPr>
          <a:lstStyle/>
          <a:p>
            <a:r>
              <a:rPr lang="en-US" sz="1200" dirty="0" smtClean="0"/>
              <a:t>There are three different </a:t>
            </a:r>
            <a:r>
              <a:rPr lang="en-US" sz="1200" b="1" dirty="0" smtClean="0"/>
              <a:t>main</a:t>
            </a:r>
            <a:r>
              <a:rPr lang="en-US" sz="1200" baseline="0" dirty="0" smtClean="0"/>
              <a:t> access levels to the system. </a:t>
            </a:r>
          </a:p>
          <a:p>
            <a:endParaRPr lang="en-US" sz="1200" baseline="0" dirty="0" smtClean="0"/>
          </a:p>
          <a:p>
            <a:r>
              <a:rPr lang="en-US" sz="1200" baseline="0" dirty="0" smtClean="0"/>
              <a:t>The first level is for Guests.  Guests will have read only access to the school and/or districts work and progress in planning and implementation of effective practices.  Guests can also see research and resources used by the Leadership team to help drive their decisions.  The login and password for the guest page should be shared with anyone who has a stake in the improvement and achievement of your school or district….parents, teachers, and community members.  </a:t>
            </a:r>
          </a:p>
          <a:p>
            <a:endParaRPr lang="en-US" sz="1200" baseline="0" dirty="0" smtClean="0"/>
          </a:p>
          <a:p>
            <a:r>
              <a:rPr lang="en-US" sz="1200" baseline="0" dirty="0" smtClean="0"/>
              <a:t>One step up from the Guest login, is the Leadership team access.  As members of the leadership team, it is important to be able to have access not only to the planning and implementation process and details your team is working on, but also Meeting Agendas &amp; minutes, Coaching Comments and feedback, and Wise Ways research …for a little pre-reading before you sit down with your team to discuss the implementation of those effective practices.</a:t>
            </a:r>
          </a:p>
          <a:p>
            <a:endParaRPr lang="en-US" sz="1200" baseline="0" dirty="0" smtClean="0"/>
          </a:p>
          <a:p>
            <a:r>
              <a:rPr lang="en-US" sz="1200" baseline="0" dirty="0" smtClean="0"/>
              <a:t>And of course, someone must have full and editable access to get all of that information into the system.  Principals and superintendents will share their login access with a local process manager.  Although the leaders of the building are responsible for leading the process and making sure everything is on target, and submissions are on time, we suggest that a process manager is chosen at each building to help maintain the system.  Responsibilities include preparing meeting agendas, entering minutes, keeping the team on task with help of leadership, and entering assessments, plans, tasks, and updates in the system. </a:t>
            </a:r>
            <a:endParaRPr lang="en-US" sz="1200" dirty="0"/>
          </a:p>
        </p:txBody>
      </p:sp>
      <p:sp>
        <p:nvSpPr>
          <p:cNvPr id="6" name="Slide Image Placeholder 5"/>
          <p:cNvSpPr>
            <a:spLocks noGrp="1" noRot="1" noChangeAspect="1"/>
          </p:cNvSpPr>
          <p:nvPr>
            <p:ph type="sldImg"/>
          </p:nvPr>
        </p:nvSpPr>
        <p:spPr>
          <a:xfrm>
            <a:off x="9525" y="460375"/>
            <a:ext cx="4192588" cy="2359025"/>
          </a:xfrm>
        </p:spPr>
      </p:sp>
    </p:spTree>
    <p:extLst>
      <p:ext uri="{BB962C8B-B14F-4D97-AF65-F5344CB8AC3E}">
        <p14:creationId xmlns:p14="http://schemas.microsoft.com/office/powerpoint/2010/main" val="2898905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 the Dashboard.</a:t>
            </a:r>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12</a:t>
            </a:fld>
            <a:endParaRPr lang="en-US"/>
          </a:p>
        </p:txBody>
      </p:sp>
    </p:spTree>
    <p:extLst>
      <p:ext uri="{BB962C8B-B14F-4D97-AF65-F5344CB8AC3E}">
        <p14:creationId xmlns:p14="http://schemas.microsoft.com/office/powerpoint/2010/main" val="817256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 have</a:t>
            </a:r>
            <a:r>
              <a:rPr lang="en-US" baseline="0" dirty="0" smtClean="0"/>
              <a:t> logged in , you will go to what we call the ‘dashboard’.  Once again, don’t forget, each state get’s to make </a:t>
            </a:r>
            <a:r>
              <a:rPr lang="en-US" baseline="0" dirty="0" err="1" smtClean="0"/>
              <a:t>Indistar</a:t>
            </a:r>
            <a:r>
              <a:rPr lang="en-US" baseline="0" dirty="0" smtClean="0"/>
              <a:t> their own.  </a:t>
            </a:r>
          </a:p>
          <a:p>
            <a:r>
              <a:rPr lang="en-US" baseline="0" dirty="0" smtClean="0"/>
              <a:t>So…you might have a different banner</a:t>
            </a:r>
          </a:p>
          <a:p>
            <a:r>
              <a:rPr lang="en-US" baseline="0" dirty="0" smtClean="0"/>
              <a:t>You might have a different name, </a:t>
            </a:r>
          </a:p>
          <a:p>
            <a:r>
              <a:rPr lang="en-US" baseline="0" dirty="0" smtClean="0"/>
              <a:t>But the process will be the same….no matter where you are!</a:t>
            </a:r>
          </a:p>
          <a:p>
            <a:endParaRPr lang="en-US" baseline="0" dirty="0" smtClean="0"/>
          </a:p>
          <a:p>
            <a:r>
              <a:rPr lang="en-US" baseline="0" dirty="0" smtClean="0"/>
              <a:t>Let’s take a brief look at the parts and pieces first, then get into the details as we navigate around.</a:t>
            </a:r>
          </a:p>
        </p:txBody>
      </p:sp>
      <p:sp>
        <p:nvSpPr>
          <p:cNvPr id="4" name="Slide Number Placeholder 3"/>
          <p:cNvSpPr>
            <a:spLocks noGrp="1"/>
          </p:cNvSpPr>
          <p:nvPr>
            <p:ph type="sldNum" sz="quarter" idx="10"/>
          </p:nvPr>
        </p:nvSpPr>
        <p:spPr/>
        <p:txBody>
          <a:bodyPr/>
          <a:lstStyle/>
          <a:p>
            <a:fld id="{BB5CA113-34C4-41AB-8BF1-7250B27F3579}" type="slidenum">
              <a:rPr lang="en-US" smtClean="0"/>
              <a:t>13</a:t>
            </a:fld>
            <a:endParaRPr lang="en-US"/>
          </a:p>
        </p:txBody>
      </p:sp>
    </p:spTree>
    <p:extLst>
      <p:ext uri="{BB962C8B-B14F-4D97-AF65-F5344CB8AC3E}">
        <p14:creationId xmlns:p14="http://schemas.microsoft.com/office/powerpoint/2010/main" val="1830004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Tab 1 is the HOME tab where you will find </a:t>
            </a:r>
            <a:r>
              <a:rPr lang="en-US" dirty="0" smtClean="0">
                <a:solidFill>
                  <a:schemeClr val="bg1"/>
                </a:solidFill>
              </a:rPr>
              <a:t>Link to Indicators of Effective Practice, where either school or district leadership teams will work to implement research-based effective practices.</a:t>
            </a:r>
          </a:p>
          <a:p>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14</a:t>
            </a:fld>
            <a:endParaRPr lang="en-US"/>
          </a:p>
        </p:txBody>
      </p:sp>
    </p:spTree>
    <p:extLst>
      <p:ext uri="{BB962C8B-B14F-4D97-AF65-F5344CB8AC3E}">
        <p14:creationId xmlns:p14="http://schemas.microsoft.com/office/powerpoint/2010/main" val="3273076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Tab 2 is the Complete Forms Tab.  Here you will find </a:t>
            </a:r>
            <a:r>
              <a:rPr lang="en-US" dirty="0" smtClean="0">
                <a:solidFill>
                  <a:schemeClr val="bg1"/>
                </a:solidFill>
              </a:rPr>
              <a:t>Link(s) to supplemental forms created by your state to help schools and/or districts fulfill state or federal requirements.</a:t>
            </a:r>
          </a:p>
          <a:p>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15</a:t>
            </a:fld>
            <a:endParaRPr lang="en-US"/>
          </a:p>
        </p:txBody>
      </p:sp>
    </p:spTree>
    <p:extLst>
      <p:ext uri="{BB962C8B-B14F-4D97-AF65-F5344CB8AC3E}">
        <p14:creationId xmlns:p14="http://schemas.microsoft.com/office/powerpoint/2010/main" val="3881635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Tab 3 is the Submit forms</a:t>
            </a:r>
            <a:r>
              <a:rPr lang="en-US" baseline="0" dirty="0" smtClean="0"/>
              <a:t> &amp; reports tab. </a:t>
            </a:r>
            <a:r>
              <a:rPr lang="en-US" dirty="0" smtClean="0">
                <a:solidFill>
                  <a:schemeClr val="bg1"/>
                </a:solidFill>
              </a:rPr>
              <a:t>The tab will display all state-set due dates and submission periods for a school or district.  Both the indicator progress work and most form requirements may be submitted here. </a:t>
            </a:r>
          </a:p>
          <a:p>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16</a:t>
            </a:fld>
            <a:endParaRPr lang="en-US"/>
          </a:p>
        </p:txBody>
      </p:sp>
    </p:spTree>
    <p:extLst>
      <p:ext uri="{BB962C8B-B14F-4D97-AF65-F5344CB8AC3E}">
        <p14:creationId xmlns:p14="http://schemas.microsoft.com/office/powerpoint/2010/main" val="1615651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Tab</a:t>
            </a:r>
            <a:r>
              <a:rPr lang="en-US" baseline="0" dirty="0" smtClean="0"/>
              <a:t> 4….Docs &amp; Links.  On this tab, you will find additional </a:t>
            </a:r>
            <a:r>
              <a:rPr lang="en-US" dirty="0" smtClean="0">
                <a:solidFill>
                  <a:schemeClr val="bg1"/>
                </a:solidFill>
              </a:rPr>
              <a:t>research, resources, and website links to help aid a leadership team as they work through the continuous  improvement process.</a:t>
            </a:r>
          </a:p>
          <a:p>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17</a:t>
            </a:fld>
            <a:endParaRPr lang="en-US"/>
          </a:p>
        </p:txBody>
      </p:sp>
    </p:spTree>
    <p:extLst>
      <p:ext uri="{BB962C8B-B14F-4D97-AF65-F5344CB8AC3E}">
        <p14:creationId xmlns:p14="http://schemas.microsoft.com/office/powerpoint/2010/main" val="65075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are a district or a coach</a:t>
            </a:r>
            <a:r>
              <a:rPr lang="en-US" baseline="0" dirty="0" smtClean="0"/>
              <a:t> assigned to help support schools, you will find another tab labeled as my schools, my districts, or coaching.  This tab will give districts and coaches access to review progress as well as provide coaching comments through an internal coaching feature.  </a:t>
            </a:r>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18</a:t>
            </a:fld>
            <a:endParaRPr lang="en-US"/>
          </a:p>
        </p:txBody>
      </p:sp>
    </p:spTree>
    <p:extLst>
      <p:ext uri="{BB962C8B-B14F-4D97-AF65-F5344CB8AC3E}">
        <p14:creationId xmlns:p14="http://schemas.microsoft.com/office/powerpoint/2010/main" val="90251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Document Upload – Where teams can:</a:t>
            </a:r>
          </a:p>
          <a:p>
            <a:endParaRPr lang="en-US" dirty="0" smtClean="0"/>
          </a:p>
          <a:p>
            <a:pPr marL="285750" indent="-285750">
              <a:buFont typeface="Arial" panose="020B0604020202020204" pitchFamily="34" charset="0"/>
              <a:buChar char="•"/>
            </a:pPr>
            <a:r>
              <a:rPr lang="en-US" dirty="0" smtClean="0"/>
              <a:t>upload evidence of implementation as they work through implementing effective practices and indicators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Upload assurance (signature) documents and some supplemental forms that cannot be directly submitted to the state using tab 3.</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19</a:t>
            </a:fld>
            <a:endParaRPr lang="en-US"/>
          </a:p>
        </p:txBody>
      </p:sp>
    </p:spTree>
    <p:extLst>
      <p:ext uri="{BB962C8B-B14F-4D97-AF65-F5344CB8AC3E}">
        <p14:creationId xmlns:p14="http://schemas.microsoft.com/office/powerpoint/2010/main" val="1116104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Bulletin Board -  Where districts, coaches, and state administrators can send:</a:t>
            </a:r>
          </a:p>
          <a:p>
            <a:endParaRPr lang="en-US" dirty="0" smtClean="0"/>
          </a:p>
          <a:p>
            <a:pPr marL="285750" indent="-285750">
              <a:buFont typeface="Arial" panose="020B0604020202020204" pitchFamily="34" charset="0"/>
              <a:buChar char="•"/>
            </a:pPr>
            <a:r>
              <a:rPr lang="en-US" dirty="0" smtClean="0"/>
              <a:t>General Announcements and reminders about upcoming due dates, trainings, and webinars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Upcoming changes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or state announcements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20</a:t>
            </a:fld>
            <a:endParaRPr lang="en-US"/>
          </a:p>
        </p:txBody>
      </p:sp>
    </p:spTree>
    <p:extLst>
      <p:ext uri="{BB962C8B-B14F-4D97-AF65-F5344CB8AC3E}">
        <p14:creationId xmlns:p14="http://schemas.microsoft.com/office/powerpoint/2010/main" val="822418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Everyone knows about  </a:t>
            </a:r>
            <a:r>
              <a:rPr lang="en-US" dirty="0" err="1" smtClean="0"/>
              <a:t>Indistar</a:t>
            </a:r>
            <a:r>
              <a:rPr lang="en-US" baseline="0" dirty="0" smtClean="0"/>
              <a:t>  right?  </a:t>
            </a:r>
          </a:p>
          <a:p>
            <a:endParaRPr lang="en-US" baseline="0" dirty="0" smtClean="0"/>
          </a:p>
          <a:p>
            <a:r>
              <a:rPr lang="en-US" baseline="0" dirty="0" smtClean="0"/>
              <a:t>Oh….you don’t?  </a:t>
            </a:r>
          </a:p>
          <a:p>
            <a:endParaRPr lang="en-US" baseline="0" dirty="0" smtClean="0"/>
          </a:p>
          <a:p>
            <a:r>
              <a:rPr lang="en-US" baseline="0" dirty="0" smtClean="0"/>
              <a:t>But you do!  </a:t>
            </a:r>
            <a:r>
              <a:rPr lang="en-US" baseline="0" dirty="0" err="1" smtClean="0"/>
              <a:t>Indistar</a:t>
            </a:r>
            <a:r>
              <a:rPr lang="en-US" baseline="0" dirty="0" smtClean="0"/>
              <a:t> is a continuous improvement platform that helps guide school and district Leadership Teams in charting, implementing, and managing improvement on research-based effective practice.  When a state adopts the </a:t>
            </a:r>
            <a:r>
              <a:rPr lang="en-US" baseline="0" dirty="0" err="1" smtClean="0"/>
              <a:t>Indistar</a:t>
            </a:r>
            <a:r>
              <a:rPr lang="en-US" baseline="0" dirty="0" smtClean="0"/>
              <a:t> tool, we encourage them to make it their own unique system:  </a:t>
            </a:r>
          </a:p>
          <a:p>
            <a:r>
              <a:rPr lang="en-US" baseline="0" dirty="0" smtClean="0"/>
              <a:t>States can create a new name and brand, choose a set of indicators that best fit their schools and districts, and plan progress monitoring according to what might work best in their state.  </a:t>
            </a:r>
          </a:p>
          <a:p>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3</a:t>
            </a:fld>
            <a:endParaRPr lang="en-US"/>
          </a:p>
        </p:txBody>
      </p:sp>
    </p:spTree>
    <p:extLst>
      <p:ext uri="{BB962C8B-B14F-4D97-AF65-F5344CB8AC3E}">
        <p14:creationId xmlns:p14="http://schemas.microsoft.com/office/powerpoint/2010/main" val="2793212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access level logins</a:t>
            </a:r>
            <a:r>
              <a:rPr lang="en-US" baseline="0" dirty="0" smtClean="0"/>
              <a:t> may always be found on a school or districts dashboard for easy access.  </a:t>
            </a:r>
            <a:endParaRPr lang="en-US" dirty="0" smtClean="0"/>
          </a:p>
          <a:p>
            <a:endParaRPr lang="en-US" dirty="0" smtClean="0"/>
          </a:p>
          <a:p>
            <a:pPr marL="285750" indent="-285750">
              <a:buFont typeface="Arial" panose="020B0604020202020204" pitchFamily="34" charset="0"/>
              <a:buChar char="•"/>
            </a:pPr>
            <a:r>
              <a:rPr lang="en-US" dirty="0" smtClean="0"/>
              <a:t>1 is For Guests such as parents, teachers, and community members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The second one</a:t>
            </a:r>
            <a:r>
              <a:rPr lang="en-US" baseline="0" dirty="0" smtClean="0"/>
              <a:t> is </a:t>
            </a:r>
            <a:r>
              <a:rPr lang="en-US" dirty="0" smtClean="0"/>
              <a:t>For your school or districts’ Leadership Team members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Be sure to</a:t>
            </a:r>
            <a:r>
              <a:rPr lang="en-US" baseline="0" dirty="0" smtClean="0"/>
              <a:t> work with your leadership and leadership team members to distribute these logins appropriately.</a:t>
            </a:r>
            <a:endParaRPr lang="en-US" dirty="0" smtClean="0"/>
          </a:p>
          <a:p>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21</a:t>
            </a:fld>
            <a:endParaRPr lang="en-US"/>
          </a:p>
        </p:txBody>
      </p:sp>
    </p:spTree>
    <p:extLst>
      <p:ext uri="{BB962C8B-B14F-4D97-AF65-F5344CB8AC3E}">
        <p14:creationId xmlns:p14="http://schemas.microsoft.com/office/powerpoint/2010/main" val="4227408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Teams</a:t>
            </a:r>
          </a:p>
          <a:p>
            <a:r>
              <a:rPr lang="en-US" dirty="0" smtClean="0"/>
              <a:t>Guests</a:t>
            </a:r>
          </a:p>
          <a:p>
            <a:r>
              <a:rPr lang="en-US" dirty="0" smtClean="0"/>
              <a:t>Research</a:t>
            </a:r>
          </a:p>
          <a:p>
            <a:r>
              <a:rPr lang="en-US" dirty="0" smtClean="0"/>
              <a:t>Dashboards</a:t>
            </a:r>
          </a:p>
          <a:p>
            <a:r>
              <a:rPr lang="en-US" dirty="0" smtClean="0"/>
              <a:t>Coaching</a:t>
            </a:r>
          </a:p>
          <a:p>
            <a:endParaRPr lang="en-US" dirty="0" smtClean="0"/>
          </a:p>
          <a:p>
            <a:r>
              <a:rPr lang="en-US" dirty="0" err="1" smtClean="0"/>
              <a:t>Wheew</a:t>
            </a:r>
            <a:r>
              <a:rPr lang="en-US" dirty="0" smtClean="0"/>
              <a:t>!  A lot already,</a:t>
            </a:r>
            <a:r>
              <a:rPr lang="en-US" baseline="0" dirty="0" smtClean="0"/>
              <a:t> I know.  So let’s </a:t>
            </a:r>
            <a:r>
              <a:rPr lang="en-US" dirty="0" smtClean="0"/>
              <a:t>Stop!, and take a few minutes to discuss</a:t>
            </a:r>
            <a:r>
              <a:rPr lang="en-US" baseline="0" dirty="0" smtClean="0"/>
              <a:t> what we already know.</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22</a:t>
            </a:fld>
            <a:endParaRPr lang="en-US"/>
          </a:p>
        </p:txBody>
      </p:sp>
    </p:spTree>
    <p:extLst>
      <p:ext uri="{BB962C8B-B14F-4D97-AF65-F5344CB8AC3E}">
        <p14:creationId xmlns:p14="http://schemas.microsoft.com/office/powerpoint/2010/main" val="3604105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group,</a:t>
            </a:r>
            <a:r>
              <a:rPr lang="en-US" baseline="0" dirty="0" smtClean="0"/>
              <a:t> let’s take a few minutes to discuss the following questions:</a:t>
            </a:r>
            <a:endParaRPr lang="en-US" dirty="0" smtClean="0"/>
          </a:p>
          <a:p>
            <a:r>
              <a:rPr lang="en-US" dirty="0" smtClean="0"/>
              <a:t/>
            </a:r>
            <a:br>
              <a:rPr lang="en-US" dirty="0" smtClean="0"/>
            </a:br>
            <a:r>
              <a:rPr lang="en-US" dirty="0" smtClean="0"/>
              <a:t>Does your team have a process manager? </a:t>
            </a:r>
          </a:p>
          <a:p>
            <a:r>
              <a:rPr lang="en-US" dirty="0" smtClean="0"/>
              <a:t/>
            </a:r>
            <a:br>
              <a:rPr lang="en-US" dirty="0" smtClean="0"/>
            </a:br>
            <a:r>
              <a:rPr lang="en-US" dirty="0" smtClean="0"/>
              <a:t>Have you received your login and password from a state administrator?</a:t>
            </a:r>
          </a:p>
          <a:p>
            <a:r>
              <a:rPr lang="en-US" dirty="0" smtClean="0"/>
              <a:t/>
            </a:r>
            <a:br>
              <a:rPr lang="en-US" dirty="0" smtClean="0"/>
            </a:br>
            <a:r>
              <a:rPr lang="en-US" dirty="0" smtClean="0"/>
              <a:t>How will you distribute your guest and leadership team logins?</a:t>
            </a:r>
          </a:p>
          <a:p>
            <a:endParaRPr lang="en-US" dirty="0" smtClean="0"/>
          </a:p>
          <a:p>
            <a:r>
              <a:rPr lang="en-US" dirty="0" smtClean="0"/>
              <a:t>(Facilitate discussion for a few minutes.  Rais</a:t>
            </a:r>
            <a:r>
              <a:rPr lang="en-US" baseline="0" dirty="0" smtClean="0"/>
              <a:t>e hands if you have a pm; if you have a login; discuss if not, who will provide them; pick a few people to answer how they will distribute or make public)</a:t>
            </a:r>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23</a:t>
            </a:fld>
            <a:endParaRPr lang="en-US"/>
          </a:p>
        </p:txBody>
      </p:sp>
    </p:spTree>
    <p:extLst>
      <p:ext uri="{BB962C8B-B14F-4D97-AF65-F5344CB8AC3E}">
        <p14:creationId xmlns:p14="http://schemas.microsoft.com/office/powerpoint/2010/main" val="2857588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Welcome to</a:t>
            </a:r>
            <a:r>
              <a:rPr lang="en-US" sz="1100" baseline="0" dirty="0" smtClean="0"/>
              <a:t> Detailed Navigation Part II </a:t>
            </a:r>
          </a:p>
          <a:p>
            <a:endParaRPr lang="en-US" sz="1100" baseline="0" dirty="0" smtClean="0"/>
          </a:p>
          <a:p>
            <a:r>
              <a:rPr lang="en-US" sz="1100" baseline="0" dirty="0" smtClean="0"/>
              <a:t>The Improvement Process</a:t>
            </a:r>
          </a:p>
          <a:p>
            <a:endParaRPr lang="en-US" sz="1100" baseline="0" dirty="0" smtClean="0"/>
          </a:p>
          <a:p>
            <a:r>
              <a:rPr lang="en-US" sz="1100" baseline="0" dirty="0" smtClean="0"/>
              <a:t>In the next few minutes, we will take a look at how the process works inside of the system.  There are 3 main components to the process:</a:t>
            </a:r>
          </a:p>
          <a:p>
            <a:endParaRPr lang="en-US" sz="1100" baseline="0" dirty="0" smtClean="0"/>
          </a:p>
          <a:p>
            <a:r>
              <a:rPr lang="en-US" sz="1100" baseline="0" dirty="0" smtClean="0"/>
              <a:t>Personalization of the system – your information, your team, your goals, your work!</a:t>
            </a:r>
          </a:p>
          <a:p>
            <a:endParaRPr lang="en-US" sz="1100" baseline="0" dirty="0" smtClean="0"/>
          </a:p>
          <a:p>
            <a:r>
              <a:rPr lang="en-US" sz="1100" baseline="0" dirty="0" smtClean="0"/>
              <a:t>The indicators….Assessing where your school or district is regarding full and effective implementation of research-based indicators</a:t>
            </a:r>
          </a:p>
          <a:p>
            <a:endParaRPr lang="en-US" sz="1100" baseline="0" dirty="0" smtClean="0"/>
          </a:p>
          <a:p>
            <a:r>
              <a:rPr lang="en-US" sz="1100" baseline="0" dirty="0" smtClean="0"/>
              <a:t>Creating plans and tasks for objectives that still need a bit more work</a:t>
            </a:r>
          </a:p>
          <a:p>
            <a:endParaRPr lang="en-US" sz="1100" baseline="0" dirty="0" smtClean="0"/>
          </a:p>
          <a:p>
            <a:r>
              <a:rPr lang="en-US" sz="1100" baseline="0" dirty="0" smtClean="0"/>
              <a:t>And monitoring the implementation and sustainability of your work.</a:t>
            </a:r>
          </a:p>
          <a:p>
            <a:endParaRPr lang="en-US" sz="1100" baseline="0" dirty="0" smtClean="0"/>
          </a:p>
          <a:p>
            <a:r>
              <a:rPr lang="en-US" sz="1100" baseline="0" dirty="0" smtClean="0"/>
              <a:t>And the last component….additional support tools such as a place to keep meeting agendas and minutes, a messaging center where your team can interact with the district or a coach supporting your work, and additional resources and reports to help teams self-monitor their progress.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25</a:t>
            </a:fld>
            <a:endParaRPr lang="en-US"/>
          </a:p>
        </p:txBody>
      </p:sp>
    </p:spTree>
    <p:extLst>
      <p:ext uri="{BB962C8B-B14F-4D97-AF65-F5344CB8AC3E}">
        <p14:creationId xmlns:p14="http://schemas.microsoft.com/office/powerpoint/2010/main" val="2246197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Let’s go back to Tab 1…the</a:t>
            </a:r>
            <a:r>
              <a:rPr lang="en-US" baseline="0" dirty="0" smtClean="0"/>
              <a:t> Home tab.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Here, you will find a </a:t>
            </a:r>
            <a:r>
              <a:rPr lang="en-US" dirty="0" smtClean="0"/>
              <a:t>Link to Indicators of Effective Practice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may find an</a:t>
            </a:r>
            <a:r>
              <a:rPr lang="en-US" baseline="0" dirty="0" smtClean="0"/>
              <a:t> </a:t>
            </a:r>
            <a:r>
              <a:rPr lang="en-US" dirty="0" smtClean="0"/>
              <a:t>Additional link  Supplemental indicators…if you state has decided</a:t>
            </a:r>
            <a:r>
              <a:rPr lang="en-US" baseline="0" dirty="0" smtClean="0"/>
              <a:t> to add those separately from the main list may also be found 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some schools might even have additional planning tools… such as School Community or Family Engagement planning or another state-suggest resource tool.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 all schools and districts will have additional planning tools </a:t>
            </a:r>
            <a:r>
              <a:rPr lang="en-US" b="1" baseline="0" dirty="0" smtClean="0"/>
              <a:t>but</a:t>
            </a:r>
            <a:r>
              <a:rPr lang="en-US" baseline="0" dirty="0" smtClean="0"/>
              <a:t> everyone should have the link to their state chosen indicator set.  If you do not have an indicator link, please contact your state administrator.</a:t>
            </a:r>
            <a:endParaRPr lang="en-US" dirty="0" smtClean="0"/>
          </a:p>
          <a:p>
            <a:endParaRPr lang="en-US" dirty="0" smtClean="0"/>
          </a:p>
          <a:p>
            <a:r>
              <a:rPr lang="en-US" dirty="0" smtClean="0"/>
              <a:t>So…Let’s click on</a:t>
            </a:r>
            <a:r>
              <a:rPr lang="en-US" baseline="0" dirty="0" smtClean="0"/>
              <a:t> the indicator link and see where we go to next.</a:t>
            </a:r>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26</a:t>
            </a:fld>
            <a:endParaRPr lang="en-US"/>
          </a:p>
        </p:txBody>
      </p:sp>
    </p:spTree>
    <p:extLst>
      <p:ext uri="{BB962C8B-B14F-4D97-AF65-F5344CB8AC3E}">
        <p14:creationId xmlns:p14="http://schemas.microsoft.com/office/powerpoint/2010/main" val="4207161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27</a:t>
            </a:fld>
            <a:endParaRPr lang="en-US"/>
          </a:p>
        </p:txBody>
      </p:sp>
    </p:spTree>
    <p:extLst>
      <p:ext uri="{BB962C8B-B14F-4D97-AF65-F5344CB8AC3E}">
        <p14:creationId xmlns:p14="http://schemas.microsoft.com/office/powerpoint/2010/main" val="42276557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we call ‘the Main Menu’.  The heart of your</a:t>
            </a:r>
            <a:r>
              <a:rPr lang="en-US" baseline="0" dirty="0" smtClean="0"/>
              <a:t> system….where schools and districts can keep track of their indicator work and progress.  I will give you a small tour before we come back and get into the details.  </a:t>
            </a:r>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28</a:t>
            </a:fld>
            <a:endParaRPr lang="en-US"/>
          </a:p>
        </p:txBody>
      </p:sp>
    </p:spTree>
    <p:extLst>
      <p:ext uri="{BB962C8B-B14F-4D97-AF65-F5344CB8AC3E}">
        <p14:creationId xmlns:p14="http://schemas.microsoft.com/office/powerpoint/2010/main" val="3708203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6 Of</a:t>
            </a:r>
            <a:r>
              <a:rPr lang="en-US" baseline="0" dirty="0" smtClean="0"/>
              <a:t> course, you have your school or district information, </a:t>
            </a:r>
          </a:p>
          <a:p>
            <a:pPr marL="171450" indent="-171450">
              <a:buFont typeface="Arial" panose="020B0604020202020204" pitchFamily="34" charset="0"/>
              <a:buChar char="•"/>
            </a:pPr>
            <a:r>
              <a:rPr lang="en-US" baseline="0" dirty="0" smtClean="0"/>
              <a:t>7…..including contact information for leaders, process managers, and coaches.</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8 In the center of the page, you will find everything pertaining to Assessing, planning, monitoring and personalizing your indicators.  For some extra insight on how this continuous improvement process works, be sure to check out the Theory of Action!</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9 As leaders and process managers work to keep the team on track and keep the work moving forward, a great place to take a look at what’s happening is the Snapshot report, as well as Recent Activity.  Both are useful in seeing the progress you are making as a team, as well as maintaining target dates for tasks and objectives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10 &amp; 11 If you find yourself facing uncertainty or have any issues while using the </a:t>
            </a:r>
            <a:r>
              <a:rPr lang="en-US" baseline="0" dirty="0" err="1" smtClean="0"/>
              <a:t>Indistar</a:t>
            </a:r>
            <a:r>
              <a:rPr lang="en-US" baseline="0" dirty="0" smtClean="0"/>
              <a:t> tool, here are some great tips!  The HELP button is different on each and every page, to really help guide our users around the system.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12 &amp; 13 For assistance regarding expectations, evidence, or implementation, you can easily find your state contact information by clicking the pop-out to the left.  </a:t>
            </a:r>
          </a:p>
          <a:p>
            <a:pPr marL="171450" indent="-171450">
              <a:buFont typeface="Arial" panose="020B0604020202020204" pitchFamily="34" charset="0"/>
              <a:buChar char="•"/>
            </a:pPr>
            <a:r>
              <a:rPr lang="en-US" baseline="0" dirty="0" smtClean="0"/>
              <a:t>14 And if you find an error or just can’t get something to work, feel free to contact our Tech Support folks.  We are always here to help.</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16 There are many other features inside of the tool as well.  By simply clicking on the Navigation Toolbar at the top of any page, you can easily move about the system.  </a:t>
            </a:r>
          </a:p>
          <a:p>
            <a:pPr marL="628650" lvl="1" indent="-171450">
              <a:buFont typeface="Arial" panose="020B0604020202020204" pitchFamily="34" charset="0"/>
              <a:buChar char="•"/>
            </a:pPr>
            <a:r>
              <a:rPr lang="en-US" baseline="0" dirty="0" smtClean="0"/>
              <a:t>Of course, to get back to the main menu, just click the first icon.</a:t>
            </a:r>
          </a:p>
          <a:p>
            <a:pPr marL="628650" lvl="1" indent="-171450">
              <a:buFont typeface="Arial" panose="020B0604020202020204" pitchFamily="34" charset="0"/>
              <a:buChar char="•"/>
            </a:pPr>
            <a:endParaRPr lang="en-US" baseline="0" dirty="0" smtClean="0"/>
          </a:p>
          <a:p>
            <a:r>
              <a:rPr lang="en-US" baseline="0" dirty="0" smtClean="0"/>
              <a:t>	The blue icons will allow you to </a:t>
            </a:r>
            <a:r>
              <a:rPr lang="en-US" dirty="0" smtClean="0">
                <a:solidFill>
                  <a:schemeClr val="tx1"/>
                </a:solidFill>
              </a:rPr>
              <a:t>Add or update: assessments, plans, tasks, implementation, and…evidence.</a:t>
            </a:r>
          </a:p>
          <a:p>
            <a:endParaRPr lang="en-US" dirty="0" smtClean="0">
              <a:solidFill>
                <a:schemeClr val="tx1"/>
              </a:solidFill>
            </a:endParaRPr>
          </a:p>
          <a:p>
            <a:r>
              <a:rPr lang="en-US" baseline="0" dirty="0" smtClean="0"/>
              <a:t>	The Peach section of icons is where our users can </a:t>
            </a:r>
            <a:r>
              <a:rPr lang="en-US" dirty="0" smtClean="0">
                <a:solidFill>
                  <a:schemeClr val="tx1"/>
                </a:solidFill>
              </a:rPr>
              <a:t>Personalize their site:  </a:t>
            </a:r>
          </a:p>
          <a:p>
            <a:pPr marL="1200150" lvl="2" indent="-285750">
              <a:buFont typeface="Arial" panose="020B0604020202020204" pitchFamily="34" charset="0"/>
              <a:buChar char="•"/>
            </a:pPr>
            <a:r>
              <a:rPr lang="en-US" dirty="0" smtClean="0">
                <a:solidFill>
                  <a:schemeClr val="tx1">
                    <a:lumMod val="65000"/>
                    <a:lumOff val="35000"/>
                  </a:schemeClr>
                </a:solidFill>
              </a:rPr>
              <a:t>Add or update leadership &amp; team members </a:t>
            </a:r>
          </a:p>
          <a:p>
            <a:pPr marL="1200150" lvl="2" indent="-285750">
              <a:buFont typeface="Arial" panose="020B0604020202020204" pitchFamily="34" charset="0"/>
              <a:buChar char="•"/>
            </a:pPr>
            <a:r>
              <a:rPr lang="en-US" dirty="0" smtClean="0">
                <a:solidFill>
                  <a:schemeClr val="tx1"/>
                </a:solidFill>
              </a:rPr>
              <a:t>Create mission &amp; goals</a:t>
            </a:r>
          </a:p>
          <a:p>
            <a:pPr marL="1200150" lvl="2" indent="-285750">
              <a:buFont typeface="Arial" panose="020B0604020202020204" pitchFamily="34" charset="0"/>
              <a:buChar char="•"/>
            </a:pPr>
            <a:r>
              <a:rPr lang="en-US" dirty="0" smtClean="0">
                <a:solidFill>
                  <a:schemeClr val="tx1">
                    <a:lumMod val="65000"/>
                    <a:lumOff val="35000"/>
                  </a:schemeClr>
                </a:solidFill>
              </a:rPr>
              <a:t>Add annual demographics and test scores</a:t>
            </a:r>
          </a:p>
          <a:p>
            <a:pPr marL="1200150" lvl="2" indent="-285750">
              <a:buFont typeface="Arial" panose="020B0604020202020204" pitchFamily="34" charset="0"/>
              <a:buChar char="•"/>
            </a:pPr>
            <a:endParaRPr lang="en-US" dirty="0" smtClean="0">
              <a:solidFill>
                <a:schemeClr val="tx1">
                  <a:lumMod val="65000"/>
                  <a:lumOff val="35000"/>
                </a:schemeClr>
              </a:solidFill>
            </a:endParaRPr>
          </a:p>
          <a:p>
            <a:pPr marL="285750" indent="-285750">
              <a:buFont typeface="Arial" panose="020B0604020202020204" pitchFamily="34" charset="0"/>
              <a:buChar char="•"/>
            </a:pPr>
            <a:r>
              <a:rPr lang="en-US" baseline="0" dirty="0" err="1" smtClean="0"/>
              <a:t>Wanna</a:t>
            </a:r>
            <a:r>
              <a:rPr lang="en-US" baseline="0" dirty="0" smtClean="0"/>
              <a:t> </a:t>
            </a:r>
            <a:r>
              <a:rPr lang="en-US" dirty="0" smtClean="0">
                <a:solidFill>
                  <a:schemeClr val="tx1"/>
                </a:solidFill>
              </a:rPr>
              <a:t>Create meeting agendas</a:t>
            </a:r>
          </a:p>
          <a:p>
            <a:pPr marL="742950" lvl="1" indent="-285750">
              <a:buFont typeface="Arial" panose="020B0604020202020204" pitchFamily="34" charset="0"/>
              <a:buChar char="•"/>
            </a:pPr>
            <a:r>
              <a:rPr lang="en-US" dirty="0" smtClean="0">
                <a:solidFill>
                  <a:schemeClr val="tx1">
                    <a:lumMod val="65000"/>
                    <a:lumOff val="35000"/>
                  </a:schemeClr>
                </a:solidFill>
              </a:rPr>
              <a:t>Add meeting minutes</a:t>
            </a:r>
          </a:p>
          <a:p>
            <a:pPr marL="742950" lvl="1" indent="-285750">
              <a:buFont typeface="Arial" panose="020B0604020202020204" pitchFamily="34" charset="0"/>
              <a:buChar char="•"/>
            </a:pPr>
            <a:r>
              <a:rPr lang="en-US" dirty="0" smtClean="0">
                <a:solidFill>
                  <a:schemeClr val="tx1"/>
                </a:solidFill>
              </a:rPr>
              <a:t>Review and respond to coaching feedback</a:t>
            </a:r>
          </a:p>
          <a:p>
            <a:pPr marL="742950" lvl="1" indent="-285750">
              <a:buFont typeface="Arial" panose="020B0604020202020204" pitchFamily="34" charset="0"/>
              <a:buChar char="•"/>
            </a:pPr>
            <a:r>
              <a:rPr lang="en-US" dirty="0" smtClean="0">
                <a:solidFill>
                  <a:schemeClr val="tx1">
                    <a:lumMod val="65000"/>
                    <a:lumOff val="35000"/>
                  </a:schemeClr>
                </a:solidFill>
              </a:rPr>
              <a:t>Monitor progress</a:t>
            </a:r>
          </a:p>
          <a:p>
            <a:pPr marL="628650" lvl="1" indent="-171450">
              <a:buFont typeface="Arial" panose="020B0604020202020204" pitchFamily="34" charset="0"/>
              <a:buChar char="•"/>
            </a:pPr>
            <a:r>
              <a:rPr lang="en-US" baseline="0" dirty="0" smtClean="0"/>
              <a:t>...	choose one of the corresponding green buttons.</a:t>
            </a:r>
          </a:p>
          <a:p>
            <a:pPr marL="628650" lvl="1" indent="-171450">
              <a:buFont typeface="Arial" panose="020B0604020202020204" pitchFamily="34" charset="0"/>
              <a:buChar char="•"/>
            </a:pPr>
            <a:endParaRPr lang="en-US" baseline="0" dirty="0" smtClean="0"/>
          </a:p>
          <a:p>
            <a:pPr marL="285750" indent="-285750">
              <a:buFont typeface="Arial" panose="020B0604020202020204" pitchFamily="34" charset="0"/>
              <a:buChar char="•"/>
            </a:pPr>
            <a:r>
              <a:rPr lang="en-US" baseline="0" dirty="0" smtClean="0"/>
              <a:t>And last, but not least, the yellow section will navigate you to </a:t>
            </a:r>
          </a:p>
          <a:p>
            <a:pPr marL="742950" lvl="1" indent="-285750">
              <a:buFont typeface="Arial" panose="020B0604020202020204" pitchFamily="34" charset="0"/>
              <a:buChar char="•"/>
            </a:pPr>
            <a:r>
              <a:rPr lang="en-US" dirty="0" smtClean="0">
                <a:solidFill>
                  <a:schemeClr val="tx1"/>
                </a:solidFill>
              </a:rPr>
              <a:t>Print blank worksheets</a:t>
            </a:r>
          </a:p>
          <a:p>
            <a:pPr marL="742950" lvl="1" indent="-285750">
              <a:buFont typeface="Arial" panose="020B0604020202020204" pitchFamily="34" charset="0"/>
              <a:buChar char="•"/>
            </a:pPr>
            <a:r>
              <a:rPr lang="en-US" dirty="0" smtClean="0">
                <a:solidFill>
                  <a:schemeClr val="tx1">
                    <a:lumMod val="65000"/>
                    <a:lumOff val="35000"/>
                  </a:schemeClr>
                </a:solidFill>
              </a:rPr>
              <a:t>View or print complete lists of Wise Ways® and indicators</a:t>
            </a:r>
          </a:p>
          <a:p>
            <a:pPr marL="742950" lvl="1" indent="-285750">
              <a:buFont typeface="Arial" panose="020B0604020202020204" pitchFamily="34" charset="0"/>
              <a:buChar char="•"/>
            </a:pPr>
            <a:r>
              <a:rPr lang="en-US" dirty="0" smtClean="0">
                <a:solidFill>
                  <a:schemeClr val="tx1"/>
                </a:solidFill>
              </a:rPr>
              <a:t>Run/View/Export one of the more than 20 progress reports</a:t>
            </a:r>
          </a:p>
          <a:p>
            <a:pPr marL="742950" lvl="1" indent="-285750">
              <a:buFont typeface="Arial" panose="020B0604020202020204" pitchFamily="34" charset="0"/>
              <a:buChar char="•"/>
            </a:pPr>
            <a:endParaRPr lang="en-US" dirty="0" smtClean="0">
              <a:solidFill>
                <a:schemeClr val="tx1"/>
              </a:solidFill>
            </a:endParaRPr>
          </a:p>
          <a:p>
            <a:pPr marL="742950" lvl="1" indent="-285750">
              <a:buFont typeface="Arial" panose="020B0604020202020204" pitchFamily="34" charset="0"/>
              <a:buChar char="•"/>
            </a:pPr>
            <a:endParaRPr lang="en-US" dirty="0" smtClean="0">
              <a:solidFill>
                <a:schemeClr val="tx1"/>
              </a:solidFill>
            </a:endParaRPr>
          </a:p>
          <a:p>
            <a:pPr marL="742950" lvl="1" indent="-285750">
              <a:buFont typeface="Arial" panose="020B0604020202020204" pitchFamily="34" charset="0"/>
              <a:buChar char="•"/>
            </a:pPr>
            <a:r>
              <a:rPr lang="en-US" dirty="0" smtClean="0">
                <a:solidFill>
                  <a:schemeClr val="tx1"/>
                </a:solidFill>
              </a:rPr>
              <a:t>As with</a:t>
            </a:r>
            <a:r>
              <a:rPr lang="en-US" baseline="0" dirty="0" smtClean="0">
                <a:solidFill>
                  <a:schemeClr val="tx1"/>
                </a:solidFill>
              </a:rPr>
              <a:t> any piece of technology, please be sure to always SAVE often.  </a:t>
            </a:r>
            <a:endParaRPr lang="en-US" dirty="0" smtClean="0">
              <a:solidFill>
                <a:schemeClr val="tx1"/>
              </a:solidFill>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29</a:t>
            </a:fld>
            <a:endParaRPr lang="en-US"/>
          </a:p>
        </p:txBody>
      </p:sp>
    </p:spTree>
    <p:extLst>
      <p:ext uri="{BB962C8B-B14F-4D97-AF65-F5344CB8AC3E}">
        <p14:creationId xmlns:p14="http://schemas.microsoft.com/office/powerpoint/2010/main" val="22325723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all of this stuff, where should you start?  Let’s take a look…</a:t>
            </a:r>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30</a:t>
            </a:fld>
            <a:endParaRPr lang="en-US"/>
          </a:p>
        </p:txBody>
      </p:sp>
    </p:spTree>
    <p:extLst>
      <p:ext uri="{BB962C8B-B14F-4D97-AF65-F5344CB8AC3E}">
        <p14:creationId xmlns:p14="http://schemas.microsoft.com/office/powerpoint/2010/main" val="2684182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a:t>
            </a:r>
            <a:r>
              <a:rPr lang="en-US" baseline="0" dirty="0" smtClean="0"/>
              <a:t> a new tool, it’s easy to get lost.  So let’s take is slow and get the first few important steps out of the way.  Keeping your local site information, missions, and goals updated in the tool is not just a suggestion, it is necessary.  Email notifications can’t happen if we don’t know who to send them to.  Also, having an up to date leadership team roster is a must as you work through creating your plan.  </a:t>
            </a:r>
          </a:p>
          <a:p>
            <a:endParaRPr lang="en-US" baseline="0" dirty="0" smtClean="0"/>
          </a:p>
          <a:p>
            <a:r>
              <a:rPr lang="en-US" baseline="0" dirty="0" smtClean="0"/>
              <a:t>Demographics and Assessments scores…well, we will briefly go over those pieces too.  They are not required in some states but just in case they are in yours, we will run through that process as well.</a:t>
            </a:r>
          </a:p>
          <a:p>
            <a:endParaRPr lang="en-US" baseline="0" dirty="0" smtClean="0"/>
          </a:p>
          <a:p>
            <a:r>
              <a:rPr lang="en-US" baseline="0" dirty="0" smtClean="0"/>
              <a:t>Let’s get started!</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OH &amp;  </a:t>
            </a:r>
            <a:r>
              <a:rPr lang="en-US" dirty="0" smtClean="0"/>
              <a:t>Don’t forget, everything is easily accessible by</a:t>
            </a:r>
            <a:r>
              <a:rPr lang="en-US" baseline="0" dirty="0" smtClean="0"/>
              <a:t> using the Navigation Toolbar at the top of any page.  So….let’s click on Information, Mission, &amp; Goals,</a:t>
            </a:r>
            <a:endParaRPr lang="en-US" dirty="0" smtClean="0"/>
          </a:p>
          <a:p>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31</a:t>
            </a:fld>
            <a:endParaRPr lang="en-US"/>
          </a:p>
        </p:txBody>
      </p:sp>
    </p:spTree>
    <p:extLst>
      <p:ext uri="{BB962C8B-B14F-4D97-AF65-F5344CB8AC3E}">
        <p14:creationId xmlns:p14="http://schemas.microsoft.com/office/powerpoint/2010/main" val="3671155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p>
          <a:p>
            <a:endParaRPr lang="en-US" baseline="0" dirty="0" smtClean="0"/>
          </a:p>
          <a:p>
            <a:endParaRPr lang="en-US" dirty="0" smtClean="0"/>
          </a:p>
          <a:p>
            <a:r>
              <a:rPr lang="en-US" dirty="0" smtClean="0"/>
              <a:t>Some states have a</a:t>
            </a:r>
            <a:r>
              <a:rPr lang="en-US" baseline="0" dirty="0" smtClean="0"/>
              <a:t> direct link to the </a:t>
            </a:r>
            <a:r>
              <a:rPr lang="en-US" baseline="0" dirty="0" err="1" smtClean="0"/>
              <a:t>Indistar</a:t>
            </a:r>
            <a:r>
              <a:rPr lang="en-US" baseline="0" dirty="0" smtClean="0"/>
              <a:t> login portal on their state education website page.  If you are unsure if your state has this direct link, please be sure to contact a state administrator.</a:t>
            </a:r>
          </a:p>
          <a:p>
            <a:endParaRPr lang="en-US" baseline="0" dirty="0" smtClean="0"/>
          </a:p>
          <a:p>
            <a:r>
              <a:rPr lang="en-US" baseline="0" dirty="0" smtClean="0"/>
              <a:t>But, you can always go to www.Indistar.org!  Our website has great resources for schools, leaders, teachers, parents, coaches, and leadership teams!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have included links to a new search engine where you can find a ton of research-based information on instruction, leadership, turnaround, family and community engagement…the list goes on.  </a:t>
            </a:r>
          </a:p>
          <a:p>
            <a:endParaRPr lang="en-US" baseline="0" dirty="0" smtClean="0"/>
          </a:p>
        </p:txBody>
      </p:sp>
      <p:sp>
        <p:nvSpPr>
          <p:cNvPr id="4" name="Slide Number Placeholder 3"/>
          <p:cNvSpPr>
            <a:spLocks noGrp="1"/>
          </p:cNvSpPr>
          <p:nvPr>
            <p:ph type="sldNum" sz="quarter" idx="10"/>
          </p:nvPr>
        </p:nvSpPr>
        <p:spPr/>
        <p:txBody>
          <a:bodyPr/>
          <a:lstStyle/>
          <a:p>
            <a:fld id="{BB5CA113-34C4-41AB-8BF1-7250B27F3579}" type="slidenum">
              <a:rPr lang="en-US" smtClean="0"/>
              <a:t>4</a:t>
            </a:fld>
            <a:endParaRPr lang="en-US"/>
          </a:p>
        </p:txBody>
      </p:sp>
    </p:spTree>
    <p:extLst>
      <p:ext uri="{BB962C8B-B14F-4D97-AF65-F5344CB8AC3E}">
        <p14:creationId xmlns:p14="http://schemas.microsoft.com/office/powerpoint/2010/main" val="8057958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three main parts to this page….</a:t>
            </a:r>
          </a:p>
          <a:p>
            <a:endParaRPr lang="en-US" dirty="0" smtClean="0"/>
          </a:p>
          <a:p>
            <a:r>
              <a:rPr lang="en-US" dirty="0" smtClean="0"/>
              <a:t>registration details </a:t>
            </a:r>
            <a:r>
              <a:rPr lang="en-US" baseline="0" dirty="0" smtClean="0"/>
              <a:t>such as leadership and process manager contact information</a:t>
            </a:r>
          </a:p>
          <a:p>
            <a:endParaRPr lang="en-US" baseline="0" dirty="0" smtClean="0"/>
          </a:p>
          <a:p>
            <a:r>
              <a:rPr lang="en-US" baseline="0" dirty="0" smtClean="0"/>
              <a:t>School or District Mission statement</a:t>
            </a:r>
          </a:p>
          <a:p>
            <a:endParaRPr lang="en-US" baseline="0" dirty="0" smtClean="0"/>
          </a:p>
          <a:p>
            <a:r>
              <a:rPr lang="en-US" baseline="0" dirty="0" smtClean="0"/>
              <a:t>And Goals</a:t>
            </a:r>
          </a:p>
          <a:p>
            <a:endParaRPr lang="en-US" baseline="0" dirty="0" smtClean="0"/>
          </a:p>
          <a:p>
            <a:r>
              <a:rPr lang="en-US" baseline="0" dirty="0" smtClean="0"/>
              <a:t>Built into the </a:t>
            </a:r>
            <a:r>
              <a:rPr lang="en-US" baseline="0" dirty="0" err="1" smtClean="0"/>
              <a:t>Indistar</a:t>
            </a:r>
            <a:r>
              <a:rPr lang="en-US" baseline="0" dirty="0" smtClean="0"/>
              <a:t> process are email notifications.  If your school sends a supplemental form for review, receives coaching support or feedback, or submits a final report to the state, email notifications will be sent to let you know what to do next.  If the leadership or process manager email or contact information is not kept up to date, you may not receive these important emails.  So…step 1:  Check out your site information, make any needed updates and be sure to click SAVE.</a:t>
            </a:r>
          </a:p>
          <a:p>
            <a:endParaRPr lang="en-US" baseline="0" dirty="0" smtClean="0"/>
          </a:p>
          <a:p>
            <a:r>
              <a:rPr lang="en-US" baseline="0" dirty="0" smtClean="0"/>
              <a:t>You may also notice a coach listed here or on your main menu page.  A local site does not have the ability to change a coach but you can always contact your state administrator if the information is not correct, and we will work to get that fixed.</a:t>
            </a:r>
          </a:p>
          <a:p>
            <a:endParaRPr lang="en-US" baseline="0" dirty="0" smtClean="0"/>
          </a:p>
          <a:p>
            <a:r>
              <a:rPr lang="en-US" baseline="0" dirty="0" smtClean="0"/>
              <a:t>Missions and goals….this is optional.  You are not required to do this, but…it is always great to have a mission, to have large goals as a school or district.  Many of our previous users have added both mission and goals to really personalize their site.  This is your tool, your process, your success!  Missions and goals can be adjusted as your leadership team sees fit.  </a:t>
            </a:r>
          </a:p>
          <a:p>
            <a:endParaRPr lang="en-US" baseline="0" dirty="0" smtClean="0"/>
          </a:p>
          <a:p>
            <a:r>
              <a:rPr lang="en-US" baseline="0" dirty="0" smtClean="0"/>
              <a:t>Creating a Mission in the system is pretty easy.  Just type in the text and SAVE.  Goals can be added one by one, making sure to save each time.  If you need to edit or delete a goal, simply click EDIT on the existing goal, delete or make changes, then click on the UPDATE button before saving at the bottom of the page.</a:t>
            </a:r>
          </a:p>
          <a:p>
            <a:endParaRPr lang="en-US" baseline="0" dirty="0" smtClean="0"/>
          </a:p>
          <a:p>
            <a:r>
              <a:rPr lang="en-US" baseline="0" dirty="0" smtClean="0"/>
              <a:t>Just a little extra information on Missions and Goals.  As we briefly discussed before, there are two additional access levels.  The Guest and Leadership Team access levels will be able to see your missions and goals on their sites.  They will be read only, but it will help visitors to know what you are working towards.  So give it a try at your next meeting!</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32</a:t>
            </a:fld>
            <a:endParaRPr lang="en-US"/>
          </a:p>
        </p:txBody>
      </p:sp>
    </p:spTree>
    <p:extLst>
      <p:ext uri="{BB962C8B-B14F-4D97-AF65-F5344CB8AC3E}">
        <p14:creationId xmlns:p14="http://schemas.microsoft.com/office/powerpoint/2010/main" val="795467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45087"/>
                </a:solidFill>
              </a:rPr>
              <a:t>Next, let’s add our team.  Find the ‘School or district team’ icon on your Navigation Toolbar.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45087"/>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45087"/>
                </a:solidFill>
              </a:rPr>
              <a:t>Adding</a:t>
            </a:r>
            <a:r>
              <a:rPr lang="en-US" sz="1200" baseline="0" dirty="0" smtClean="0">
                <a:solidFill>
                  <a:srgbClr val="045087"/>
                </a:solidFill>
              </a:rPr>
              <a:t> your team roster is one of the first things you should do as a team or process manager.  In fact, if you don’t the system will not let you into certain areas until this step has been completed.  Team members are assigned to specific duties as your team works through the continuous improvement process, so it is necessary to have them in the tool.</a:t>
            </a:r>
            <a:endParaRPr lang="en-US" sz="1200" dirty="0" smtClean="0">
              <a:solidFill>
                <a:srgbClr val="045087"/>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45087"/>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45087"/>
                </a:solidFill>
              </a:rPr>
              <a:t>To add a new team member, simply click the button labeled ‘Add a Team Member’, complete all required information, and SAVE.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45087"/>
                </a:solidFill>
              </a:rPr>
              <a:t>To update a team member, choose the team members name from the list, edit, and SAVE.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45087"/>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45087"/>
                </a:solidFill>
              </a:rPr>
              <a:t>Team members may also be deleted if they are no longer on the Leadership Team.  Just choose the team members name, click ‘Delete’ and SAVE.  Any plans that the team member was assigned to will need to be re-assigned to another team member.  As a reminder, placeholders labeled ‘removed’ will remain next to any plan that had a team member that was deleted, until a new one is assigned in CREATE.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45087"/>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45087"/>
                </a:solidFill>
              </a:rPr>
              <a:t>Make sure to update</a:t>
            </a:r>
            <a:r>
              <a:rPr lang="en-US" sz="1200" baseline="0" dirty="0" smtClean="0">
                <a:solidFill>
                  <a:srgbClr val="045087"/>
                </a:solidFill>
              </a:rPr>
              <a:t> your team member list as needed.</a:t>
            </a:r>
            <a:endParaRPr lang="en-US" sz="1200" dirty="0" smtClean="0">
              <a:solidFill>
                <a:srgbClr val="045087"/>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45087"/>
              </a:solidFill>
            </a:endParaRPr>
          </a:p>
          <a:p>
            <a:r>
              <a:rPr lang="en-US" dirty="0" smtClean="0"/>
              <a:t>Next</a:t>
            </a:r>
            <a:r>
              <a:rPr lang="en-US" baseline="0" dirty="0" smtClean="0"/>
              <a:t> up, Demographics and Assessment Scores. </a:t>
            </a:r>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33</a:t>
            </a:fld>
            <a:endParaRPr lang="en-US"/>
          </a:p>
        </p:txBody>
      </p:sp>
    </p:spTree>
    <p:extLst>
      <p:ext uri="{BB962C8B-B14F-4D97-AF65-F5344CB8AC3E}">
        <p14:creationId xmlns:p14="http://schemas.microsoft.com/office/powerpoint/2010/main" val="30047323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Let’s look at Demographics first.  Again, this step is not required in all states, but it is in some, so be sure to check with your state administrator to see what the requirements are in yours!</a:t>
            </a:r>
          </a:p>
          <a:p>
            <a:endParaRPr lang="en-US" baseline="0" dirty="0" smtClean="0"/>
          </a:p>
          <a:p>
            <a:r>
              <a:rPr lang="en-US" baseline="0" dirty="0" smtClean="0"/>
              <a:t>This one is pretty simple.  Using numbers only….no percentage signs…just fill in the data.  Although this is not a required step for all states, it</a:t>
            </a:r>
            <a:r>
              <a:rPr lang="en-US" baseline="0" dirty="0"/>
              <a:t> </a:t>
            </a:r>
            <a:r>
              <a:rPr lang="en-US" baseline="0" dirty="0" smtClean="0"/>
              <a:t>might be convenient to have this information handy as your work thru this process.  Taking time to add Student demographics, staffing information, and enrollment details here might save you a few minutes in the future.  </a:t>
            </a:r>
          </a:p>
          <a:p>
            <a:endParaRPr lang="en-US" baseline="0" dirty="0" smtClean="0"/>
          </a:p>
          <a:p>
            <a:r>
              <a:rPr lang="en-US" baseline="0" dirty="0" smtClean="0"/>
              <a:t>As I will repeat often, always be sure you save your changes before leaving the page.  </a:t>
            </a:r>
          </a:p>
          <a:p>
            <a:endParaRPr lang="en-US" baseline="0" dirty="0" smtClean="0"/>
          </a:p>
          <a:p>
            <a:r>
              <a:rPr lang="en-US" baseline="0" dirty="0" smtClean="0"/>
              <a:t>The next step is adding assessment scores…which is also not required in all states, but might be useful to have on hand as your team discusses implementation of the effective practices.  You can move forward by going thru the Navigation Toolbar….or clicking on SAVE and Go to Assessment Scores at the bottom of your page.</a:t>
            </a:r>
          </a:p>
        </p:txBody>
      </p:sp>
      <p:sp>
        <p:nvSpPr>
          <p:cNvPr id="4" name="Slide Number Placeholder 3"/>
          <p:cNvSpPr>
            <a:spLocks noGrp="1"/>
          </p:cNvSpPr>
          <p:nvPr>
            <p:ph type="sldNum" sz="quarter" idx="10"/>
          </p:nvPr>
        </p:nvSpPr>
        <p:spPr/>
        <p:txBody>
          <a:bodyPr/>
          <a:lstStyle/>
          <a:p>
            <a:fld id="{BB5CA113-34C4-41AB-8BF1-7250B27F3579}" type="slidenum">
              <a:rPr lang="en-US" smtClean="0"/>
              <a:t>34</a:t>
            </a:fld>
            <a:endParaRPr lang="en-US"/>
          </a:p>
        </p:txBody>
      </p:sp>
    </p:spTree>
    <p:extLst>
      <p:ext uri="{BB962C8B-B14F-4D97-AF65-F5344CB8AC3E}">
        <p14:creationId xmlns:p14="http://schemas.microsoft.com/office/powerpoint/2010/main" val="21774874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Entering assessment</a:t>
            </a:r>
            <a:r>
              <a:rPr lang="en-US" baseline="0" dirty="0" smtClean="0"/>
              <a:t> scores is also pretty simple.  The hardest part might be finding the data to add over here.  And that is why some states don’t make this a required step….because most schools have it somewhere else.  </a:t>
            </a:r>
          </a:p>
          <a:p>
            <a:endParaRPr lang="en-US" baseline="0" dirty="0" smtClean="0"/>
          </a:p>
          <a:p>
            <a:r>
              <a:rPr lang="en-US" baseline="0" dirty="0" smtClean="0"/>
              <a:t>But, if you do want to go ahead and add the testing details, it’s just a simple 3 step process.</a:t>
            </a:r>
          </a:p>
          <a:p>
            <a:endParaRPr lang="en-US" baseline="0" dirty="0" smtClean="0"/>
          </a:p>
          <a:p>
            <a:pPr marL="228600" indent="-228600">
              <a:buAutoNum type="arabicPeriod"/>
            </a:pPr>
            <a:r>
              <a:rPr lang="en-US" baseline="0" dirty="0" smtClean="0"/>
              <a:t>Click on ‘create a new test’ and Enter test details…year, name, and meaning of test.  In the example here, you can see we chose the ISAT.  If this is a state standards assessment test, you can click the checkbox to pre-populate the description.  Or write your own if it is not a state standard test.</a:t>
            </a:r>
          </a:p>
          <a:p>
            <a:pPr marL="228600" indent="-228600">
              <a:buAutoNum type="arabicPeriod"/>
            </a:pPr>
            <a:endParaRPr lang="en-US" baseline="0" dirty="0" smtClean="0"/>
          </a:p>
          <a:p>
            <a:pPr marL="228600" indent="-228600">
              <a:buAutoNum type="arabicPeriod"/>
            </a:pPr>
            <a:r>
              <a:rPr lang="en-US" baseline="0" dirty="0" smtClean="0"/>
              <a:t>Step 2—Add subjects.  Just click on a subject from the dropdown  and click ‘add subject to test’.  Repeat as needed.  Make a mistake, just click the red x to remove it.  When you are ready, go to the next step…. Adding the results</a:t>
            </a:r>
          </a:p>
          <a:p>
            <a:pPr marL="228600" indent="-228600">
              <a:buAutoNum type="arabicPeriod"/>
            </a:pPr>
            <a:endParaRPr lang="en-US" baseline="0" dirty="0" smtClean="0"/>
          </a:p>
          <a:p>
            <a:pPr marL="228600" indent="-228600">
              <a:buAutoNum type="arabicPeriod"/>
            </a:pPr>
            <a:r>
              <a:rPr lang="en-US" baseline="0" dirty="0" smtClean="0"/>
              <a:t>To add the results, just click the plus sign  next to each subject area and fill in the scores for any appropriate grade level.  Click the checkmark to save.  </a:t>
            </a:r>
          </a:p>
          <a:p>
            <a:pPr marL="0" indent="0">
              <a:buNone/>
            </a:pPr>
            <a:endParaRPr lang="en-US" baseline="0" dirty="0" smtClean="0"/>
          </a:p>
          <a:p>
            <a:pPr marL="0" indent="0">
              <a:buNone/>
            </a:pPr>
            <a:r>
              <a:rPr lang="en-US" baseline="0" dirty="0" smtClean="0"/>
              <a:t>If you ever need to adjust scores or subjects on a test, just click the name of the test and adjust as needed.  If you want to remove a test, click the red x.  </a:t>
            </a:r>
          </a:p>
          <a:p>
            <a:pPr marL="228600" indent="-228600">
              <a:buAutoNum type="arabicPeriod"/>
            </a:pPr>
            <a:endParaRPr lang="en-US" baseline="0" dirty="0" smtClean="0"/>
          </a:p>
          <a:p>
            <a:pPr marL="0" indent="0">
              <a:buNone/>
            </a:pPr>
            <a:r>
              <a:rPr lang="en-US" baseline="0" dirty="0" smtClean="0"/>
              <a:t>It really is that easy!</a:t>
            </a:r>
          </a:p>
        </p:txBody>
      </p:sp>
      <p:sp>
        <p:nvSpPr>
          <p:cNvPr id="4" name="Slide Number Placeholder 3"/>
          <p:cNvSpPr>
            <a:spLocks noGrp="1"/>
          </p:cNvSpPr>
          <p:nvPr>
            <p:ph type="sldNum" sz="quarter" idx="10"/>
          </p:nvPr>
        </p:nvSpPr>
        <p:spPr/>
        <p:txBody>
          <a:bodyPr/>
          <a:lstStyle/>
          <a:p>
            <a:fld id="{BB5CA113-34C4-41AB-8BF1-7250B27F3579}" type="slidenum">
              <a:rPr lang="en-US" smtClean="0"/>
              <a:t>35</a:t>
            </a:fld>
            <a:endParaRPr lang="en-US"/>
          </a:p>
        </p:txBody>
      </p:sp>
    </p:spTree>
    <p:extLst>
      <p:ext uri="{BB962C8B-B14F-4D97-AF65-F5344CB8AC3E}">
        <p14:creationId xmlns:p14="http://schemas.microsoft.com/office/powerpoint/2010/main" val="37225491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tx2">
                    <a:lumMod val="50000"/>
                  </a:schemeClr>
                </a:solidFill>
              </a:rPr>
              <a:t>Spotlight Indicators page can be found by clicking on the Spotlight icon from the main menu page or the Navigation Toolbar.</a:t>
            </a:r>
          </a:p>
          <a:p>
            <a:endParaRPr lang="en-US" sz="1200" dirty="0" smtClean="0">
              <a:solidFill>
                <a:schemeClr val="tx2">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2">
                    <a:lumMod val="50000"/>
                  </a:schemeClr>
                </a:solidFill>
                <a:latin typeface="+mn-lt"/>
              </a:rPr>
              <a:t>Spotlight Indicators are a way to streamline and focus the work of the Leadership Team. </a:t>
            </a:r>
          </a:p>
          <a:p>
            <a:endParaRPr lang="en-US" dirty="0" smtClean="0"/>
          </a:p>
        </p:txBody>
      </p:sp>
      <p:sp>
        <p:nvSpPr>
          <p:cNvPr id="4" name="Slide Number Placeholder 3"/>
          <p:cNvSpPr>
            <a:spLocks noGrp="1"/>
          </p:cNvSpPr>
          <p:nvPr>
            <p:ph type="sldNum" sz="quarter" idx="10"/>
          </p:nvPr>
        </p:nvSpPr>
        <p:spPr/>
        <p:txBody>
          <a:bodyPr/>
          <a:lstStyle/>
          <a:p>
            <a:fld id="{BB5CA113-34C4-41AB-8BF1-7250B27F3579}" type="slidenum">
              <a:rPr lang="en-US" smtClean="0"/>
              <a:t>36</a:t>
            </a:fld>
            <a:endParaRPr lang="en-US"/>
          </a:p>
        </p:txBody>
      </p:sp>
    </p:spTree>
    <p:extLst>
      <p:ext uri="{BB962C8B-B14F-4D97-AF65-F5344CB8AC3E}">
        <p14:creationId xmlns:p14="http://schemas.microsoft.com/office/powerpoint/2010/main" val="11963582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2">
                    <a:lumMod val="50000"/>
                  </a:schemeClr>
                </a:solidFill>
                <a:latin typeface="+mn-lt"/>
              </a:rPr>
              <a:t>Once the Leadership Team has decided on which indicators will be their focus, they can simply go to the Spotlight Indicators page and click all indicators they would like to include.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tx2">
                  <a:lumMod val="50000"/>
                </a:schemeClr>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2">
                    <a:lumMod val="50000"/>
                  </a:schemeClr>
                </a:solidFill>
                <a:latin typeface="+mn-lt"/>
              </a:rPr>
              <a:t>Selected Spotlight Indicators will be included in the Spotlight Indicator filter on the Assess, Create, and Monitor sections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tx2">
                  <a:lumMod val="50000"/>
                </a:schemeClr>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solidFill>
                  <a:schemeClr val="tx2">
                    <a:lumMod val="50000"/>
                  </a:schemeClr>
                </a:solidFill>
                <a:latin typeface="+mn-lt"/>
              </a:rPr>
              <a:t>Once the Spotlight Filter is checked, it will remain so in all areas until unchecked.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tx2">
                  <a:lumMod val="50000"/>
                </a:schemeClr>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tx2">
                  <a:lumMod val="50000"/>
                </a:schemeClr>
              </a:solidFill>
              <a:latin typeface="+mn-lt"/>
            </a:endParaRPr>
          </a:p>
          <a:p>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37</a:t>
            </a:fld>
            <a:endParaRPr lang="en-US"/>
          </a:p>
        </p:txBody>
      </p:sp>
    </p:spTree>
    <p:extLst>
      <p:ext uri="{BB962C8B-B14F-4D97-AF65-F5344CB8AC3E}">
        <p14:creationId xmlns:p14="http://schemas.microsoft.com/office/powerpoint/2010/main" val="427815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a:t>
            </a:r>
            <a:r>
              <a:rPr lang="en-US" baseline="0" dirty="0" smtClean="0"/>
              <a:t> to the heart of the system….where Leadership Teams work to discuss and plan for indicators of effective practice</a:t>
            </a:r>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38</a:t>
            </a:fld>
            <a:endParaRPr lang="en-US"/>
          </a:p>
        </p:txBody>
      </p:sp>
    </p:spTree>
    <p:extLst>
      <p:ext uri="{BB962C8B-B14F-4D97-AF65-F5344CB8AC3E}">
        <p14:creationId xmlns:p14="http://schemas.microsoft.com/office/powerpoint/2010/main" val="11665324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 each step of the continuous improvement process….Assess, Create, and Monitor….Leadership teams will utilize the Wise Ways research to help determine where they are and where they need to go.  Teams engage in robust conversations, using a culture of candor, and of course acquire a deep understanding and meaning of each practice.</a:t>
            </a:r>
          </a:p>
          <a:p>
            <a:endParaRPr lang="en-US" baseline="0" dirty="0" smtClean="0"/>
          </a:p>
          <a:p>
            <a:r>
              <a:rPr lang="en-US" baseline="0" dirty="0" smtClean="0"/>
              <a:t>The Work of improvement takes time….it takes determination…skill….and most of the will.  The </a:t>
            </a:r>
            <a:r>
              <a:rPr lang="en-US" b="1" i="1" baseline="0" dirty="0" smtClean="0"/>
              <a:t>want</a:t>
            </a:r>
            <a:r>
              <a:rPr lang="en-US" baseline="0" dirty="0" smtClean="0"/>
              <a:t> to do better for ourselves, our colleagues, and our students.  </a:t>
            </a:r>
          </a:p>
          <a:p>
            <a:endParaRPr lang="en-US" baseline="0" dirty="0" smtClean="0"/>
          </a:p>
          <a:p>
            <a:r>
              <a:rPr lang="en-US" baseline="0" dirty="0" smtClean="0"/>
              <a:t>States will provide schools and districts with expectations for working thru the indicators.  Besides the Spotlight indicator feature, a state may choose to add indicator Filters to help teams hone in on areas where they should start.  </a:t>
            </a:r>
          </a:p>
          <a:p>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39</a:t>
            </a:fld>
            <a:endParaRPr lang="en-US"/>
          </a:p>
        </p:txBody>
      </p:sp>
    </p:spTree>
    <p:extLst>
      <p:ext uri="{BB962C8B-B14F-4D97-AF65-F5344CB8AC3E}">
        <p14:creationId xmlns:p14="http://schemas.microsoft.com/office/powerpoint/2010/main" val="38351426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three</a:t>
            </a:r>
            <a:r>
              <a:rPr lang="en-US" baseline="0" dirty="0" smtClean="0"/>
              <a:t> main steps come next….Assess, Create, and monitor.  We will show you a brief video of how to move through each section:</a:t>
            </a:r>
          </a:p>
          <a:p>
            <a:endParaRPr lang="en-US" baseline="0" dirty="0" smtClean="0"/>
          </a:p>
          <a:p>
            <a:r>
              <a:rPr lang="en-US" dirty="0" smtClean="0"/>
              <a:t>VIDEO – </a:t>
            </a:r>
          </a:p>
          <a:p>
            <a:endParaRPr lang="en-US" dirty="0" smtClean="0"/>
          </a:p>
          <a:p>
            <a:endParaRPr lang="en-US" dirty="0" smtClean="0"/>
          </a:p>
          <a:p>
            <a:r>
              <a:rPr lang="en-US" dirty="0" smtClean="0"/>
              <a:t>Assessing….by</a:t>
            </a:r>
            <a:r>
              <a:rPr lang="en-US" baseline="0" dirty="0" smtClean="0"/>
              <a:t> now teams should know what to do, so let’s talk about how to enter the data into the system.</a:t>
            </a:r>
          </a:p>
          <a:p>
            <a:endParaRPr lang="en-US" baseline="0" dirty="0" smtClean="0"/>
          </a:p>
          <a:p>
            <a:r>
              <a:rPr lang="en-US" baseline="0" dirty="0" smtClean="0"/>
              <a:t>When a process manager is ready to enter the details for an assessed indicator made by the leadership team, they will find the link on the main menu page, or inside of the navigation toolbar.</a:t>
            </a:r>
          </a:p>
          <a:p>
            <a:endParaRPr lang="en-US" baseline="0" dirty="0" smtClean="0"/>
          </a:p>
          <a:p>
            <a:r>
              <a:rPr lang="en-US" baseline="0" dirty="0" smtClean="0"/>
              <a:t>Here you can see the entire list of effective practices chosen by a state. Additionally, you may notice the Spotlight filter and other state-specific filters.  Filters will help reduce and streamline the larger set of indicators into a more specific and manageable set.  Be sure to check out filters available in your state.</a:t>
            </a:r>
          </a:p>
          <a:p>
            <a:endParaRPr lang="en-US" baseline="0" dirty="0" smtClean="0"/>
          </a:p>
          <a:p>
            <a:r>
              <a:rPr lang="en-US" baseline="0" dirty="0" smtClean="0"/>
              <a:t>Let’s choose an effective practice, find the indicator we want to add details for and enter the data. (choose 36)</a:t>
            </a:r>
          </a:p>
          <a:p>
            <a:endParaRPr lang="en-US" baseline="0" dirty="0" smtClean="0"/>
          </a:p>
          <a:p>
            <a:r>
              <a:rPr lang="en-US" baseline="0" dirty="0" smtClean="0"/>
              <a:t>Team members should always pre-read Wise Ways before the leadership team meeting discussions, but the link is also here if the team needs to quickly access the research.  </a:t>
            </a:r>
          </a:p>
          <a:p>
            <a:endParaRPr lang="en-US" baseline="0" dirty="0" smtClean="0"/>
          </a:p>
          <a:p>
            <a:r>
              <a:rPr lang="en-US" baseline="0" dirty="0" smtClean="0"/>
              <a:t>The team will engage in a culture of candor and decide if they are at No Development, Limited Development, or Full Implementation.</a:t>
            </a:r>
          </a:p>
          <a:p>
            <a:endParaRPr lang="en-US" baseline="0" dirty="0" smtClean="0"/>
          </a:p>
          <a:p>
            <a:r>
              <a:rPr lang="en-US" baseline="0" dirty="0" smtClean="0"/>
              <a:t>If the team decides no development or limited development, you will need to choose both a priority score and an opportunity score.  Then simply describe what is happening right now in regards to this indicator.  This becomes your starting point….Point A.  Point B is your goal which is what your team will create next.</a:t>
            </a:r>
          </a:p>
          <a:p>
            <a:endParaRPr lang="en-US" baseline="0" dirty="0" smtClean="0"/>
          </a:p>
          <a:p>
            <a:r>
              <a:rPr lang="en-US" baseline="0" dirty="0" smtClean="0"/>
              <a:t>If the team determines the indicator is in fact fully and effectively </a:t>
            </a:r>
            <a:r>
              <a:rPr lang="en-US" baseline="0" dirty="0" err="1" smtClean="0"/>
              <a:t>implementated</a:t>
            </a:r>
            <a:r>
              <a:rPr lang="en-US" baseline="0" dirty="0" smtClean="0"/>
              <a:t> and sustainable in the school or district, simply provide evidence and describe the sustainability efforts that will continue.</a:t>
            </a:r>
          </a:p>
          <a:p>
            <a:endParaRPr lang="en-US" baseline="0" dirty="0" smtClean="0"/>
          </a:p>
          <a:p>
            <a:r>
              <a:rPr lang="en-US" baseline="0" dirty="0" smtClean="0"/>
              <a:t>Only indicators marked as needing more work will move on to the Create step.  Fully implemented indicators will not, but it is always important for the leadership team to annually revisit and reassess any indicators marked as fully implemented to be sure the practices are still taking place and are sustainable.</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40</a:t>
            </a:fld>
            <a:endParaRPr lang="en-US"/>
          </a:p>
        </p:txBody>
      </p:sp>
    </p:spTree>
    <p:extLst>
      <p:ext uri="{BB962C8B-B14F-4D97-AF65-F5344CB8AC3E}">
        <p14:creationId xmlns:p14="http://schemas.microsoft.com/office/powerpoint/2010/main" val="9046159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p>
          <a:p>
            <a:endParaRPr lang="en-US" dirty="0" smtClean="0"/>
          </a:p>
          <a:p>
            <a:endParaRPr lang="en-US" dirty="0" smtClean="0"/>
          </a:p>
          <a:p>
            <a:endParaRPr lang="en-US" dirty="0" smtClean="0"/>
          </a:p>
          <a:p>
            <a:r>
              <a:rPr lang="en-US" dirty="0" smtClean="0"/>
              <a:t>The create step next and is two-fold.  This</a:t>
            </a:r>
            <a:r>
              <a:rPr lang="en-US" baseline="0" dirty="0" smtClean="0"/>
              <a:t> is where teams will not only create their plan for what the objectives (previously referred to as indicators) will look like, but also create a series of tasks and target dates to help them achieve implementation.  Let’s take a look.</a:t>
            </a:r>
          </a:p>
          <a:p>
            <a:endParaRPr lang="en-US" baseline="0" dirty="0" smtClean="0"/>
          </a:p>
          <a:p>
            <a:r>
              <a:rPr lang="en-US" baseline="0" dirty="0" smtClean="0"/>
              <a:t>All indicators assessed by the team as limited or no development will become available for planning.  We now refer to them as objectives. Teams do NOT have to plan for all objectives at once.  The index score …which is the priority score times the opportunity score from the Assessment step may guide a team to pick out some quick wins, as well as hi-priority indicators.</a:t>
            </a:r>
          </a:p>
          <a:p>
            <a:endParaRPr lang="en-US" baseline="0" dirty="0" smtClean="0"/>
          </a:p>
          <a:p>
            <a:endParaRPr lang="en-US" baseline="0" dirty="0" smtClean="0"/>
          </a:p>
          <a:p>
            <a:r>
              <a:rPr lang="en-US" baseline="0" dirty="0" smtClean="0"/>
              <a:t>As you can see, several objectives now display in the CREATE step.  Some already have plans and tasks created, and others do not.  To begin a plan, the team will decide on a team member to manage and monitor the work of completing the objective.  Additionally, the team will set a target date for completion, and </a:t>
            </a:r>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41</a:t>
            </a:fld>
            <a:endParaRPr lang="en-US"/>
          </a:p>
        </p:txBody>
      </p:sp>
    </p:spTree>
    <p:extLst>
      <p:ext uri="{BB962C8B-B14F-4D97-AF65-F5344CB8AC3E}">
        <p14:creationId xmlns:p14="http://schemas.microsoft.com/office/powerpoint/2010/main" val="634300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r>
              <a:rPr lang="en-US" baseline="0" dirty="0" smtClean="0"/>
              <a:t>Additionally, educators can find </a:t>
            </a:r>
            <a:r>
              <a:rPr lang="en-US" baseline="0" dirty="0" err="1" smtClean="0"/>
              <a:t>Indistar</a:t>
            </a:r>
            <a:r>
              <a:rPr lang="en-US" baseline="0" dirty="0" smtClean="0"/>
              <a:t> tools such as </a:t>
            </a:r>
            <a:r>
              <a:rPr lang="en-US" baseline="0" dirty="0" err="1" smtClean="0"/>
              <a:t>powerpoints</a:t>
            </a:r>
            <a:r>
              <a:rPr lang="en-US" baseline="0" dirty="0" smtClean="0"/>
              <a:t> and training modules, activities, and professional development tools. </a:t>
            </a:r>
          </a:p>
          <a:p>
            <a:endParaRPr lang="en-US" baseline="0" dirty="0" smtClean="0"/>
          </a:p>
        </p:txBody>
      </p:sp>
      <p:sp>
        <p:nvSpPr>
          <p:cNvPr id="4" name="Slide Number Placeholder 3"/>
          <p:cNvSpPr>
            <a:spLocks noGrp="1"/>
          </p:cNvSpPr>
          <p:nvPr>
            <p:ph type="sldNum" sz="quarter" idx="10"/>
          </p:nvPr>
        </p:nvSpPr>
        <p:spPr/>
        <p:txBody>
          <a:bodyPr/>
          <a:lstStyle/>
          <a:p>
            <a:fld id="{BB5CA113-34C4-41AB-8BF1-7250B27F3579}" type="slidenum">
              <a:rPr lang="en-US" smtClean="0"/>
              <a:t>5</a:t>
            </a:fld>
            <a:endParaRPr lang="en-US"/>
          </a:p>
        </p:txBody>
      </p:sp>
    </p:spTree>
    <p:extLst>
      <p:ext uri="{BB962C8B-B14F-4D97-AF65-F5344CB8AC3E}">
        <p14:creationId xmlns:p14="http://schemas.microsoft.com/office/powerpoint/2010/main" val="23156909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finally, monitor.  Of course it is critical for teams to monitor</a:t>
            </a:r>
            <a:r>
              <a:rPr lang="en-US" baseline="0" dirty="0" smtClean="0"/>
              <a:t> implementation.  You can’t have a great plan and expect it to be successful if you don’t have follow thru.  Monitor should happen at every team meeting!  Reviewing tasks, target dates, and plans consistently will help improve a teams overall success in the meeting room and in the classroom.</a:t>
            </a:r>
          </a:p>
          <a:p>
            <a:endParaRPr lang="en-US" baseline="0" dirty="0" smtClean="0"/>
          </a:p>
          <a:p>
            <a:r>
              <a:rPr lang="en-US" baseline="0" dirty="0" smtClean="0"/>
              <a:t>Monitoring in its most simplified form is just checking things off your list.  Is it done? Check!  Do we need more time?  How much?</a:t>
            </a:r>
          </a:p>
          <a:p>
            <a:endParaRPr lang="en-US" baseline="0" dirty="0" smtClean="0"/>
          </a:p>
          <a:p>
            <a:r>
              <a:rPr lang="en-US" baseline="0" dirty="0" smtClean="0"/>
              <a:t>Keep target dates realistic</a:t>
            </a:r>
          </a:p>
          <a:p>
            <a:endParaRPr lang="en-US" baseline="0" dirty="0" smtClean="0"/>
          </a:p>
          <a:p>
            <a:r>
              <a:rPr lang="en-US" baseline="0" dirty="0" smtClean="0"/>
              <a:t>Keep goals within site.  </a:t>
            </a:r>
          </a:p>
          <a:p>
            <a:endParaRPr lang="en-US" baseline="0" dirty="0" smtClean="0"/>
          </a:p>
          <a:p>
            <a:r>
              <a:rPr lang="en-US" baseline="0" dirty="0" smtClean="0"/>
              <a:t>As tasks get completed, objectives become met!  Successes happen!</a:t>
            </a:r>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42</a:t>
            </a:fld>
            <a:endParaRPr lang="en-US"/>
          </a:p>
        </p:txBody>
      </p:sp>
    </p:spTree>
    <p:extLst>
      <p:ext uri="{BB962C8B-B14F-4D97-AF65-F5344CB8AC3E}">
        <p14:creationId xmlns:p14="http://schemas.microsoft.com/office/powerpoint/2010/main" val="18900404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p>
          <a:p>
            <a:endParaRPr lang="en-US" dirty="0" smtClean="0"/>
          </a:p>
          <a:p>
            <a:r>
              <a:rPr lang="en-US" dirty="0" smtClean="0"/>
              <a:t>Let’s take a look at Monitor.</a:t>
            </a:r>
          </a:p>
          <a:p>
            <a:endParaRPr lang="en-US" dirty="0" smtClean="0"/>
          </a:p>
          <a:p>
            <a:r>
              <a:rPr lang="en-US" dirty="0" smtClean="0"/>
              <a:t>As</a:t>
            </a:r>
            <a:r>
              <a:rPr lang="en-US" baseline="0" dirty="0" smtClean="0"/>
              <a:t> tasks get done, we can check them off.  </a:t>
            </a:r>
          </a:p>
          <a:p>
            <a:endParaRPr lang="en-US" baseline="0" dirty="0" smtClean="0"/>
          </a:p>
          <a:p>
            <a:r>
              <a:rPr lang="en-US" baseline="0" dirty="0" smtClean="0"/>
              <a:t>When all tasks that the leadership team created to meet their objective are completed, the team will then need to re-evaluate the objective.  Using the Wise Ways, reviewing their completed tasks, evidence, and sustainability, the team will decide if the objective has been achieved.  They system will pop-up a screen where the team will check if they are</a:t>
            </a:r>
          </a:p>
          <a:p>
            <a:endParaRPr lang="en-US" baseline="0" dirty="0" smtClean="0"/>
          </a:p>
          <a:p>
            <a:r>
              <a:rPr lang="en-US" baseline="0" dirty="0" smtClean="0"/>
              <a:t>Fully and effectively implemented.</a:t>
            </a:r>
          </a:p>
          <a:p>
            <a:endParaRPr lang="en-US" baseline="0" dirty="0" smtClean="0"/>
          </a:p>
          <a:p>
            <a:r>
              <a:rPr lang="en-US" baseline="0" dirty="0" smtClean="0"/>
              <a:t>The team can choose to decide later, after more review</a:t>
            </a:r>
          </a:p>
          <a:p>
            <a:endParaRPr lang="en-US" baseline="0" dirty="0" smtClean="0"/>
          </a:p>
          <a:p>
            <a:r>
              <a:rPr lang="en-US" baseline="0" dirty="0" smtClean="0"/>
              <a:t>Choose to add more tasks</a:t>
            </a:r>
          </a:p>
          <a:p>
            <a:endParaRPr lang="en-US" baseline="0" dirty="0" smtClean="0"/>
          </a:p>
          <a:p>
            <a:r>
              <a:rPr lang="en-US" baseline="0" dirty="0" smtClean="0"/>
              <a:t>Or mark the objective complete.  If the objective is complete, the team will provide evidence of full and effective implementation and their sustainability efforts that will continue to take place.</a:t>
            </a:r>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43</a:t>
            </a:fld>
            <a:endParaRPr lang="en-US"/>
          </a:p>
        </p:txBody>
      </p:sp>
    </p:spTree>
    <p:extLst>
      <p:ext uri="{BB962C8B-B14F-4D97-AF65-F5344CB8AC3E}">
        <p14:creationId xmlns:p14="http://schemas.microsoft.com/office/powerpoint/2010/main" val="37190424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teams</a:t>
            </a:r>
            <a:r>
              <a:rPr lang="en-US" baseline="0" dirty="0" smtClean="0"/>
              <a:t> work thru the system, sometimes questions come up about updating your work. </a:t>
            </a:r>
          </a:p>
          <a:p>
            <a:endParaRPr lang="en-US" baseline="0" dirty="0" smtClean="0"/>
          </a:p>
          <a:p>
            <a:r>
              <a:rPr lang="en-US" dirty="0" smtClean="0"/>
              <a:t>Here is a brief</a:t>
            </a:r>
            <a:r>
              <a:rPr lang="en-US" baseline="0" dirty="0" smtClean="0"/>
              <a:t> overview about updating your work: </a:t>
            </a:r>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44</a:t>
            </a:fld>
            <a:endParaRPr lang="en-US"/>
          </a:p>
        </p:txBody>
      </p:sp>
    </p:spTree>
    <p:extLst>
      <p:ext uri="{BB962C8B-B14F-4D97-AF65-F5344CB8AC3E}">
        <p14:creationId xmlns:p14="http://schemas.microsoft.com/office/powerpoint/2010/main" val="6518346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your team works thru the improvement process, you may have a few questions as you move thru the tool.  Be sure to reference the HELP buttons for assistance.</a:t>
            </a:r>
          </a:p>
          <a:p>
            <a:endParaRPr lang="en-US" baseline="0" dirty="0" smtClean="0"/>
          </a:p>
          <a:p>
            <a:r>
              <a:rPr lang="en-US" baseline="0" dirty="0" smtClean="0"/>
              <a:t>Additionally, here is a brief list of what can be updated in the system.</a:t>
            </a:r>
          </a:p>
          <a:p>
            <a:endParaRPr lang="en-US" baseline="0" dirty="0" smtClean="0"/>
          </a:p>
          <a:p>
            <a:r>
              <a:rPr lang="en-US" baseline="0" dirty="0" smtClean="0"/>
              <a:t>In assess, you can always change priority &amp; opportunity scores, as well as your current description of implementation.  The initial level of development cannot be changed unless you are moving from full implementation to limited development.</a:t>
            </a:r>
          </a:p>
          <a:p>
            <a:endParaRPr lang="en-US" baseline="0" dirty="0" smtClean="0"/>
          </a:p>
          <a:p>
            <a:r>
              <a:rPr lang="en-US" baseline="0" dirty="0" smtClean="0"/>
              <a:t>IN create, teams can update plans, tasks, assignments, and target dates any time during the process.  The system is always open for your team to edit as needed.  </a:t>
            </a:r>
          </a:p>
          <a:p>
            <a:endParaRPr lang="en-US" baseline="0" dirty="0" smtClean="0"/>
          </a:p>
          <a:p>
            <a:r>
              <a:rPr lang="en-US" baseline="0" dirty="0" smtClean="0"/>
              <a:t>To add notes or completion dates to tasks or objectives, go to Monitor.  Tasks can also be deleted here if necessary.</a:t>
            </a:r>
          </a:p>
          <a:p>
            <a:endParaRPr lang="en-US" baseline="0" dirty="0" smtClean="0"/>
          </a:p>
          <a:p>
            <a:r>
              <a:rPr lang="en-US" baseline="0" dirty="0" smtClean="0"/>
              <a:t>And how….and when does your team get to reassess the indicators?  Each state has set a ‘Flag to Reassess’ date.  On the anniversary that the indicator or objective was marked fully met, the indicator will roll back into the ASSESS step as needing to be re-assessed.  Don’t worry about losing previous work!  All previously entered information including tasks, plans, and notes will stay attached to the indicator by an archive link.</a:t>
            </a:r>
          </a:p>
        </p:txBody>
      </p:sp>
      <p:sp>
        <p:nvSpPr>
          <p:cNvPr id="4" name="Slide Number Placeholder 3"/>
          <p:cNvSpPr>
            <a:spLocks noGrp="1"/>
          </p:cNvSpPr>
          <p:nvPr>
            <p:ph type="sldNum" sz="quarter" idx="10"/>
          </p:nvPr>
        </p:nvSpPr>
        <p:spPr/>
        <p:txBody>
          <a:bodyPr/>
          <a:lstStyle/>
          <a:p>
            <a:fld id="{BB5CA113-34C4-41AB-8BF1-7250B27F3579}" type="slidenum">
              <a:rPr lang="en-US" smtClean="0"/>
              <a:t>45</a:t>
            </a:fld>
            <a:endParaRPr lang="en-US"/>
          </a:p>
        </p:txBody>
      </p:sp>
    </p:spTree>
    <p:extLst>
      <p:ext uri="{BB962C8B-B14F-4D97-AF65-F5344CB8AC3E}">
        <p14:creationId xmlns:p14="http://schemas.microsoft.com/office/powerpoint/2010/main" val="26233296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process can’t be successful if there aren’t supports and places to monitor your progress.  Keeping track, staying on task, receiving support…all of the crucial things to make this process run a bit smoother.</a:t>
            </a:r>
          </a:p>
          <a:p>
            <a:endParaRPr lang="en-US" baseline="0" dirty="0" smtClean="0"/>
          </a:p>
          <a:p>
            <a:r>
              <a:rPr lang="en-US" baseline="0" dirty="0" smtClean="0"/>
              <a:t>Meetings Agendas and minutes is where we will head first.  </a:t>
            </a:r>
          </a:p>
          <a:p>
            <a:endParaRPr lang="en-US" baseline="0" dirty="0" smtClean="0"/>
          </a:p>
          <a:p>
            <a:r>
              <a:rPr lang="en-US" baseline="0" dirty="0" smtClean="0"/>
              <a:t>Did you know that best practice according to research is that successful Leadership teams meet twice a month for an hour or more each time.?  Did you also know that research says that part of their success is based ?on the fact that they create meeting agendas and keep minutes.  It’s easy and worthwhile.  In fact, it will help your team stay on task and also help coaches see what your team is working on.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46</a:t>
            </a:fld>
            <a:endParaRPr lang="en-US"/>
          </a:p>
        </p:txBody>
      </p:sp>
    </p:spTree>
    <p:extLst>
      <p:ext uri="{BB962C8B-B14F-4D97-AF65-F5344CB8AC3E}">
        <p14:creationId xmlns:p14="http://schemas.microsoft.com/office/powerpoint/2010/main" val="9312971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47</a:t>
            </a:fld>
            <a:endParaRPr lang="en-US"/>
          </a:p>
        </p:txBody>
      </p:sp>
    </p:spTree>
    <p:extLst>
      <p:ext uri="{BB962C8B-B14F-4D97-AF65-F5344CB8AC3E}">
        <p14:creationId xmlns:p14="http://schemas.microsoft.com/office/powerpoint/2010/main" val="29863603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To find the Meetings feature inside of the platform, just click on your Navigation Toolbar at the top of your Main Menu page</a:t>
            </a: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And click on Team Agenda and Minutes</a:t>
            </a: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As you can see, you can view or update previously created meetings, or</a:t>
            </a: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Create a new meeting.  Let’s start there. (click button)</a:t>
            </a:r>
          </a:p>
          <a:p>
            <a:pPr marL="0" marR="0">
              <a:lnSpc>
                <a:spcPct val="107000"/>
              </a:lnSpc>
              <a:spcBef>
                <a:spcPts val="0"/>
              </a:spcBef>
              <a:spcAft>
                <a:spcPts val="800"/>
              </a:spcAft>
            </a:pP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To create a new meeting, you must first add a </a:t>
            </a:r>
          </a:p>
          <a:p>
            <a:pPr marL="171450" marR="0" indent="-171450">
              <a:lnSpc>
                <a:spcPct val="107000"/>
              </a:lnSpc>
              <a:spcBef>
                <a:spcPts val="0"/>
              </a:spcBef>
              <a:spcAft>
                <a:spcPts val="800"/>
              </a:spcAft>
              <a:buFont typeface="Arial" panose="020B0604020202020204" pitchFamily="34" charset="0"/>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date</a:t>
            </a:r>
          </a:p>
          <a:p>
            <a:pPr marL="171450" marR="0" indent="-171450">
              <a:lnSpc>
                <a:spcPct val="107000"/>
              </a:lnSpc>
              <a:spcBef>
                <a:spcPts val="0"/>
              </a:spcBef>
              <a:spcAft>
                <a:spcPts val="800"/>
              </a:spcAft>
              <a:buFont typeface="Arial" panose="020B0604020202020204" pitchFamily="34" charset="0"/>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Time</a:t>
            </a:r>
          </a:p>
          <a:p>
            <a:pPr marL="171450" marR="0" indent="-171450">
              <a:lnSpc>
                <a:spcPct val="107000"/>
              </a:lnSpc>
              <a:spcBef>
                <a:spcPts val="0"/>
              </a:spcBef>
              <a:spcAft>
                <a:spcPts val="800"/>
              </a:spcAft>
              <a:buFont typeface="Arial" panose="020B0604020202020204" pitchFamily="34" charset="0"/>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And title.  </a:t>
            </a:r>
          </a:p>
          <a:p>
            <a:pPr marL="171450" marR="0" indent="-171450">
              <a:lnSpc>
                <a:spcPct val="107000"/>
              </a:lnSpc>
              <a:spcBef>
                <a:spcPts val="0"/>
              </a:spcBef>
              <a:spcAft>
                <a:spcPts val="800"/>
              </a:spcAft>
              <a:buFont typeface="Arial" panose="020B0604020202020204" pitchFamily="34" charset="0"/>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Location is optional but does come in handy.</a:t>
            </a:r>
          </a:p>
          <a:p>
            <a:pPr marL="0" marR="0">
              <a:lnSpc>
                <a:spcPct val="107000"/>
              </a:lnSpc>
              <a:spcBef>
                <a:spcPts val="0"/>
              </a:spcBef>
              <a:spcAft>
                <a:spcPts val="800"/>
              </a:spcAft>
            </a:pP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We have created the meeting template for you.  The first 5 pieces are standard…</a:t>
            </a:r>
          </a:p>
          <a:p>
            <a:pPr marL="171450" marR="0" indent="-171450">
              <a:lnSpc>
                <a:spcPct val="107000"/>
              </a:lnSpc>
              <a:spcBef>
                <a:spcPts val="0"/>
              </a:spcBef>
              <a:spcAft>
                <a:spcPts val="800"/>
              </a:spcAft>
              <a:buFont typeface="Arial" panose="020B0604020202020204" pitchFamily="34" charset="0"/>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Roll call</a:t>
            </a:r>
          </a:p>
          <a:p>
            <a:pPr marL="171450" marR="0" indent="-171450">
              <a:lnSpc>
                <a:spcPct val="107000"/>
              </a:lnSpc>
              <a:spcBef>
                <a:spcPts val="0"/>
              </a:spcBef>
              <a:spcAft>
                <a:spcPts val="800"/>
              </a:spcAft>
              <a:buFont typeface="Arial" panose="020B0604020202020204" pitchFamily="34" charset="0"/>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celebrate successes</a:t>
            </a:r>
          </a:p>
          <a:p>
            <a:pPr marL="171450" marR="0" indent="-171450">
              <a:lnSpc>
                <a:spcPct val="107000"/>
              </a:lnSpc>
              <a:spcBef>
                <a:spcPts val="0"/>
              </a:spcBef>
              <a:spcAft>
                <a:spcPts val="800"/>
              </a:spcAft>
              <a:buFont typeface="Arial" panose="020B0604020202020204" pitchFamily="34" charset="0"/>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review and respond to </a:t>
            </a:r>
            <a:r>
              <a:rPr lang="en-US" sz="1200" dirty="0" err="1" smtClean="0">
                <a:effectLst/>
                <a:latin typeface="Calibri" panose="020F0502020204030204" pitchFamily="34" charset="0"/>
                <a:ea typeface="Calibri" panose="020F0502020204030204" pitchFamily="34" charset="0"/>
                <a:cs typeface="Times New Roman" panose="02020603050405020304" pitchFamily="18" charset="0"/>
              </a:rPr>
              <a:t>Caoching</a:t>
            </a: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 comments</a:t>
            </a:r>
          </a:p>
          <a:p>
            <a:pPr marL="171450" marR="0" indent="-171450">
              <a:lnSpc>
                <a:spcPct val="107000"/>
              </a:lnSpc>
              <a:spcBef>
                <a:spcPts val="0"/>
              </a:spcBef>
              <a:spcAft>
                <a:spcPts val="800"/>
              </a:spcAft>
              <a:buFont typeface="Arial" panose="020B0604020202020204" pitchFamily="34" charset="0"/>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approve last meeting minutes and </a:t>
            </a:r>
          </a:p>
          <a:p>
            <a:pPr marL="171450" marR="0" indent="-171450">
              <a:lnSpc>
                <a:spcPct val="107000"/>
              </a:lnSpc>
              <a:spcBef>
                <a:spcPts val="0"/>
              </a:spcBef>
              <a:spcAft>
                <a:spcPts val="800"/>
              </a:spcAft>
              <a:buFont typeface="Arial" panose="020B0604020202020204" pitchFamily="34" charset="0"/>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wrap-up any old business.</a:t>
            </a:r>
          </a:p>
          <a:p>
            <a:pPr marL="171450" marR="0" indent="-171450">
              <a:lnSpc>
                <a:spcPct val="107000"/>
              </a:lnSpc>
              <a:spcBef>
                <a:spcPts val="0"/>
              </a:spcBef>
              <a:spcAft>
                <a:spcPts val="800"/>
              </a:spcAft>
              <a:buFont typeface="Arial" panose="020B0604020202020204" pitchFamily="34" charset="0"/>
              <a:buChar char="•"/>
            </a:pP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When you are creating the agenda, you will need to add any indicators your team has decided they will assess or plan</a:t>
            </a: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As well as any additional business you may need to discuss.</a:t>
            </a: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Let’s add some indicators to our agenda.</a:t>
            </a: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(click button), </a:t>
            </a:r>
          </a:p>
          <a:p>
            <a:pPr marL="0" marR="0">
              <a:lnSpc>
                <a:spcPct val="107000"/>
              </a:lnSpc>
              <a:spcBef>
                <a:spcPts val="0"/>
              </a:spcBef>
              <a:spcAft>
                <a:spcPts val="800"/>
              </a:spcAft>
            </a:pP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Notice, you can view the indicators as a whole list, only those you have Spotlighted, or by effective practice.  </a:t>
            </a: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(choose effective practice)</a:t>
            </a: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Once you see the indicators, mark those you would like to assess or plan for and click on ‘Add Selected Indicators’</a:t>
            </a: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Repeat that process as needed. </a:t>
            </a:r>
          </a:p>
          <a:p>
            <a:pPr marL="0" marR="0">
              <a:lnSpc>
                <a:spcPct val="107000"/>
              </a:lnSpc>
              <a:spcBef>
                <a:spcPts val="0"/>
              </a:spcBef>
              <a:spcAft>
                <a:spcPts val="800"/>
              </a:spcAft>
            </a:pP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Need to remove an indicator…simply click remove.</a:t>
            </a:r>
          </a:p>
          <a:p>
            <a:pPr marL="0" marR="0">
              <a:lnSpc>
                <a:spcPct val="107000"/>
              </a:lnSpc>
              <a:spcBef>
                <a:spcPts val="0"/>
              </a:spcBef>
              <a:spcAft>
                <a:spcPts val="800"/>
              </a:spcAft>
            </a:pP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Add Other business and Save.</a:t>
            </a:r>
          </a:p>
          <a:p>
            <a:pPr marL="0" marR="0">
              <a:lnSpc>
                <a:spcPct val="107000"/>
              </a:lnSpc>
              <a:spcBef>
                <a:spcPts val="0"/>
              </a:spcBef>
              <a:spcAft>
                <a:spcPts val="800"/>
              </a:spcAft>
            </a:pP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The next step to prepare process managers for the meeting is to print out some reports and an agenda for </a:t>
            </a:r>
            <a:r>
              <a:rPr lang="en-US" sz="1200" dirty="0" err="1" smtClean="0">
                <a:effectLst/>
                <a:latin typeface="Calibri" panose="020F0502020204030204" pitchFamily="34" charset="0"/>
                <a:ea typeface="Calibri" panose="020F0502020204030204" pitchFamily="34" charset="0"/>
                <a:cs typeface="Times New Roman" panose="02020603050405020304" pitchFamily="18" charset="0"/>
              </a:rPr>
              <a:t>notetaking</a:t>
            </a: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  Many process managers simply pull up the tool on their computer and take notes as the team makes decisions.  For others, they like to write it down and enter notes at a later time.  Which ever is more comfortable for you, is the right way.  Blank worksheets are available to print if needed.</a:t>
            </a:r>
          </a:p>
          <a:p>
            <a:pPr marL="0" marR="0">
              <a:lnSpc>
                <a:spcPct val="107000"/>
              </a:lnSpc>
              <a:spcBef>
                <a:spcPts val="0"/>
              </a:spcBef>
              <a:spcAft>
                <a:spcPts val="800"/>
              </a:spcAft>
            </a:pP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To print any of the documents, simply click the link and print or export.</a:t>
            </a:r>
          </a:p>
          <a:p>
            <a:pPr marL="0" marR="0">
              <a:lnSpc>
                <a:spcPct val="107000"/>
              </a:lnSpc>
              <a:spcBef>
                <a:spcPts val="0"/>
              </a:spcBef>
              <a:spcAft>
                <a:spcPts val="800"/>
              </a:spcAft>
            </a:pP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The Comprehensive and Tasks Reports are essential to a good meeting.  When reviewed continuously, these reports will help teams be aware of who has what responsibility, which tasks are past due, and keep track of those coming due very soon.  Make sure to include this review at each of your leadership team meetings.</a:t>
            </a:r>
          </a:p>
          <a:p>
            <a:pPr marL="0" marR="0">
              <a:lnSpc>
                <a:spcPct val="107000"/>
              </a:lnSpc>
              <a:spcBef>
                <a:spcPts val="0"/>
              </a:spcBef>
              <a:spcAft>
                <a:spcPts val="800"/>
              </a:spcAft>
            </a:pP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Remember, it is no longer necessary to print agendas, Wise Ways research documents, or indicator lists for your Leadership Team members.  Members should be given the Leadership Team login access codes located on your </a:t>
            </a:r>
            <a:r>
              <a:rPr lang="en-US" sz="1200" dirty="0" err="1" smtClean="0">
                <a:effectLst/>
                <a:latin typeface="Calibri" panose="020F0502020204030204" pitchFamily="34" charset="0"/>
                <a:ea typeface="Calibri" panose="020F0502020204030204" pitchFamily="34" charset="0"/>
                <a:cs typeface="Times New Roman" panose="02020603050405020304" pitchFamily="18" charset="0"/>
              </a:rPr>
              <a:t>Indistar</a:t>
            </a: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 dashboard, where they will be able to access all of this information on their own.</a:t>
            </a:r>
          </a:p>
          <a:p>
            <a:pPr marL="0" marR="0">
              <a:lnSpc>
                <a:spcPct val="107000"/>
              </a:lnSpc>
              <a:spcBef>
                <a:spcPts val="0"/>
              </a:spcBef>
              <a:spcAft>
                <a:spcPts val="800"/>
              </a:spcAft>
            </a:pP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(Go back to My meetings)</a:t>
            </a:r>
          </a:p>
          <a:p>
            <a:pPr marL="0" marR="0">
              <a:lnSpc>
                <a:spcPct val="107000"/>
              </a:lnSpc>
              <a:spcBef>
                <a:spcPts val="0"/>
              </a:spcBef>
              <a:spcAft>
                <a:spcPts val="800"/>
              </a:spcAft>
            </a:pP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Once the meeting has convened, simply return to the meeting page and choose your meeting date.  </a:t>
            </a:r>
          </a:p>
          <a:p>
            <a:pPr marL="171450" marR="0" indent="-171450">
              <a:lnSpc>
                <a:spcPct val="107000"/>
              </a:lnSpc>
              <a:spcBef>
                <a:spcPts val="0"/>
              </a:spcBef>
              <a:spcAft>
                <a:spcPts val="800"/>
              </a:spcAft>
              <a:buFont typeface="Arial" panose="020B0604020202020204" pitchFamily="34" charset="0"/>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Go to tab 3</a:t>
            </a:r>
          </a:p>
          <a:p>
            <a:pPr marL="171450" marR="0" indent="-171450">
              <a:lnSpc>
                <a:spcPct val="107000"/>
              </a:lnSpc>
              <a:spcBef>
                <a:spcPts val="0"/>
              </a:spcBef>
              <a:spcAft>
                <a:spcPts val="800"/>
              </a:spcAft>
              <a:buFont typeface="Arial" panose="020B0604020202020204" pitchFamily="34" charset="0"/>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Enter team members or guest in attendance</a:t>
            </a:r>
          </a:p>
          <a:p>
            <a:pPr marL="171450" marR="0" indent="-171450">
              <a:lnSpc>
                <a:spcPct val="107000"/>
              </a:lnSpc>
              <a:spcBef>
                <a:spcPts val="0"/>
              </a:spcBef>
              <a:spcAft>
                <a:spcPts val="800"/>
              </a:spcAft>
              <a:buFont typeface="Arial" panose="020B0604020202020204" pitchFamily="34" charset="0"/>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Mark each section of the template your team completed</a:t>
            </a:r>
          </a:p>
          <a:p>
            <a:pPr marL="171450" marR="0" indent="-171450">
              <a:lnSpc>
                <a:spcPct val="107000"/>
              </a:lnSpc>
              <a:spcBef>
                <a:spcPts val="0"/>
              </a:spcBef>
              <a:spcAft>
                <a:spcPts val="800"/>
              </a:spcAft>
              <a:buFont typeface="Arial" panose="020B0604020202020204" pitchFamily="34" charset="0"/>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Add notes from Other business</a:t>
            </a:r>
          </a:p>
          <a:p>
            <a:pPr marL="171450" marR="0" indent="-171450">
              <a:lnSpc>
                <a:spcPct val="107000"/>
              </a:lnSpc>
              <a:spcBef>
                <a:spcPts val="0"/>
              </a:spcBef>
              <a:spcAft>
                <a:spcPts val="800"/>
              </a:spcAft>
              <a:buFont typeface="Arial" panose="020B0604020202020204" pitchFamily="34" charset="0"/>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And an adjourned time</a:t>
            </a:r>
          </a:p>
          <a:p>
            <a:pPr marL="171450" marR="0" indent="-171450">
              <a:lnSpc>
                <a:spcPct val="107000"/>
              </a:lnSpc>
              <a:spcBef>
                <a:spcPts val="0"/>
              </a:spcBef>
              <a:spcAft>
                <a:spcPts val="800"/>
              </a:spcAft>
              <a:buFont typeface="Arial" panose="020B0604020202020204" pitchFamily="34" charset="0"/>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If you would like to begin creating an agenda for your next meeting, you may do so at this point</a:t>
            </a:r>
          </a:p>
          <a:p>
            <a:pPr marL="171450" marR="0" indent="-171450">
              <a:lnSpc>
                <a:spcPct val="107000"/>
              </a:lnSpc>
              <a:spcBef>
                <a:spcPts val="0"/>
              </a:spcBef>
              <a:spcAft>
                <a:spcPts val="800"/>
              </a:spcAft>
              <a:buFont typeface="Arial" panose="020B0604020202020204" pitchFamily="34" charset="0"/>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Or simply check the box to create it at a later date.</a:t>
            </a:r>
          </a:p>
          <a:p>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48</a:t>
            </a:fld>
            <a:endParaRPr lang="en-US"/>
          </a:p>
        </p:txBody>
      </p:sp>
    </p:spTree>
    <p:extLst>
      <p:ext uri="{BB962C8B-B14F-4D97-AF65-F5344CB8AC3E}">
        <p14:creationId xmlns:p14="http://schemas.microsoft.com/office/powerpoint/2010/main" val="23554957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talk about coaching</a:t>
            </a:r>
            <a:r>
              <a:rPr lang="en-US" baseline="0" dirty="0" smtClean="0"/>
              <a:t> comments. </a:t>
            </a:r>
          </a:p>
          <a:p>
            <a:endParaRPr lang="en-US" baseline="0" dirty="0" smtClean="0"/>
          </a:p>
          <a:p>
            <a:r>
              <a:rPr lang="en-US" baseline="0" dirty="0" smtClean="0"/>
              <a:t>No one can do this job alone.  It takes a team, …sometimes a village.  The </a:t>
            </a:r>
            <a:r>
              <a:rPr lang="en-US" baseline="0" dirty="0" err="1" smtClean="0"/>
              <a:t>Indistar</a:t>
            </a:r>
            <a:r>
              <a:rPr lang="en-US" baseline="0" dirty="0" smtClean="0"/>
              <a:t> tool has a built in support system because we know coaches and district personnel can’t be there every day to help support you.  </a:t>
            </a:r>
          </a:p>
          <a:p>
            <a:endParaRPr lang="en-US" baseline="0" dirty="0" smtClean="0"/>
          </a:p>
          <a:p>
            <a:r>
              <a:rPr lang="en-US" baseline="0" dirty="0" smtClean="0"/>
              <a:t>Coaching Comments is kind of like ‘instant message’.  Whether a state administrator, district superintendent, or coach, each has access to provide feedback, suggestions, and support to leadership teams by simply logging in</a:t>
            </a:r>
          </a:p>
          <a:p>
            <a:endParaRPr lang="en-US" baseline="0" dirty="0" smtClean="0"/>
          </a:p>
          <a:p>
            <a:r>
              <a:rPr lang="en-US" baseline="0" dirty="0" smtClean="0"/>
              <a:t>Navigating to Coaching Comments (or the Coaching Review page on their Dashboard….we’ll get to that in a bit)</a:t>
            </a:r>
          </a:p>
          <a:p>
            <a:endParaRPr lang="en-US" baseline="0" dirty="0" smtClean="0"/>
          </a:p>
          <a:p>
            <a:r>
              <a:rPr lang="en-US" baseline="0" dirty="0" smtClean="0"/>
              <a:t>And type in the message.  It can be a simple suggestion about a specific indicator…..</a:t>
            </a:r>
          </a:p>
          <a:p>
            <a:endParaRPr lang="en-US" baseline="0" dirty="0" smtClean="0"/>
          </a:p>
          <a:p>
            <a:r>
              <a:rPr lang="en-US" baseline="0" dirty="0" smtClean="0"/>
              <a:t>It might be a larger perspective comment…has your team talked about all students, </a:t>
            </a:r>
          </a:p>
          <a:p>
            <a:endParaRPr lang="en-US" baseline="0" dirty="0" smtClean="0"/>
          </a:p>
          <a:p>
            <a:r>
              <a:rPr lang="en-US" baseline="0" dirty="0" smtClean="0"/>
              <a:t>All teachers,</a:t>
            </a:r>
          </a:p>
          <a:p>
            <a:endParaRPr lang="en-US" baseline="0" dirty="0" smtClean="0"/>
          </a:p>
          <a:p>
            <a:r>
              <a:rPr lang="en-US" baseline="0" dirty="0" smtClean="0"/>
              <a:t>Can you be more specific about your evidence pieces you plan to collect…</a:t>
            </a:r>
          </a:p>
          <a:p>
            <a:endParaRPr lang="en-US" baseline="0" dirty="0" smtClean="0"/>
          </a:p>
          <a:p>
            <a:r>
              <a:rPr lang="en-US" baseline="0" dirty="0" smtClean="0"/>
              <a:t>Suggestions!  Feedback!  Kudos!  And Support!</a:t>
            </a:r>
          </a:p>
          <a:p>
            <a:endParaRPr lang="en-US" baseline="0" dirty="0" smtClean="0"/>
          </a:p>
          <a:p>
            <a:r>
              <a:rPr lang="en-US" baseline="0" dirty="0" smtClean="0"/>
              <a:t>Leadership Teams should be sure to read, discuss, and respond to coaching comments at the next team meeting!  </a:t>
            </a:r>
          </a:p>
        </p:txBody>
      </p:sp>
      <p:sp>
        <p:nvSpPr>
          <p:cNvPr id="4" name="Slide Number Placeholder 3"/>
          <p:cNvSpPr>
            <a:spLocks noGrp="1"/>
          </p:cNvSpPr>
          <p:nvPr>
            <p:ph type="sldNum" sz="quarter" idx="10"/>
          </p:nvPr>
        </p:nvSpPr>
        <p:spPr/>
        <p:txBody>
          <a:bodyPr/>
          <a:lstStyle/>
          <a:p>
            <a:fld id="{BB5CA113-34C4-41AB-8BF1-7250B27F3579}" type="slidenum">
              <a:rPr lang="en-US" smtClean="0"/>
              <a:t>49</a:t>
            </a:fld>
            <a:endParaRPr lang="en-US"/>
          </a:p>
        </p:txBody>
      </p:sp>
    </p:spTree>
    <p:extLst>
      <p:ext uri="{BB962C8B-B14F-4D97-AF65-F5344CB8AC3E}">
        <p14:creationId xmlns:p14="http://schemas.microsoft.com/office/powerpoint/2010/main" val="33450714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on….so your</a:t>
            </a:r>
            <a:r>
              <a:rPr lang="en-US" baseline="0" dirty="0" smtClean="0"/>
              <a:t> team has been working….assessing, planning, monitoring….</a:t>
            </a:r>
          </a:p>
          <a:p>
            <a:endParaRPr lang="en-US" baseline="0" dirty="0" smtClean="0"/>
          </a:p>
          <a:p>
            <a:r>
              <a:rPr lang="en-US" baseline="0" dirty="0" smtClean="0"/>
              <a:t>Where does it all go?  Are there charts, graphs, reports to show our progress?</a:t>
            </a:r>
          </a:p>
          <a:p>
            <a:endParaRPr lang="en-US" baseline="0" dirty="0" smtClean="0"/>
          </a:p>
        </p:txBody>
      </p:sp>
      <p:sp>
        <p:nvSpPr>
          <p:cNvPr id="4" name="Slide Number Placeholder 3"/>
          <p:cNvSpPr>
            <a:spLocks noGrp="1"/>
          </p:cNvSpPr>
          <p:nvPr>
            <p:ph type="sldNum" sz="quarter" idx="10"/>
          </p:nvPr>
        </p:nvSpPr>
        <p:spPr/>
        <p:txBody>
          <a:bodyPr/>
          <a:lstStyle/>
          <a:p>
            <a:fld id="{BB5CA113-34C4-41AB-8BF1-7250B27F3579}" type="slidenum">
              <a:rPr lang="en-US" smtClean="0"/>
              <a:t>50</a:t>
            </a:fld>
            <a:endParaRPr lang="en-US"/>
          </a:p>
        </p:txBody>
      </p:sp>
    </p:spTree>
    <p:extLst>
      <p:ext uri="{BB962C8B-B14F-4D97-AF65-F5344CB8AC3E}">
        <p14:creationId xmlns:p14="http://schemas.microsoft.com/office/powerpoint/2010/main" val="23780546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You bet!  In fact, there are more than 20 reports you can run to display anything from your team roster, your most recent team activity, and even a summary of where you are!  All reports contain live-up to the moment data!</a:t>
            </a:r>
          </a:p>
          <a:p>
            <a:endParaRPr lang="en-US" baseline="0" dirty="0" smtClean="0"/>
          </a:p>
          <a:p>
            <a:r>
              <a:rPr lang="en-US" baseline="0" dirty="0" smtClean="0"/>
              <a:t>The icon to the Reports page is of course in the Navigation Toolbar for the leadership and process manager’s to access.</a:t>
            </a:r>
          </a:p>
          <a:p>
            <a:endParaRPr lang="en-US" baseline="0" dirty="0" smtClean="0"/>
          </a:p>
          <a:p>
            <a:r>
              <a:rPr lang="en-US" baseline="0" dirty="0" smtClean="0"/>
              <a:t>But….did you know that we have selected the best reports to show your progress and added them to the Guest login pages!?  Teams that work hard to create successes should share that progress and proudly display it!  We just make it a little bit easier!</a:t>
            </a:r>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51</a:t>
            </a:fld>
            <a:endParaRPr lang="en-US"/>
          </a:p>
        </p:txBody>
      </p:sp>
    </p:spTree>
    <p:extLst>
      <p:ext uri="{BB962C8B-B14F-4D97-AF65-F5344CB8AC3E}">
        <p14:creationId xmlns:p14="http://schemas.microsoft.com/office/powerpoint/2010/main" val="1060218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Or….Join a community of practice, such as </a:t>
            </a:r>
            <a:r>
              <a:rPr lang="en-US" baseline="0" dirty="0" err="1" smtClean="0"/>
              <a:t>Indistar</a:t>
            </a:r>
            <a:r>
              <a:rPr lang="en-US" baseline="0" dirty="0" smtClean="0"/>
              <a:t> Connect and connect with other users across the nation.</a:t>
            </a:r>
          </a:p>
          <a:p>
            <a:endParaRPr lang="en-US" baseline="0" dirty="0" smtClean="0"/>
          </a:p>
        </p:txBody>
      </p:sp>
      <p:sp>
        <p:nvSpPr>
          <p:cNvPr id="4" name="Slide Number Placeholder 3"/>
          <p:cNvSpPr>
            <a:spLocks noGrp="1"/>
          </p:cNvSpPr>
          <p:nvPr>
            <p:ph type="sldNum" sz="quarter" idx="10"/>
          </p:nvPr>
        </p:nvSpPr>
        <p:spPr/>
        <p:txBody>
          <a:bodyPr/>
          <a:lstStyle/>
          <a:p>
            <a:fld id="{BB5CA113-34C4-41AB-8BF1-7250B27F3579}" type="slidenum">
              <a:rPr lang="en-US" smtClean="0"/>
              <a:t>6</a:t>
            </a:fld>
            <a:endParaRPr lang="en-US"/>
          </a:p>
        </p:txBody>
      </p:sp>
    </p:spTree>
    <p:extLst>
      <p:ext uri="{BB962C8B-B14F-4D97-AF65-F5344CB8AC3E}">
        <p14:creationId xmlns:p14="http://schemas.microsoft.com/office/powerpoint/2010/main" val="30773928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a:t>
            </a:r>
            <a:r>
              <a:rPr lang="en-US" baseline="0" dirty="0" smtClean="0"/>
              <a:t> now that we have gone thru everything on tab 1, let’s circle back around to the Dashboard and get a few more details on supplemental forms, submissions, uploading, the bulletin board, and for districts and coaches, let’s find out what useful tools the system has to make that process easier.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53</a:t>
            </a:fld>
            <a:endParaRPr lang="en-US"/>
          </a:p>
        </p:txBody>
      </p:sp>
    </p:spTree>
    <p:extLst>
      <p:ext uri="{BB962C8B-B14F-4D97-AF65-F5344CB8AC3E}">
        <p14:creationId xmlns:p14="http://schemas.microsoft.com/office/powerpoint/2010/main" val="12837633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a:t>
            </a:r>
            <a:r>
              <a:rPr lang="en-US" baseline="0" dirty="0" smtClean="0"/>
              <a:t> to the dashboard, tab 2 – Complete forms.</a:t>
            </a:r>
          </a:p>
          <a:p>
            <a:endParaRPr lang="en-US" baseline="0" dirty="0" smtClean="0"/>
          </a:p>
          <a:p>
            <a:r>
              <a:rPr lang="en-US" baseline="0" dirty="0" smtClean="0"/>
              <a:t>When you click on Tab 2 you will find all supplemental forms that your state is asking schools or districts to complete.</a:t>
            </a:r>
          </a:p>
          <a:p>
            <a:endParaRPr lang="en-US" baseline="0" dirty="0" smtClean="0"/>
          </a:p>
          <a:p>
            <a:r>
              <a:rPr lang="en-US" baseline="0" dirty="0" smtClean="0"/>
              <a:t>You will see a title and description for each form.  Forms might be for Title 1 programs, grants like race to the top, sig, or even technology.  A state may choose to add a SMART goals form, assurance or budget documents...any form they decide can be added here for convenience to help schools and districts save time, and meet compliance requirements.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54</a:t>
            </a:fld>
            <a:endParaRPr lang="en-US"/>
          </a:p>
        </p:txBody>
      </p:sp>
    </p:spTree>
    <p:extLst>
      <p:ext uri="{BB962C8B-B14F-4D97-AF65-F5344CB8AC3E}">
        <p14:creationId xmlns:p14="http://schemas.microsoft.com/office/powerpoint/2010/main" val="24989468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Forms are pretty easy to work with.</a:t>
            </a:r>
            <a:r>
              <a:rPr lang="en-US" baseline="0" dirty="0" smtClean="0"/>
              <a:t>  </a:t>
            </a:r>
          </a:p>
          <a:p>
            <a:endParaRPr lang="en-US" baseline="0" dirty="0" smtClean="0"/>
          </a:p>
          <a:p>
            <a:r>
              <a:rPr lang="en-US" baseline="0" dirty="0" smtClean="0"/>
              <a:t>Click on the link….</a:t>
            </a:r>
          </a:p>
          <a:p>
            <a:endParaRPr lang="en-US" baseline="0" dirty="0" smtClean="0"/>
          </a:p>
          <a:p>
            <a:r>
              <a:rPr lang="en-US" baseline="0" dirty="0" smtClean="0"/>
              <a:t>Type in your answers</a:t>
            </a:r>
          </a:p>
          <a:p>
            <a:endParaRPr lang="en-US" baseline="0" dirty="0" smtClean="0"/>
          </a:p>
          <a:p>
            <a:r>
              <a:rPr lang="en-US" baseline="0" dirty="0" smtClean="0"/>
              <a:t>Check the boxes or choices or dropdowns where appropriate</a:t>
            </a:r>
          </a:p>
          <a:p>
            <a:endParaRPr lang="en-US" baseline="0" dirty="0" smtClean="0"/>
          </a:p>
          <a:p>
            <a:r>
              <a:rPr lang="en-US" baseline="0" dirty="0" smtClean="0"/>
              <a:t>Some forms are only one page long, others may be multiple pages.  As you work thru your form, please be sure to save often to avoid losing any information.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55</a:t>
            </a:fld>
            <a:endParaRPr lang="en-US"/>
          </a:p>
        </p:txBody>
      </p:sp>
    </p:spTree>
    <p:extLst>
      <p:ext uri="{BB962C8B-B14F-4D97-AF65-F5344CB8AC3E}">
        <p14:creationId xmlns:p14="http://schemas.microsoft.com/office/powerpoint/2010/main" val="4493194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few other notes as you work thru your forms…</a:t>
            </a:r>
          </a:p>
          <a:p>
            <a:endParaRPr lang="en-US" dirty="0" smtClean="0"/>
          </a:p>
          <a:p>
            <a:r>
              <a:rPr lang="en-US" dirty="0" smtClean="0"/>
              <a:t>Some forms can be completed</a:t>
            </a:r>
            <a:r>
              <a:rPr lang="en-US" baseline="0" dirty="0" smtClean="0"/>
              <a:t> and submitted.  Other forms are called ‘reviewable forms’ and they will have an icon next to them on page to identify them as reviewable.</a:t>
            </a:r>
          </a:p>
          <a:p>
            <a:endParaRPr lang="en-US" baseline="0" dirty="0" smtClean="0"/>
          </a:p>
          <a:p>
            <a:r>
              <a:rPr lang="en-US" baseline="0" dirty="0" smtClean="0"/>
              <a:t>These forms must be sent for reviewer feedback prior to submission.  At the bottom of the form, click on the ‘SAVE AND SEND FOR REVIEW” button when you have completed this form.  </a:t>
            </a:r>
          </a:p>
          <a:p>
            <a:endParaRPr lang="en-US" baseline="0" dirty="0" smtClean="0"/>
          </a:p>
        </p:txBody>
      </p:sp>
      <p:sp>
        <p:nvSpPr>
          <p:cNvPr id="4" name="Slide Number Placeholder 3"/>
          <p:cNvSpPr>
            <a:spLocks noGrp="1"/>
          </p:cNvSpPr>
          <p:nvPr>
            <p:ph type="sldNum" sz="quarter" idx="10"/>
          </p:nvPr>
        </p:nvSpPr>
        <p:spPr/>
        <p:txBody>
          <a:bodyPr/>
          <a:lstStyle/>
          <a:p>
            <a:fld id="{BB5CA113-34C4-41AB-8BF1-7250B27F3579}" type="slidenum">
              <a:rPr lang="en-US" smtClean="0"/>
              <a:t>56</a:t>
            </a:fld>
            <a:endParaRPr lang="en-US"/>
          </a:p>
        </p:txBody>
      </p:sp>
    </p:spTree>
    <p:extLst>
      <p:ext uri="{BB962C8B-B14F-4D97-AF65-F5344CB8AC3E}">
        <p14:creationId xmlns:p14="http://schemas.microsoft.com/office/powerpoint/2010/main" val="21800032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An arrow will appear on Tab 2 letting you know the status.  When the form is sent back from the reviewer, leadership and the process manager will be notified by email.  Simply, go back to the form, make suggested updates and submit a final copy using the buttons on Tab 3 – Submit forms and reports.</a:t>
            </a:r>
          </a:p>
          <a:p>
            <a:endParaRPr lang="en-US" baseline="0" dirty="0" smtClean="0"/>
          </a:p>
          <a:p>
            <a:r>
              <a:rPr lang="en-US" baseline="0" dirty="0" smtClean="0"/>
              <a:t>Here is a summary of the arrow meanings:</a:t>
            </a:r>
          </a:p>
          <a:p>
            <a:endParaRPr lang="en-US" baseline="0" dirty="0" smtClean="0"/>
          </a:p>
          <a:p>
            <a:r>
              <a:rPr lang="en-US" baseline="0" dirty="0" smtClean="0"/>
              <a:t>Green – little or no revisions needed</a:t>
            </a:r>
          </a:p>
          <a:p>
            <a:endParaRPr lang="en-US" baseline="0" dirty="0" smtClean="0"/>
          </a:p>
          <a:p>
            <a:r>
              <a:rPr lang="en-US" baseline="0" dirty="0" smtClean="0"/>
              <a:t>Blue – revisions needed, then okay to submit</a:t>
            </a:r>
          </a:p>
          <a:p>
            <a:endParaRPr lang="en-US" baseline="0" dirty="0" smtClean="0"/>
          </a:p>
          <a:p>
            <a:r>
              <a:rPr lang="en-US" baseline="0" dirty="0" smtClean="0"/>
              <a:t>Red – essentially, a red arrow denotes that multiple suggested updates need to be made and once completed, a second review is required before submission.  </a:t>
            </a:r>
          </a:p>
          <a:p>
            <a:endParaRPr lang="en-US" baseline="0" dirty="0" smtClean="0"/>
          </a:p>
          <a:p>
            <a:pPr marL="0" indent="0">
              <a:buNone/>
            </a:pPr>
            <a:r>
              <a:rPr lang="en-US" baseline="0" dirty="0" smtClean="0"/>
              <a:t>This will be apparent on the email notification and by the red alert arrow next to the form name.   Pending final approval, the user will make additional updates as needed and then submit a final copy to the state.</a:t>
            </a:r>
          </a:p>
          <a:p>
            <a:pPr marL="0" indent="0">
              <a:buNone/>
            </a:pPr>
            <a:endParaRPr lang="en-US" baseline="0" dirty="0" smtClean="0"/>
          </a:p>
          <a:p>
            <a:pPr marL="0" indent="0">
              <a:buNone/>
            </a:pPr>
            <a:endParaRPr lang="en-US" baseline="0" dirty="0" smtClean="0"/>
          </a:p>
          <a:p>
            <a:pPr marL="228600" indent="-228600">
              <a:buAutoNum type="arabicPeriod"/>
            </a:pP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BB5CA113-34C4-41AB-8BF1-7250B27F3579}" type="slidenum">
              <a:rPr lang="en-US" smtClean="0"/>
              <a:t>57</a:t>
            </a:fld>
            <a:endParaRPr lang="en-US"/>
          </a:p>
        </p:txBody>
      </p:sp>
    </p:spTree>
    <p:extLst>
      <p:ext uri="{BB962C8B-B14F-4D97-AF65-F5344CB8AC3E}">
        <p14:creationId xmlns:p14="http://schemas.microsoft.com/office/powerpoint/2010/main" val="39688082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baseline="0" dirty="0" smtClean="0"/>
          </a:p>
          <a:p>
            <a:pPr marL="228600" indent="-228600">
              <a:buAutoNum type="arabicPeriod"/>
            </a:pPr>
            <a:r>
              <a:rPr lang="en-US" baseline="0" dirty="0" smtClean="0"/>
              <a:t>And 2….be sure to check the description information next to each form name.  As stated before, some forms may need to be completed, printed, signed, and uploaded using the Document Upload feature.  That information should be outlined in your form description.</a:t>
            </a:r>
          </a:p>
          <a:p>
            <a:pPr marL="228600" indent="-228600">
              <a:buAutoNum type="arabicPeriod"/>
            </a:pPr>
            <a:endParaRPr lang="en-US" baseline="0" dirty="0" smtClean="0"/>
          </a:p>
          <a:p>
            <a:pPr marL="228600" indent="-228600">
              <a:buAutoNum type="arabicPeriod"/>
            </a:pPr>
            <a:r>
              <a:rPr lang="en-US" baseline="0" dirty="0" smtClean="0"/>
              <a:t>And….don’t forget….if you need to update a form at any time during the year, go ahead!  Even if you have previously submitted the form, if your team feels that some information is out of date, re-enter it now!  You will just be ahead of the game at the next submission period!</a:t>
            </a:r>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58</a:t>
            </a:fld>
            <a:endParaRPr lang="en-US"/>
          </a:p>
        </p:txBody>
      </p:sp>
    </p:spTree>
    <p:extLst>
      <p:ext uri="{BB962C8B-B14F-4D97-AF65-F5344CB8AC3E}">
        <p14:creationId xmlns:p14="http://schemas.microsoft.com/office/powerpoint/2010/main" val="10267959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 3, submit Forms</a:t>
            </a:r>
            <a:r>
              <a:rPr lang="en-US" baseline="0" dirty="0" smtClean="0"/>
              <a:t> &amp; Reports</a:t>
            </a:r>
          </a:p>
          <a:p>
            <a:endParaRPr lang="en-US" baseline="0" dirty="0" smtClean="0"/>
          </a:p>
          <a:p>
            <a:r>
              <a:rPr lang="en-US" baseline="0" dirty="0" smtClean="0"/>
              <a:t>As the leadership team works to implement the indicators of effective practice, they will add assessments, plans, tasks, and monitoring information into the tool.  At certain time periods during the year, the state may ask or require schools to submit their indicator plans.  Essentially, this is just a snapshot of where you are at that period in time.  As long as the team meets on a regular basis, continues to move forward with their work, and a process manager updates the system after each meeting, you will simply need to go to Tab 3 and click the blue submit button.</a:t>
            </a:r>
          </a:p>
          <a:p>
            <a:endParaRPr lang="en-US" baseline="0" dirty="0" smtClean="0"/>
          </a:p>
          <a:p>
            <a:r>
              <a:rPr lang="en-US" baseline="0" dirty="0" smtClean="0"/>
              <a:t>The Submit Forms &amp; Reports tab includes:</a:t>
            </a:r>
          </a:p>
          <a:p>
            <a:endParaRPr lang="en-US" baseline="0" dirty="0" smtClean="0"/>
          </a:p>
          <a:p>
            <a:r>
              <a:rPr lang="en-US" baseline="0" dirty="0" smtClean="0"/>
              <a:t>The name of the report or supplemental form</a:t>
            </a:r>
          </a:p>
          <a:p>
            <a:endParaRPr lang="en-US" baseline="0" dirty="0" smtClean="0"/>
          </a:p>
          <a:p>
            <a:r>
              <a:rPr lang="en-US" baseline="0" dirty="0" smtClean="0"/>
              <a:t>One or more due dates</a:t>
            </a:r>
          </a:p>
          <a:p>
            <a:endParaRPr lang="en-US" baseline="0" dirty="0" smtClean="0"/>
          </a:p>
          <a:p>
            <a:r>
              <a:rPr lang="en-US" baseline="0" dirty="0" smtClean="0"/>
              <a:t>Blue submit buttons … (</a:t>
            </a:r>
            <a:r>
              <a:rPr lang="en-US" baseline="0" dirty="0" err="1" smtClean="0"/>
              <a:t>Heres</a:t>
            </a:r>
            <a:r>
              <a:rPr lang="en-US" baseline="0" dirty="0" smtClean="0"/>
              <a:t> a helpful hint….if a form is reviewable, the blue submit button will not be visible until the form has been returned by the reviewer.)</a:t>
            </a:r>
          </a:p>
          <a:p>
            <a:endParaRPr lang="en-US" baseline="0" dirty="0" smtClean="0"/>
          </a:p>
          <a:p>
            <a:r>
              <a:rPr lang="en-US" baseline="0" dirty="0" smtClean="0"/>
              <a:t>And 2 columns….one to house the current school year submissions and one to display last years’ submissions.</a:t>
            </a:r>
          </a:p>
          <a:p>
            <a:endParaRPr lang="en-US" baseline="0" dirty="0" smtClean="0"/>
          </a:p>
          <a:p>
            <a:r>
              <a:rPr lang="en-US" baseline="0" dirty="0" smtClean="0"/>
              <a:t>If you make a mistake on the submission tab, don’t worry!  Just contact your contact your state administrator for assistance.  </a:t>
            </a:r>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59</a:t>
            </a:fld>
            <a:endParaRPr lang="en-US"/>
          </a:p>
        </p:txBody>
      </p:sp>
    </p:spTree>
    <p:extLst>
      <p:ext uri="{BB962C8B-B14F-4D97-AF65-F5344CB8AC3E}">
        <p14:creationId xmlns:p14="http://schemas.microsoft.com/office/powerpoint/2010/main" val="4778355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Docs and Links is a place to hold State-specific</a:t>
            </a:r>
            <a:r>
              <a:rPr lang="en-US" baseline="0" dirty="0" smtClean="0"/>
              <a:t> resources to help guide school and district teams as they work through the process.  These resources may include websites, templates, timelines, handbooks, as well as additional information your team may use to enhance their work as they move thru the continuous improvement cycle.</a:t>
            </a:r>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60</a:t>
            </a:fld>
            <a:endParaRPr lang="en-US"/>
          </a:p>
        </p:txBody>
      </p:sp>
    </p:spTree>
    <p:extLst>
      <p:ext uri="{BB962C8B-B14F-4D97-AF65-F5344CB8AC3E}">
        <p14:creationId xmlns:p14="http://schemas.microsoft.com/office/powerpoint/2010/main" val="5650654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briefly</a:t>
            </a:r>
            <a:r>
              <a:rPr lang="en-US" baseline="0" dirty="0" smtClean="0"/>
              <a:t> stated before, </a:t>
            </a:r>
            <a:r>
              <a:rPr lang="en-US" dirty="0" smtClean="0"/>
              <a:t>Coaches and Districts will have an additional</a:t>
            </a:r>
            <a:r>
              <a:rPr lang="en-US" baseline="0" dirty="0" smtClean="0"/>
              <a:t> tab when they log in.   This login gives easy access to view a school or districts dashboard, monitor progress and recent activity, and provide coaching feedback to support a leadership team’s work.</a:t>
            </a:r>
          </a:p>
          <a:p>
            <a:endParaRPr lang="en-US" baseline="0" dirty="0" smtClean="0"/>
          </a:p>
          <a:p>
            <a:r>
              <a:rPr lang="en-US" baseline="0" dirty="0" smtClean="0"/>
              <a:t>In this example, you can see a list of schools, an icon denoting any school who recently responded to a coaching comment, and a button to see a School Activity report.</a:t>
            </a:r>
          </a:p>
          <a:p>
            <a:endParaRPr lang="en-US" baseline="0" dirty="0" smtClean="0"/>
          </a:p>
          <a:p>
            <a:r>
              <a:rPr lang="en-US" baseline="0" dirty="0" smtClean="0"/>
              <a:t>Let’s see what happens if we click the School Activity button.</a:t>
            </a:r>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61</a:t>
            </a:fld>
            <a:endParaRPr lang="en-US"/>
          </a:p>
        </p:txBody>
      </p:sp>
    </p:spTree>
    <p:extLst>
      <p:ext uri="{BB962C8B-B14F-4D97-AF65-F5344CB8AC3E}">
        <p14:creationId xmlns:p14="http://schemas.microsoft.com/office/powerpoint/2010/main" val="2379638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School or District Activity page will display the most recent activity for all of your assigned schools and districts.  Activity includes progress on the implementation of the effective practice indicators, meetings, &amp; coaching support.</a:t>
            </a:r>
          </a:p>
          <a:p>
            <a:endParaRPr lang="en-US" baseline="0" dirty="0" smtClean="0"/>
          </a:p>
          <a:p>
            <a:r>
              <a:rPr lang="en-US" baseline="0" dirty="0" smtClean="0"/>
              <a:t>This report will default to the last month, but you may run your own date ranges if you wish.</a:t>
            </a:r>
          </a:p>
          <a:p>
            <a:endParaRPr lang="en-US" baseline="0" dirty="0" smtClean="0"/>
          </a:p>
          <a:p>
            <a:r>
              <a:rPr lang="en-US" baseline="0" dirty="0" smtClean="0"/>
              <a:t>Additionally, to track trends of overall progress or lack there of, check out the 13 Month Bar Graph report.  The same activity data will track all the way back to last year.  This is a great way to see what is and isn’t working across the board.</a:t>
            </a:r>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62</a:t>
            </a:fld>
            <a:endParaRPr lang="en-US"/>
          </a:p>
        </p:txBody>
      </p:sp>
    </p:spTree>
    <p:extLst>
      <p:ext uri="{BB962C8B-B14F-4D97-AF65-F5344CB8AC3E}">
        <p14:creationId xmlns:p14="http://schemas.microsoft.com/office/powerpoint/2010/main" val="2912781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What is </a:t>
            </a:r>
            <a:r>
              <a:rPr lang="en-US" baseline="0" dirty="0" err="1" smtClean="0"/>
              <a:t>Indistar</a:t>
            </a:r>
            <a:r>
              <a:rPr lang="en-US" baseline="0" dirty="0" smtClean="0"/>
              <a:t>? And the Leadership Team video are great tools to help inform your team, teachers, and community on how you are working together to make a difference.  </a:t>
            </a:r>
          </a:p>
          <a:p>
            <a:endParaRPr lang="en-US" baseline="0" dirty="0" smtClean="0"/>
          </a:p>
        </p:txBody>
      </p:sp>
      <p:sp>
        <p:nvSpPr>
          <p:cNvPr id="4" name="Slide Number Placeholder 3"/>
          <p:cNvSpPr>
            <a:spLocks noGrp="1"/>
          </p:cNvSpPr>
          <p:nvPr>
            <p:ph type="sldNum" sz="quarter" idx="10"/>
          </p:nvPr>
        </p:nvSpPr>
        <p:spPr/>
        <p:txBody>
          <a:bodyPr/>
          <a:lstStyle/>
          <a:p>
            <a:fld id="{BB5CA113-34C4-41AB-8BF1-7250B27F3579}" type="slidenum">
              <a:rPr lang="en-US" smtClean="0"/>
              <a:t>7</a:t>
            </a:fld>
            <a:endParaRPr lang="en-US"/>
          </a:p>
        </p:txBody>
      </p:sp>
    </p:spTree>
    <p:extLst>
      <p:ext uri="{BB962C8B-B14F-4D97-AF65-F5344CB8AC3E}">
        <p14:creationId xmlns:p14="http://schemas.microsoft.com/office/powerpoint/2010/main" val="40512956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Activity Report gives you a big picture view of progress for all schools or districts to which you may be assigned.  If you want to look at a specific site, just click ‘Show Dashboard’ and the page will change to a view-only version of the chosen site’s dashboard.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63</a:t>
            </a:fld>
            <a:endParaRPr lang="en-US"/>
          </a:p>
        </p:txBody>
      </p:sp>
    </p:spTree>
    <p:extLst>
      <p:ext uri="{BB962C8B-B14F-4D97-AF65-F5344CB8AC3E}">
        <p14:creationId xmlns:p14="http://schemas.microsoft.com/office/powerpoint/2010/main" val="2141576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that point, you may go directly into a school or district’s main menu page</a:t>
            </a:r>
            <a:r>
              <a:rPr lang="en-US" baseline="0" dirty="0" smtClean="0"/>
              <a:t> by using the indicator link…</a:t>
            </a:r>
          </a:p>
          <a:p>
            <a:endParaRPr lang="en-US" baseline="0" dirty="0" smtClean="0"/>
          </a:p>
          <a:p>
            <a:r>
              <a:rPr lang="en-US" baseline="0" dirty="0" smtClean="0"/>
              <a:t>Or…you could choose to look at the Coaching page by clicking the Coaching Review button on the right.</a:t>
            </a:r>
          </a:p>
          <a:p>
            <a:endParaRPr lang="en-US" baseline="0" dirty="0" smtClean="0"/>
          </a:p>
          <a:p>
            <a:r>
              <a:rPr lang="en-US" baseline="0" dirty="0" smtClean="0"/>
              <a:t>Here, you will see several reports to help you review the recent activities and progress made by the leadership team.  A district or coach can provide feedback by clicking on the Coaching Comment, or Coaching Review buttons at the top to open a message center.  </a:t>
            </a:r>
          </a:p>
          <a:p>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64</a:t>
            </a:fld>
            <a:endParaRPr lang="en-US"/>
          </a:p>
        </p:txBody>
      </p:sp>
    </p:spTree>
    <p:extLst>
      <p:ext uri="{BB962C8B-B14F-4D97-AF65-F5344CB8AC3E}">
        <p14:creationId xmlns:p14="http://schemas.microsoft.com/office/powerpoint/2010/main" val="21678232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Type in your message, double-check for accuracy, AND send.</a:t>
            </a:r>
          </a:p>
          <a:p>
            <a:endParaRPr lang="en-US" dirty="0" smtClean="0"/>
          </a:p>
          <a:p>
            <a:r>
              <a:rPr lang="en-US" dirty="0" smtClean="0"/>
              <a:t>When</a:t>
            </a:r>
            <a:r>
              <a:rPr lang="en-US" baseline="0" dirty="0" smtClean="0"/>
              <a:t> a comment or review is sent, the leadership and process managers will both be notified that a new piece of feedback has been received.</a:t>
            </a:r>
          </a:p>
          <a:p>
            <a:endParaRPr lang="en-US" baseline="0" dirty="0" smtClean="0"/>
          </a:p>
          <a:p>
            <a:r>
              <a:rPr lang="en-US" baseline="0" dirty="0" smtClean="0"/>
              <a:t>What’s the difference between a comment and a review?  A Comment may be about a specific indicator or step, while a review may be more general in nature.  That’s it!</a:t>
            </a:r>
          </a:p>
          <a:p>
            <a:endParaRPr lang="en-US" baseline="0" dirty="0" smtClean="0"/>
          </a:p>
          <a:p>
            <a:r>
              <a:rPr lang="en-US" baseline="0" dirty="0" smtClean="0"/>
              <a:t>Oh, And did you know…..that Some states have additional forms for coaches to complete once or more throughout the year. These are called Coaching Critiques and they are meant to be larger reviews of the school or districts progress with a series of set questions and text boxes.  Once submitted, the critiques are available to individual schools, districts, and the state.</a:t>
            </a:r>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65</a:t>
            </a:fld>
            <a:endParaRPr lang="en-US"/>
          </a:p>
        </p:txBody>
      </p:sp>
    </p:spTree>
    <p:extLst>
      <p:ext uri="{BB962C8B-B14F-4D97-AF65-F5344CB8AC3E}">
        <p14:creationId xmlns:p14="http://schemas.microsoft.com/office/powerpoint/2010/main" val="31265578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forget</a:t>
            </a:r>
            <a:r>
              <a:rPr lang="en-US" baseline="0" dirty="0" smtClean="0"/>
              <a:t> you have document upload.  Whether you are needing to upload evidence of implementation or sustainability such as class schedules, school calendars, or surveys….</a:t>
            </a:r>
          </a:p>
          <a:p>
            <a:endParaRPr lang="en-US" baseline="0" dirty="0" smtClean="0"/>
          </a:p>
          <a:p>
            <a:r>
              <a:rPr lang="en-US" baseline="0" dirty="0" smtClean="0"/>
              <a:t>Or you are needing to get that Assurance document uploaded to the state…</a:t>
            </a:r>
          </a:p>
          <a:p>
            <a:endParaRPr lang="en-US" baseline="0" dirty="0" smtClean="0"/>
          </a:p>
          <a:p>
            <a:r>
              <a:rPr lang="en-US" baseline="0" dirty="0" smtClean="0"/>
              <a:t>It is pretty simple.  Just click on the Document Upload icon from your dashboard… and click ‘Upload new file’.  You will just browse out to find the file….name it….drop it in an existing folder or create a new one….and SAVE.  It is that easy.  </a:t>
            </a:r>
          </a:p>
          <a:p>
            <a:endParaRPr lang="en-US" baseline="0" dirty="0" smtClean="0"/>
          </a:p>
          <a:p>
            <a:r>
              <a:rPr lang="en-US" baseline="0" dirty="0" smtClean="0"/>
              <a:t>If you ever need to remove an old file, just click o the file name and hit delete.  And it’s gone!</a:t>
            </a:r>
          </a:p>
        </p:txBody>
      </p:sp>
      <p:sp>
        <p:nvSpPr>
          <p:cNvPr id="4" name="Slide Number Placeholder 3"/>
          <p:cNvSpPr>
            <a:spLocks noGrp="1"/>
          </p:cNvSpPr>
          <p:nvPr>
            <p:ph type="sldNum" sz="quarter" idx="10"/>
          </p:nvPr>
        </p:nvSpPr>
        <p:spPr/>
        <p:txBody>
          <a:bodyPr/>
          <a:lstStyle/>
          <a:p>
            <a:fld id="{BB5CA113-34C4-41AB-8BF1-7250B27F3579}" type="slidenum">
              <a:rPr lang="en-US" smtClean="0"/>
              <a:t>66</a:t>
            </a:fld>
            <a:endParaRPr lang="en-US"/>
          </a:p>
        </p:txBody>
      </p:sp>
    </p:spTree>
    <p:extLst>
      <p:ext uri="{BB962C8B-B14F-4D97-AF65-F5344CB8AC3E}">
        <p14:creationId xmlns:p14="http://schemas.microsoft.com/office/powerpoint/2010/main" val="42492031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forget</a:t>
            </a:r>
            <a:r>
              <a:rPr lang="en-US" baseline="0" dirty="0" smtClean="0"/>
              <a:t> you have document upload.  Whether you are needing to upload evidence of implementation or sustainability such as class schedules, school calendars, or surveys….</a:t>
            </a:r>
          </a:p>
          <a:p>
            <a:endParaRPr lang="en-US" baseline="0" dirty="0" smtClean="0"/>
          </a:p>
          <a:p>
            <a:r>
              <a:rPr lang="en-US" baseline="0" dirty="0" smtClean="0"/>
              <a:t>Or you are needing to get that Assurance document uploaded to the state…</a:t>
            </a:r>
          </a:p>
          <a:p>
            <a:endParaRPr lang="en-US" baseline="0" dirty="0" smtClean="0"/>
          </a:p>
          <a:p>
            <a:r>
              <a:rPr lang="en-US" baseline="0" dirty="0" smtClean="0"/>
              <a:t>It is pretty simple.  Just click on the Document Upload icon from your dashboard… and click ‘Upload new file’.  You will just browse out to find the file….name it….drop it in an existing folder or create a new one….and SAVE.  It is that easy.  </a:t>
            </a:r>
          </a:p>
          <a:p>
            <a:endParaRPr lang="en-US" baseline="0" dirty="0" smtClean="0"/>
          </a:p>
          <a:p>
            <a:r>
              <a:rPr lang="en-US" baseline="0" dirty="0" smtClean="0"/>
              <a:t>If you ever need to remove an old file, just click o the file name and hit delete.  And it’s gone!</a:t>
            </a:r>
          </a:p>
        </p:txBody>
      </p:sp>
      <p:sp>
        <p:nvSpPr>
          <p:cNvPr id="4" name="Slide Number Placeholder 3"/>
          <p:cNvSpPr>
            <a:spLocks noGrp="1"/>
          </p:cNvSpPr>
          <p:nvPr>
            <p:ph type="sldNum" sz="quarter" idx="10"/>
          </p:nvPr>
        </p:nvSpPr>
        <p:spPr/>
        <p:txBody>
          <a:bodyPr/>
          <a:lstStyle/>
          <a:p>
            <a:fld id="{BB5CA113-34C4-41AB-8BF1-7250B27F3579}" type="slidenum">
              <a:rPr lang="en-US" smtClean="0"/>
              <a:t>67</a:t>
            </a:fld>
            <a:endParaRPr lang="en-US"/>
          </a:p>
        </p:txBody>
      </p:sp>
    </p:spTree>
    <p:extLst>
      <p:ext uri="{BB962C8B-B14F-4D97-AF65-F5344CB8AC3E}">
        <p14:creationId xmlns:p14="http://schemas.microsoft.com/office/powerpoint/2010/main" val="6266038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last but not least, let’s go</a:t>
            </a:r>
            <a:r>
              <a:rPr lang="en-US" baseline="0" dirty="0" smtClean="0"/>
              <a:t> back to the </a:t>
            </a:r>
            <a:r>
              <a:rPr lang="en-US" dirty="0" smtClean="0"/>
              <a:t>Bulletin Board</a:t>
            </a:r>
          </a:p>
          <a:p>
            <a:endParaRPr lang="en-US" dirty="0" smtClean="0"/>
          </a:p>
          <a:p>
            <a:r>
              <a:rPr lang="en-US" dirty="0" smtClean="0"/>
              <a:t>You should make sure to check</a:t>
            </a:r>
            <a:r>
              <a:rPr lang="en-US" baseline="0" dirty="0" smtClean="0"/>
              <a:t> here periodically for new messages.  If a new message has been added since your last visit, an alert </a:t>
            </a:r>
            <a:r>
              <a:rPr lang="en-US" baseline="0" dirty="0" err="1" smtClean="0"/>
              <a:t>wil</a:t>
            </a:r>
            <a:r>
              <a:rPr lang="en-US" baseline="0" dirty="0" smtClean="0"/>
              <a:t> appear on the envelope and will disappear once you have read your message.  </a:t>
            </a:r>
          </a:p>
          <a:p>
            <a:endParaRPr lang="en-US" baseline="0" dirty="0" smtClean="0"/>
          </a:p>
          <a:p>
            <a:r>
              <a:rPr lang="en-US" baseline="0" dirty="0" smtClean="0"/>
              <a:t>To view the bulletin’s, just click the icon</a:t>
            </a:r>
          </a:p>
          <a:p>
            <a:endParaRPr lang="en-US" baseline="0" dirty="0" smtClean="0"/>
          </a:p>
          <a:p>
            <a:r>
              <a:rPr lang="en-US" baseline="0" dirty="0" smtClean="0"/>
              <a:t>Bulletins will automatically disappear once they reach their expiration date set by the state.  It is not necessary for a school or district to delete or save these messages.  </a:t>
            </a:r>
          </a:p>
          <a:p>
            <a:endParaRPr lang="en-US" baseline="0" dirty="0"/>
          </a:p>
        </p:txBody>
      </p:sp>
      <p:sp>
        <p:nvSpPr>
          <p:cNvPr id="4" name="Slide Number Placeholder 3"/>
          <p:cNvSpPr>
            <a:spLocks noGrp="1"/>
          </p:cNvSpPr>
          <p:nvPr>
            <p:ph type="sldNum" sz="quarter" idx="10"/>
          </p:nvPr>
        </p:nvSpPr>
        <p:spPr/>
        <p:txBody>
          <a:bodyPr/>
          <a:lstStyle/>
          <a:p>
            <a:fld id="{BB5CA113-34C4-41AB-8BF1-7250B27F3579}" type="slidenum">
              <a:rPr lang="en-US" smtClean="0"/>
              <a:t>68</a:t>
            </a:fld>
            <a:endParaRPr lang="en-US"/>
          </a:p>
        </p:txBody>
      </p:sp>
    </p:spTree>
    <p:extLst>
      <p:ext uri="{BB962C8B-B14F-4D97-AF65-F5344CB8AC3E}">
        <p14:creationId xmlns:p14="http://schemas.microsoft.com/office/powerpoint/2010/main" val="34013602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smtClean="0"/>
              <a:t>Bulletins may only be created by State Administrators, Coaches, and Districts.  IF you are creating a message, simply click on the icon, choose ‘Create a New Message’, and complete the message </a:t>
            </a:r>
            <a:r>
              <a:rPr lang="en-US" baseline="0" dirty="0" err="1" smtClean="0"/>
              <a:t>details..including</a:t>
            </a:r>
            <a:r>
              <a:rPr lang="en-US" baseline="0" dirty="0" smtClean="0"/>
              <a:t> recipient(s), start and end date, and message body.  Click SEND to generate bulletin to your schools or districts.</a:t>
            </a:r>
          </a:p>
          <a:p>
            <a:endParaRPr lang="en-US" baseline="0" dirty="0" smtClean="0"/>
          </a:p>
          <a:p>
            <a:r>
              <a:rPr lang="en-US" baseline="0" dirty="0" smtClean="0"/>
              <a:t>Need to add to or edit your text….extend out the expiration date?  Just find the ‘Sent Messages’ button at the top and click edit next to the bulletin you wish to change.  </a:t>
            </a:r>
          </a:p>
        </p:txBody>
      </p:sp>
      <p:sp>
        <p:nvSpPr>
          <p:cNvPr id="4" name="Slide Number Placeholder 3"/>
          <p:cNvSpPr>
            <a:spLocks noGrp="1"/>
          </p:cNvSpPr>
          <p:nvPr>
            <p:ph type="sldNum" sz="quarter" idx="10"/>
          </p:nvPr>
        </p:nvSpPr>
        <p:spPr/>
        <p:txBody>
          <a:bodyPr/>
          <a:lstStyle/>
          <a:p>
            <a:fld id="{BB5CA113-34C4-41AB-8BF1-7250B27F3579}" type="slidenum">
              <a:rPr lang="en-US" smtClean="0"/>
              <a:t>69</a:t>
            </a:fld>
            <a:endParaRPr lang="en-US"/>
          </a:p>
        </p:txBody>
      </p:sp>
    </p:spTree>
    <p:extLst>
      <p:ext uri="{BB962C8B-B14F-4D97-AF65-F5344CB8AC3E}">
        <p14:creationId xmlns:p14="http://schemas.microsoft.com/office/powerpoint/2010/main" val="19068118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know that learning a new tool can be overwhelming at times,</a:t>
            </a:r>
            <a:r>
              <a:rPr lang="en-US" baseline="0" dirty="0" smtClean="0"/>
              <a:t> but remember, the real work is in the conversations, the partnerships, and the communications.   Don’t let the tool get the best of you!  Just take your time, use Help buttons and the user handbook to guide you.  You can do it!</a:t>
            </a:r>
          </a:p>
          <a:p>
            <a:endParaRPr lang="en-US" baseline="0" dirty="0" smtClean="0"/>
          </a:p>
          <a:p>
            <a:r>
              <a:rPr lang="en-US" baseline="0" dirty="0" smtClean="0"/>
              <a:t>And remember:  We can get better…together.  </a:t>
            </a:r>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70</a:t>
            </a:fld>
            <a:endParaRPr lang="en-US"/>
          </a:p>
        </p:txBody>
      </p:sp>
    </p:spTree>
    <p:extLst>
      <p:ext uri="{BB962C8B-B14F-4D97-AF65-F5344CB8AC3E}">
        <p14:creationId xmlns:p14="http://schemas.microsoft.com/office/powerpoint/2010/main" val="2669079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If you have time, read or share one of the incredible success stories!  It’s hard not to be inspired and encouraged by the successes of schools and districts just like you!</a:t>
            </a:r>
          </a:p>
          <a:p>
            <a:endParaRPr lang="en-US" baseline="0" dirty="0" smtClean="0"/>
          </a:p>
        </p:txBody>
      </p:sp>
      <p:sp>
        <p:nvSpPr>
          <p:cNvPr id="4" name="Slide Number Placeholder 3"/>
          <p:cNvSpPr>
            <a:spLocks noGrp="1"/>
          </p:cNvSpPr>
          <p:nvPr>
            <p:ph type="sldNum" sz="quarter" idx="10"/>
          </p:nvPr>
        </p:nvSpPr>
        <p:spPr/>
        <p:txBody>
          <a:bodyPr/>
          <a:lstStyle/>
          <a:p>
            <a:fld id="{BB5CA113-34C4-41AB-8BF1-7250B27F3579}" type="slidenum">
              <a:rPr lang="en-US" smtClean="0"/>
              <a:t>8</a:t>
            </a:fld>
            <a:endParaRPr lang="en-US"/>
          </a:p>
        </p:txBody>
      </p:sp>
    </p:spTree>
    <p:extLst>
      <p:ext uri="{BB962C8B-B14F-4D97-AF65-F5344CB8AC3E}">
        <p14:creationId xmlns:p14="http://schemas.microsoft.com/office/powerpoint/2010/main" val="212054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Now, when you are ready to login, you will find the red LOGIN button in the middle of the page.  </a:t>
            </a:r>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9</a:t>
            </a:fld>
            <a:endParaRPr lang="en-US"/>
          </a:p>
        </p:txBody>
      </p:sp>
    </p:spTree>
    <p:extLst>
      <p:ext uri="{BB962C8B-B14F-4D97-AF65-F5344CB8AC3E}">
        <p14:creationId xmlns:p14="http://schemas.microsoft.com/office/powerpoint/2010/main" val="573559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login in to the system,</a:t>
            </a:r>
            <a:r>
              <a:rPr lang="en-US" baseline="0" dirty="0" smtClean="0"/>
              <a:t> you must acquire a login and password from your state administrator.  There are varying access levels…some with full editable rights, and those with view-only access to a school or districts progress.</a:t>
            </a:r>
            <a:endParaRPr lang="en-US" dirty="0"/>
          </a:p>
        </p:txBody>
      </p:sp>
      <p:sp>
        <p:nvSpPr>
          <p:cNvPr id="4" name="Slide Number Placeholder 3"/>
          <p:cNvSpPr>
            <a:spLocks noGrp="1"/>
          </p:cNvSpPr>
          <p:nvPr>
            <p:ph type="sldNum" sz="quarter" idx="10"/>
          </p:nvPr>
        </p:nvSpPr>
        <p:spPr/>
        <p:txBody>
          <a:bodyPr/>
          <a:lstStyle/>
          <a:p>
            <a:fld id="{BB5CA113-34C4-41AB-8BF1-7250B27F3579}" type="slidenum">
              <a:rPr lang="en-US" smtClean="0"/>
              <a:t>10</a:t>
            </a:fld>
            <a:endParaRPr lang="en-US"/>
          </a:p>
        </p:txBody>
      </p:sp>
    </p:spTree>
    <p:extLst>
      <p:ext uri="{BB962C8B-B14F-4D97-AF65-F5344CB8AC3E}">
        <p14:creationId xmlns:p14="http://schemas.microsoft.com/office/powerpoint/2010/main" val="312880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solidFill>
                  <a:srgbClr val="B40000"/>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rgbClr val="04508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92625904-2E94-44E8-B41C-9841B0D091E4}" type="datetimeFigureOut">
              <a:rPr lang="en-US" smtClean="0"/>
              <a:t>7/29/2015</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A1F0B2B8-F7C0-47BA-910B-CFCF9FF7891E}"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259131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solidFill>
                  <a:srgbClr val="045087"/>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a:xfrm>
            <a:off x="9904412" y="6172200"/>
            <a:ext cx="1600200" cy="365125"/>
          </a:xfrm>
          <a:prstGeom prst="rect">
            <a:avLst/>
          </a:prstGeom>
        </p:spPr>
        <p:txBody>
          <a:bodyPr/>
          <a:lstStyle/>
          <a:p>
            <a:fld id="{92625904-2E94-44E8-B41C-9841B0D091E4}" type="datetimeFigureOut">
              <a:rPr lang="en-US" smtClean="0"/>
              <a:t>7/29/2015</a:t>
            </a:fld>
            <a:endParaRPr lang="en-US"/>
          </a:p>
        </p:txBody>
      </p:sp>
      <p:sp>
        <p:nvSpPr>
          <p:cNvPr id="4" name="Footer Placeholder 3"/>
          <p:cNvSpPr>
            <a:spLocks noGrp="1"/>
          </p:cNvSpPr>
          <p:nvPr>
            <p:ph type="ftr" sz="quarter" idx="11"/>
          </p:nvPr>
        </p:nvSpPr>
        <p:spPr>
          <a:xfrm>
            <a:off x="684212" y="6172200"/>
            <a:ext cx="7543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0363200" y="5578475"/>
            <a:ext cx="1142245" cy="669925"/>
          </a:xfrm>
          <a:prstGeom prst="rect">
            <a:avLst/>
          </a:prstGeom>
        </p:spPr>
        <p:txBody>
          <a:bodyPr/>
          <a:lstStyle/>
          <a:p>
            <a:fld id="{A1F0B2B8-F7C0-47BA-910B-CFCF9FF7891E}" type="slidenum">
              <a:rPr lang="en-US" smtClean="0"/>
              <a:t>‹#›</a:t>
            </a:fld>
            <a:endParaRPr lang="en-US"/>
          </a:p>
        </p:txBody>
      </p:sp>
    </p:spTree>
    <p:extLst>
      <p:ext uri="{BB962C8B-B14F-4D97-AF65-F5344CB8AC3E}">
        <p14:creationId xmlns:p14="http://schemas.microsoft.com/office/powerpoint/2010/main" val="73342426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solidFill>
                  <a:srgbClr val="B4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rgbClr val="04508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92625904-2E94-44E8-B41C-9841B0D091E4}" type="datetimeFigureOut">
              <a:rPr lang="en-US" smtClean="0"/>
              <a:t>7/29/2015</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A1F0B2B8-F7C0-47BA-910B-CFCF9FF7891E}" type="slidenum">
              <a:rPr lang="en-US" smtClean="0"/>
              <a:t>‹#›</a:t>
            </a:fld>
            <a:endParaRPr lang="en-US"/>
          </a:p>
        </p:txBody>
      </p:sp>
    </p:spTree>
    <p:extLst>
      <p:ext uri="{BB962C8B-B14F-4D97-AF65-F5344CB8AC3E}">
        <p14:creationId xmlns:p14="http://schemas.microsoft.com/office/powerpoint/2010/main" val="284536317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rgbClr val="B40000"/>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solidFill>
                  <a:srgbClr val="045087"/>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rgbClr val="04508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92625904-2E94-44E8-B41C-9841B0D091E4}" type="datetimeFigureOut">
              <a:rPr lang="en-US" smtClean="0"/>
              <a:t>7/29/2015</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A1F0B2B8-F7C0-47BA-910B-CFCF9FF7891E}"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73878196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solidFill>
                  <a:srgbClr val="B4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rgbClr val="04508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92625904-2E94-44E8-B41C-9841B0D091E4}" type="datetimeFigureOut">
              <a:rPr lang="en-US" smtClean="0"/>
              <a:t>7/29/2015</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A1F0B2B8-F7C0-47BA-910B-CFCF9FF7891E}" type="slidenum">
              <a:rPr lang="en-US" smtClean="0"/>
              <a:t>‹#›</a:t>
            </a:fld>
            <a:endParaRPr lang="en-US"/>
          </a:p>
        </p:txBody>
      </p:sp>
    </p:spTree>
    <p:extLst>
      <p:ext uri="{BB962C8B-B14F-4D97-AF65-F5344CB8AC3E}">
        <p14:creationId xmlns:p14="http://schemas.microsoft.com/office/powerpoint/2010/main" val="148672330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rgbClr val="B40000"/>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rgbClr val="045087">
                    <a:alpha val="98000"/>
                  </a:srgbClr>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92625904-2E94-44E8-B41C-9841B0D091E4}" type="datetimeFigureOut">
              <a:rPr lang="en-US" smtClean="0"/>
              <a:t>7/29/2015</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A1F0B2B8-F7C0-47BA-910B-CFCF9FF7891E}"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72079509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solidFill>
                  <a:srgbClr val="B40000"/>
                </a:solidFill>
              </a:defRPr>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rgbClr val="045087"/>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rgbClr val="04508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92625904-2E94-44E8-B41C-9841B0D091E4}" type="datetimeFigureOut">
              <a:rPr lang="en-US" smtClean="0"/>
              <a:t>7/29/2015</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A1F0B2B8-F7C0-47BA-910B-CFCF9FF7891E}" type="slidenum">
              <a:rPr lang="en-US" smtClean="0"/>
              <a:t>‹#›</a:t>
            </a:fld>
            <a:endParaRPr lang="en-US"/>
          </a:p>
        </p:txBody>
      </p:sp>
    </p:spTree>
    <p:extLst>
      <p:ext uri="{BB962C8B-B14F-4D97-AF65-F5344CB8AC3E}">
        <p14:creationId xmlns:p14="http://schemas.microsoft.com/office/powerpoint/2010/main" val="279613452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B40000"/>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buClrTx/>
              <a:defRPr>
                <a:solidFill>
                  <a:srgbClr val="045087"/>
                </a:solidFill>
              </a:defRPr>
            </a:lvl1pPr>
            <a:lvl2pPr>
              <a:buClrTx/>
              <a:defRPr>
                <a:solidFill>
                  <a:srgbClr val="045087"/>
                </a:solidFill>
              </a:defRPr>
            </a:lvl2pPr>
            <a:lvl3pPr>
              <a:buClrTx/>
              <a:defRPr>
                <a:solidFill>
                  <a:srgbClr val="045087"/>
                </a:solidFill>
              </a:defRPr>
            </a:lvl3pPr>
            <a:lvl4pPr>
              <a:buClrTx/>
              <a:defRPr>
                <a:solidFill>
                  <a:srgbClr val="045087"/>
                </a:solidFill>
              </a:defRPr>
            </a:lvl4pPr>
            <a:lvl5pPr>
              <a:buClrTx/>
              <a:defRPr>
                <a:solidFill>
                  <a:srgbClr val="045087"/>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92625904-2E94-44E8-B41C-9841B0D091E4}" type="datetimeFigureOut">
              <a:rPr lang="en-US" smtClean="0"/>
              <a:t>7/29/2015</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A1F0B2B8-F7C0-47BA-910B-CFCF9FF7891E}" type="slidenum">
              <a:rPr lang="en-US" smtClean="0"/>
              <a:t>‹#›</a:t>
            </a:fld>
            <a:endParaRPr lang="en-US"/>
          </a:p>
        </p:txBody>
      </p:sp>
    </p:spTree>
    <p:extLst>
      <p:ext uri="{BB962C8B-B14F-4D97-AF65-F5344CB8AC3E}">
        <p14:creationId xmlns:p14="http://schemas.microsoft.com/office/powerpoint/2010/main" val="6377504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lvl1pPr>
              <a:defRPr>
                <a:solidFill>
                  <a:srgbClr val="B40000"/>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lvl1pPr>
              <a:buClrTx/>
              <a:defRPr>
                <a:solidFill>
                  <a:srgbClr val="045087"/>
                </a:solidFill>
              </a:defRPr>
            </a:lvl1pPr>
            <a:lvl2pPr>
              <a:buClrTx/>
              <a:defRPr>
                <a:solidFill>
                  <a:srgbClr val="045087"/>
                </a:solidFill>
              </a:defRPr>
            </a:lvl2pPr>
            <a:lvl3pPr>
              <a:buClrTx/>
              <a:defRPr>
                <a:solidFill>
                  <a:srgbClr val="045087"/>
                </a:solidFill>
              </a:defRPr>
            </a:lvl3pPr>
            <a:lvl4pPr>
              <a:buClrTx/>
              <a:defRPr>
                <a:solidFill>
                  <a:srgbClr val="045087"/>
                </a:solidFill>
              </a:defRPr>
            </a:lvl4pPr>
            <a:lvl5pPr>
              <a:buClrTx/>
              <a:defRPr>
                <a:solidFill>
                  <a:srgbClr val="045087"/>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92625904-2E94-44E8-B41C-9841B0D091E4}" type="datetimeFigureOut">
              <a:rPr lang="en-US" smtClean="0"/>
              <a:t>7/29/2015</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A1F0B2B8-F7C0-47BA-910B-CFCF9FF7891E}" type="slidenum">
              <a:rPr lang="en-US" smtClean="0"/>
              <a:t>‹#›</a:t>
            </a:fld>
            <a:endParaRPr lang="en-US"/>
          </a:p>
        </p:txBody>
      </p:sp>
    </p:spTree>
    <p:extLst>
      <p:ext uri="{BB962C8B-B14F-4D97-AF65-F5344CB8AC3E}">
        <p14:creationId xmlns:p14="http://schemas.microsoft.com/office/powerpoint/2010/main" val="303603563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BD0458-BAE8-48F0-9EFC-00DE69409386}" type="datetimeFigureOut">
              <a:rPr lang="en-US" smtClean="0"/>
              <a:t>7/29/2015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0FFA53-2E48-41DB-9AC9-19B8B7F5B849}" type="slidenum">
              <a:rPr lang="en-US" smtClean="0"/>
              <a:t>‹#›</a:t>
            </a:fld>
            <a:endParaRPr lang="en-US"/>
          </a:p>
        </p:txBody>
      </p:sp>
    </p:spTree>
    <p:extLst>
      <p:ext uri="{BB962C8B-B14F-4D97-AF65-F5344CB8AC3E}">
        <p14:creationId xmlns:p14="http://schemas.microsoft.com/office/powerpoint/2010/main" val="1382203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BD0458-BAE8-48F0-9EFC-00DE69409386}" type="datetimeFigureOut">
              <a:rPr lang="en-US" smtClean="0"/>
              <a:t>7/29/2015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0FFA53-2E48-41DB-9AC9-19B8B7F5B849}" type="slidenum">
              <a:rPr lang="en-US" smtClean="0"/>
              <a:t>‹#›</a:t>
            </a:fld>
            <a:endParaRPr lang="en-US"/>
          </a:p>
        </p:txBody>
      </p:sp>
    </p:spTree>
    <p:extLst>
      <p:ext uri="{BB962C8B-B14F-4D97-AF65-F5344CB8AC3E}">
        <p14:creationId xmlns:p14="http://schemas.microsoft.com/office/powerpoint/2010/main" val="1202917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lvl1pPr>
              <a:buClrTx/>
              <a:defRPr>
                <a:solidFill>
                  <a:srgbClr val="045087"/>
                </a:solidFill>
              </a:defRPr>
            </a:lvl1pPr>
            <a:lvl2pPr>
              <a:buClrTx/>
              <a:defRPr>
                <a:solidFill>
                  <a:srgbClr val="045087"/>
                </a:solidFill>
              </a:defRPr>
            </a:lvl2pPr>
            <a:lvl3pPr>
              <a:buClrTx/>
              <a:defRPr>
                <a:solidFill>
                  <a:srgbClr val="045087"/>
                </a:solidFill>
              </a:defRPr>
            </a:lvl3pPr>
            <a:lvl4pPr>
              <a:buClrTx/>
              <a:defRPr>
                <a:solidFill>
                  <a:srgbClr val="045087"/>
                </a:solidFill>
              </a:defRPr>
            </a:lvl4pPr>
            <a:lvl5pPr>
              <a:buClrTx/>
              <a:defRPr>
                <a:solidFill>
                  <a:srgbClr val="045087"/>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92625904-2E94-44E8-B41C-9841B0D091E4}" type="datetimeFigureOut">
              <a:rPr lang="en-US" smtClean="0"/>
              <a:t>7/29/2015</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A1F0B2B8-F7C0-47BA-910B-CFCF9FF7891E}" type="slidenum">
              <a:rPr lang="en-US" smtClean="0"/>
              <a:t>‹#›</a:t>
            </a:fld>
            <a:endParaRPr lang="en-US"/>
          </a:p>
        </p:txBody>
      </p:sp>
    </p:spTree>
    <p:extLst>
      <p:ext uri="{BB962C8B-B14F-4D97-AF65-F5344CB8AC3E}">
        <p14:creationId xmlns:p14="http://schemas.microsoft.com/office/powerpoint/2010/main" val="95380458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BD0458-BAE8-48F0-9EFC-00DE69409386}" type="datetimeFigureOut">
              <a:rPr lang="en-US" smtClean="0"/>
              <a:t>7/29/2015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0FFA53-2E48-41DB-9AC9-19B8B7F5B849}" type="slidenum">
              <a:rPr lang="en-US" smtClean="0"/>
              <a:t>‹#›</a:t>
            </a:fld>
            <a:endParaRPr lang="en-US"/>
          </a:p>
        </p:txBody>
      </p:sp>
    </p:spTree>
    <p:extLst>
      <p:ext uri="{BB962C8B-B14F-4D97-AF65-F5344CB8AC3E}">
        <p14:creationId xmlns:p14="http://schemas.microsoft.com/office/powerpoint/2010/main" val="1666384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BD0458-BAE8-48F0-9EFC-00DE69409386}" type="datetimeFigureOut">
              <a:rPr lang="en-US" smtClean="0"/>
              <a:t>7/29/2015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0FFA53-2E48-41DB-9AC9-19B8B7F5B849}" type="slidenum">
              <a:rPr lang="en-US" smtClean="0"/>
              <a:t>‹#›</a:t>
            </a:fld>
            <a:endParaRPr lang="en-US"/>
          </a:p>
        </p:txBody>
      </p:sp>
    </p:spTree>
    <p:extLst>
      <p:ext uri="{BB962C8B-B14F-4D97-AF65-F5344CB8AC3E}">
        <p14:creationId xmlns:p14="http://schemas.microsoft.com/office/powerpoint/2010/main" val="2966986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BD0458-BAE8-48F0-9EFC-00DE69409386}" type="datetimeFigureOut">
              <a:rPr lang="en-US" smtClean="0"/>
              <a:t>7/29/2015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0FFA53-2E48-41DB-9AC9-19B8B7F5B849}" type="slidenum">
              <a:rPr lang="en-US" smtClean="0"/>
              <a:t>‹#›</a:t>
            </a:fld>
            <a:endParaRPr lang="en-US"/>
          </a:p>
        </p:txBody>
      </p:sp>
    </p:spTree>
    <p:extLst>
      <p:ext uri="{BB962C8B-B14F-4D97-AF65-F5344CB8AC3E}">
        <p14:creationId xmlns:p14="http://schemas.microsoft.com/office/powerpoint/2010/main" val="1657160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BD0458-BAE8-48F0-9EFC-00DE69409386}" type="datetimeFigureOut">
              <a:rPr lang="en-US" smtClean="0"/>
              <a:t>7/29/2015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0FFA53-2E48-41DB-9AC9-19B8B7F5B849}" type="slidenum">
              <a:rPr lang="en-US" smtClean="0"/>
              <a:t>‹#›</a:t>
            </a:fld>
            <a:endParaRPr lang="en-US"/>
          </a:p>
        </p:txBody>
      </p:sp>
    </p:spTree>
    <p:extLst>
      <p:ext uri="{BB962C8B-B14F-4D97-AF65-F5344CB8AC3E}">
        <p14:creationId xmlns:p14="http://schemas.microsoft.com/office/powerpoint/2010/main" val="737371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BD0458-BAE8-48F0-9EFC-00DE69409386}" type="datetimeFigureOut">
              <a:rPr lang="en-US" smtClean="0"/>
              <a:t>7/29/2015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0FFA53-2E48-41DB-9AC9-19B8B7F5B849}" type="slidenum">
              <a:rPr lang="en-US" smtClean="0"/>
              <a:t>‹#›</a:t>
            </a:fld>
            <a:endParaRPr lang="en-US"/>
          </a:p>
        </p:txBody>
      </p:sp>
    </p:spTree>
    <p:extLst>
      <p:ext uri="{BB962C8B-B14F-4D97-AF65-F5344CB8AC3E}">
        <p14:creationId xmlns:p14="http://schemas.microsoft.com/office/powerpoint/2010/main" val="25641928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BD0458-BAE8-48F0-9EFC-00DE69409386}" type="datetimeFigureOut">
              <a:rPr lang="en-US" smtClean="0"/>
              <a:t>7/29/2015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0FFA53-2E48-41DB-9AC9-19B8B7F5B849}" type="slidenum">
              <a:rPr lang="en-US" smtClean="0"/>
              <a:t>‹#›</a:t>
            </a:fld>
            <a:endParaRPr lang="en-US"/>
          </a:p>
        </p:txBody>
      </p:sp>
    </p:spTree>
    <p:extLst>
      <p:ext uri="{BB962C8B-B14F-4D97-AF65-F5344CB8AC3E}">
        <p14:creationId xmlns:p14="http://schemas.microsoft.com/office/powerpoint/2010/main" val="3347237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BD0458-BAE8-48F0-9EFC-00DE69409386}" type="datetimeFigureOut">
              <a:rPr lang="en-US" smtClean="0"/>
              <a:t>7/29/2015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0FFA53-2E48-41DB-9AC9-19B8B7F5B849}" type="slidenum">
              <a:rPr lang="en-US" smtClean="0"/>
              <a:t>‹#›</a:t>
            </a:fld>
            <a:endParaRPr lang="en-US"/>
          </a:p>
        </p:txBody>
      </p:sp>
    </p:spTree>
    <p:extLst>
      <p:ext uri="{BB962C8B-B14F-4D97-AF65-F5344CB8AC3E}">
        <p14:creationId xmlns:p14="http://schemas.microsoft.com/office/powerpoint/2010/main" val="32534539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BD0458-BAE8-48F0-9EFC-00DE69409386}" type="datetimeFigureOut">
              <a:rPr lang="en-US" smtClean="0"/>
              <a:t>7/29/2015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0FFA53-2E48-41DB-9AC9-19B8B7F5B849}" type="slidenum">
              <a:rPr lang="en-US" smtClean="0"/>
              <a:t>‹#›</a:t>
            </a:fld>
            <a:endParaRPr lang="en-US"/>
          </a:p>
        </p:txBody>
      </p:sp>
    </p:spTree>
    <p:extLst>
      <p:ext uri="{BB962C8B-B14F-4D97-AF65-F5344CB8AC3E}">
        <p14:creationId xmlns:p14="http://schemas.microsoft.com/office/powerpoint/2010/main" val="3428914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BD0458-BAE8-48F0-9EFC-00DE69409386}" type="datetimeFigureOut">
              <a:rPr lang="en-US" smtClean="0"/>
              <a:t>7/29/2015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0FFA53-2E48-41DB-9AC9-19B8B7F5B849}" type="slidenum">
              <a:rPr lang="en-US" smtClean="0"/>
              <a:t>‹#›</a:t>
            </a:fld>
            <a:endParaRPr lang="en-US"/>
          </a:p>
        </p:txBody>
      </p:sp>
    </p:spTree>
    <p:extLst>
      <p:ext uri="{BB962C8B-B14F-4D97-AF65-F5344CB8AC3E}">
        <p14:creationId xmlns:p14="http://schemas.microsoft.com/office/powerpoint/2010/main" val="1468150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BD0458-BAE8-48F0-9EFC-00DE69409386}" type="datetimeFigureOut">
              <a:rPr lang="en-US" smtClean="0"/>
              <a:t>7/29/2015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0FFA53-2E48-41DB-9AC9-19B8B7F5B849}" type="slidenum">
              <a:rPr lang="en-US" smtClean="0"/>
              <a:t>‹#›</a:t>
            </a:fld>
            <a:endParaRPr lang="en-US"/>
          </a:p>
        </p:txBody>
      </p:sp>
    </p:spTree>
    <p:extLst>
      <p:ext uri="{BB962C8B-B14F-4D97-AF65-F5344CB8AC3E}">
        <p14:creationId xmlns:p14="http://schemas.microsoft.com/office/powerpoint/2010/main" val="76788916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solidFill>
                  <a:srgbClr val="B4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rgbClr val="04508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92625904-2E94-44E8-B41C-9841B0D091E4}" type="datetimeFigureOut">
              <a:rPr lang="en-US" smtClean="0"/>
              <a:t>7/29/2015</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A1F0B2B8-F7C0-47BA-910B-CFCF9FF7891E}" type="slidenum">
              <a:rPr lang="en-US" smtClean="0"/>
              <a:t>‹#›</a:t>
            </a:fld>
            <a:endParaRPr lang="en-US"/>
          </a:p>
        </p:txBody>
      </p:sp>
    </p:spTree>
    <p:extLst>
      <p:ext uri="{BB962C8B-B14F-4D97-AF65-F5344CB8AC3E}">
        <p14:creationId xmlns:p14="http://schemas.microsoft.com/office/powerpoint/2010/main" val="413564111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3B3FC9-3056-4722-8172-1E40670E67B4}" type="datetimeFigureOut">
              <a:rPr lang="en-US" smtClean="0"/>
              <a:t>7/29/2015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6443C-2204-4280-B386-4408B02698DD}" type="slidenum">
              <a:rPr lang="en-US" smtClean="0"/>
              <a:t>‹#›</a:t>
            </a:fld>
            <a:endParaRPr lang="en-US"/>
          </a:p>
        </p:txBody>
      </p:sp>
    </p:spTree>
    <p:extLst>
      <p:ext uri="{BB962C8B-B14F-4D97-AF65-F5344CB8AC3E}">
        <p14:creationId xmlns:p14="http://schemas.microsoft.com/office/powerpoint/2010/main" val="33433298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3B3FC9-3056-4722-8172-1E40670E67B4}" type="datetimeFigureOut">
              <a:rPr lang="en-US" smtClean="0"/>
              <a:t>7/29/2015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6443C-2204-4280-B386-4408B02698DD}" type="slidenum">
              <a:rPr lang="en-US" smtClean="0"/>
              <a:t>‹#›</a:t>
            </a:fld>
            <a:endParaRPr lang="en-US"/>
          </a:p>
        </p:txBody>
      </p:sp>
    </p:spTree>
    <p:extLst>
      <p:ext uri="{BB962C8B-B14F-4D97-AF65-F5344CB8AC3E}">
        <p14:creationId xmlns:p14="http://schemas.microsoft.com/office/powerpoint/2010/main" val="2971326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3B3FC9-3056-4722-8172-1E40670E67B4}" type="datetimeFigureOut">
              <a:rPr lang="en-US" smtClean="0"/>
              <a:t>7/29/2015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6443C-2204-4280-B386-4408B02698DD}" type="slidenum">
              <a:rPr lang="en-US" smtClean="0"/>
              <a:t>‹#›</a:t>
            </a:fld>
            <a:endParaRPr lang="en-US"/>
          </a:p>
        </p:txBody>
      </p:sp>
    </p:spTree>
    <p:extLst>
      <p:ext uri="{BB962C8B-B14F-4D97-AF65-F5344CB8AC3E}">
        <p14:creationId xmlns:p14="http://schemas.microsoft.com/office/powerpoint/2010/main" val="11045457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3B3FC9-3056-4722-8172-1E40670E67B4}" type="datetimeFigureOut">
              <a:rPr lang="en-US" smtClean="0"/>
              <a:t>7/29/2015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F6443C-2204-4280-B386-4408B02698DD}" type="slidenum">
              <a:rPr lang="en-US" smtClean="0"/>
              <a:t>‹#›</a:t>
            </a:fld>
            <a:endParaRPr lang="en-US"/>
          </a:p>
        </p:txBody>
      </p:sp>
    </p:spTree>
    <p:extLst>
      <p:ext uri="{BB962C8B-B14F-4D97-AF65-F5344CB8AC3E}">
        <p14:creationId xmlns:p14="http://schemas.microsoft.com/office/powerpoint/2010/main" val="12220844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3B3FC9-3056-4722-8172-1E40670E67B4}" type="datetimeFigureOut">
              <a:rPr lang="en-US" smtClean="0"/>
              <a:t>7/29/2015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F6443C-2204-4280-B386-4408B02698DD}" type="slidenum">
              <a:rPr lang="en-US" smtClean="0"/>
              <a:t>‹#›</a:t>
            </a:fld>
            <a:endParaRPr lang="en-US"/>
          </a:p>
        </p:txBody>
      </p:sp>
    </p:spTree>
    <p:extLst>
      <p:ext uri="{BB962C8B-B14F-4D97-AF65-F5344CB8AC3E}">
        <p14:creationId xmlns:p14="http://schemas.microsoft.com/office/powerpoint/2010/main" val="14280311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3B3FC9-3056-4722-8172-1E40670E67B4}" type="datetimeFigureOut">
              <a:rPr lang="en-US" smtClean="0"/>
              <a:t>7/29/2015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F6443C-2204-4280-B386-4408B02698DD}" type="slidenum">
              <a:rPr lang="en-US" smtClean="0"/>
              <a:t>‹#›</a:t>
            </a:fld>
            <a:endParaRPr lang="en-US"/>
          </a:p>
        </p:txBody>
      </p:sp>
    </p:spTree>
    <p:extLst>
      <p:ext uri="{BB962C8B-B14F-4D97-AF65-F5344CB8AC3E}">
        <p14:creationId xmlns:p14="http://schemas.microsoft.com/office/powerpoint/2010/main" val="29522877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3B3FC9-3056-4722-8172-1E40670E67B4}" type="datetimeFigureOut">
              <a:rPr lang="en-US" smtClean="0"/>
              <a:t>7/29/2015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F6443C-2204-4280-B386-4408B02698DD}" type="slidenum">
              <a:rPr lang="en-US" smtClean="0"/>
              <a:t>‹#›</a:t>
            </a:fld>
            <a:endParaRPr lang="en-US"/>
          </a:p>
        </p:txBody>
      </p:sp>
    </p:spTree>
    <p:extLst>
      <p:ext uri="{BB962C8B-B14F-4D97-AF65-F5344CB8AC3E}">
        <p14:creationId xmlns:p14="http://schemas.microsoft.com/office/powerpoint/2010/main" val="4285808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3B3FC9-3056-4722-8172-1E40670E67B4}" type="datetimeFigureOut">
              <a:rPr lang="en-US" smtClean="0"/>
              <a:t>7/29/2015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F6443C-2204-4280-B386-4408B02698DD}" type="slidenum">
              <a:rPr lang="en-US" smtClean="0"/>
              <a:t>‹#›</a:t>
            </a:fld>
            <a:endParaRPr lang="en-US"/>
          </a:p>
        </p:txBody>
      </p:sp>
    </p:spTree>
    <p:extLst>
      <p:ext uri="{BB962C8B-B14F-4D97-AF65-F5344CB8AC3E}">
        <p14:creationId xmlns:p14="http://schemas.microsoft.com/office/powerpoint/2010/main" val="41416181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3B3FC9-3056-4722-8172-1E40670E67B4}" type="datetimeFigureOut">
              <a:rPr lang="en-US" smtClean="0"/>
              <a:t>7/29/2015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F6443C-2204-4280-B386-4408B02698DD}" type="slidenum">
              <a:rPr lang="en-US" smtClean="0"/>
              <a:t>‹#›</a:t>
            </a:fld>
            <a:endParaRPr lang="en-US"/>
          </a:p>
        </p:txBody>
      </p:sp>
    </p:spTree>
    <p:extLst>
      <p:ext uri="{BB962C8B-B14F-4D97-AF65-F5344CB8AC3E}">
        <p14:creationId xmlns:p14="http://schemas.microsoft.com/office/powerpoint/2010/main" val="23912614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3B3FC9-3056-4722-8172-1E40670E67B4}" type="datetimeFigureOut">
              <a:rPr lang="en-US" smtClean="0"/>
              <a:t>7/29/2015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6443C-2204-4280-B386-4408B02698DD}" type="slidenum">
              <a:rPr lang="en-US" smtClean="0"/>
              <a:t>‹#›</a:t>
            </a:fld>
            <a:endParaRPr lang="en-US"/>
          </a:p>
        </p:txBody>
      </p:sp>
    </p:spTree>
    <p:extLst>
      <p:ext uri="{BB962C8B-B14F-4D97-AF65-F5344CB8AC3E}">
        <p14:creationId xmlns:p14="http://schemas.microsoft.com/office/powerpoint/2010/main" val="1993640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lvl1pPr>
              <a:buClrTx/>
              <a:defRPr>
                <a:solidFill>
                  <a:srgbClr val="045087"/>
                </a:solidFill>
              </a:defRPr>
            </a:lvl1pPr>
            <a:lvl2pPr>
              <a:buClrTx/>
              <a:defRPr>
                <a:solidFill>
                  <a:srgbClr val="045087"/>
                </a:solidFill>
              </a:defRPr>
            </a:lvl2pPr>
            <a:lvl3pPr>
              <a:buClrTx/>
              <a:defRPr>
                <a:solidFill>
                  <a:srgbClr val="045087"/>
                </a:solidFill>
              </a:defRPr>
            </a:lvl3pPr>
            <a:lvl4pPr>
              <a:buClrTx/>
              <a:defRPr>
                <a:solidFill>
                  <a:srgbClr val="045087"/>
                </a:solidFill>
              </a:defRPr>
            </a:lvl4pPr>
            <a:lvl5pPr>
              <a:buClrTx/>
              <a:defRPr>
                <a:solidFill>
                  <a:srgbClr val="045087"/>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lvl1pPr>
              <a:buClrTx/>
              <a:defRPr>
                <a:solidFill>
                  <a:srgbClr val="045087"/>
                </a:solidFill>
              </a:defRPr>
            </a:lvl1pPr>
            <a:lvl2pPr>
              <a:buClrTx/>
              <a:defRPr>
                <a:solidFill>
                  <a:srgbClr val="045087"/>
                </a:solidFill>
              </a:defRPr>
            </a:lvl2pPr>
            <a:lvl3pPr>
              <a:buClrTx/>
              <a:defRPr>
                <a:solidFill>
                  <a:srgbClr val="045087"/>
                </a:solidFill>
              </a:defRPr>
            </a:lvl3pPr>
            <a:lvl4pPr>
              <a:buClrTx/>
              <a:defRPr>
                <a:solidFill>
                  <a:srgbClr val="045087"/>
                </a:solidFill>
              </a:defRPr>
            </a:lvl4pPr>
            <a:lvl5pPr>
              <a:buClrTx/>
              <a:defRPr>
                <a:solidFill>
                  <a:srgbClr val="045087"/>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9904412" y="6172200"/>
            <a:ext cx="1600200" cy="365125"/>
          </a:xfrm>
          <a:prstGeom prst="rect">
            <a:avLst/>
          </a:prstGeom>
        </p:spPr>
        <p:txBody>
          <a:bodyPr/>
          <a:lstStyle/>
          <a:p>
            <a:fld id="{92625904-2E94-44E8-B41C-9841B0D091E4}" type="datetimeFigureOut">
              <a:rPr lang="en-US" smtClean="0"/>
              <a:t>7/29/2015</a:t>
            </a:fld>
            <a:endParaRPr lang="en-US"/>
          </a:p>
        </p:txBody>
      </p:sp>
      <p:sp>
        <p:nvSpPr>
          <p:cNvPr id="6" name="Footer Placeholder 5"/>
          <p:cNvSpPr>
            <a:spLocks noGrp="1"/>
          </p:cNvSpPr>
          <p:nvPr>
            <p:ph type="ftr" sz="quarter" idx="11"/>
          </p:nvPr>
        </p:nvSpPr>
        <p:spPr>
          <a:xfrm>
            <a:off x="684212" y="6172200"/>
            <a:ext cx="7543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363200" y="5578475"/>
            <a:ext cx="1142245" cy="669925"/>
          </a:xfrm>
          <a:prstGeom prst="rect">
            <a:avLst/>
          </a:prstGeom>
        </p:spPr>
        <p:txBody>
          <a:bodyPr/>
          <a:lstStyle/>
          <a:p>
            <a:fld id="{A1F0B2B8-F7C0-47BA-910B-CFCF9FF7891E}" type="slidenum">
              <a:rPr lang="en-US" smtClean="0"/>
              <a:t>‹#›</a:t>
            </a:fld>
            <a:endParaRPr lang="en-US"/>
          </a:p>
        </p:txBody>
      </p:sp>
    </p:spTree>
    <p:extLst>
      <p:ext uri="{BB962C8B-B14F-4D97-AF65-F5344CB8AC3E}">
        <p14:creationId xmlns:p14="http://schemas.microsoft.com/office/powerpoint/2010/main" val="243942398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3B3FC9-3056-4722-8172-1E40670E67B4}" type="datetimeFigureOut">
              <a:rPr lang="en-US" smtClean="0"/>
              <a:t>7/29/2015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6443C-2204-4280-B386-4408B02698DD}" type="slidenum">
              <a:rPr lang="en-US" smtClean="0"/>
              <a:t>‹#›</a:t>
            </a:fld>
            <a:endParaRPr lang="en-US"/>
          </a:p>
        </p:txBody>
      </p:sp>
    </p:spTree>
    <p:extLst>
      <p:ext uri="{BB962C8B-B14F-4D97-AF65-F5344CB8AC3E}">
        <p14:creationId xmlns:p14="http://schemas.microsoft.com/office/powerpoint/2010/main" val="1766794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rgbClr val="04508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lvl1pPr>
              <a:buClrTx/>
              <a:defRPr>
                <a:solidFill>
                  <a:srgbClr val="045087"/>
                </a:solidFill>
              </a:defRPr>
            </a:lvl1pPr>
            <a:lvl2pPr>
              <a:buClrTx/>
              <a:defRPr>
                <a:solidFill>
                  <a:srgbClr val="045087"/>
                </a:solidFill>
              </a:defRPr>
            </a:lvl2pPr>
            <a:lvl3pPr>
              <a:buClrTx/>
              <a:defRPr>
                <a:solidFill>
                  <a:srgbClr val="045087"/>
                </a:solidFill>
              </a:defRPr>
            </a:lvl3pPr>
            <a:lvl4pPr>
              <a:buClrTx/>
              <a:defRPr>
                <a:solidFill>
                  <a:srgbClr val="045087"/>
                </a:solidFill>
              </a:defRPr>
            </a:lvl4pPr>
            <a:lvl5pPr>
              <a:buClrTx/>
              <a:defRPr>
                <a:solidFill>
                  <a:srgbClr val="045087"/>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rgbClr val="04508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lvl1pPr>
              <a:buClrTx/>
              <a:defRPr>
                <a:solidFill>
                  <a:srgbClr val="045087"/>
                </a:solidFill>
              </a:defRPr>
            </a:lvl1pPr>
            <a:lvl2pPr>
              <a:buClrTx/>
              <a:defRPr>
                <a:solidFill>
                  <a:srgbClr val="045087"/>
                </a:solidFill>
              </a:defRPr>
            </a:lvl2pPr>
            <a:lvl3pPr>
              <a:buClrTx/>
              <a:defRPr>
                <a:solidFill>
                  <a:srgbClr val="045087"/>
                </a:solidFill>
              </a:defRPr>
            </a:lvl3pPr>
            <a:lvl4pPr>
              <a:buClrTx/>
              <a:defRPr>
                <a:solidFill>
                  <a:srgbClr val="045087"/>
                </a:solidFill>
              </a:defRPr>
            </a:lvl4pPr>
            <a:lvl5pPr>
              <a:buClrTx/>
              <a:defRPr>
                <a:solidFill>
                  <a:srgbClr val="045087"/>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9904412" y="6172200"/>
            <a:ext cx="1600200" cy="365125"/>
          </a:xfrm>
          <a:prstGeom prst="rect">
            <a:avLst/>
          </a:prstGeom>
        </p:spPr>
        <p:txBody>
          <a:bodyPr/>
          <a:lstStyle/>
          <a:p>
            <a:fld id="{92625904-2E94-44E8-B41C-9841B0D091E4}" type="datetimeFigureOut">
              <a:rPr lang="en-US" smtClean="0"/>
              <a:t>7/29/2015</a:t>
            </a:fld>
            <a:endParaRPr lang="en-US"/>
          </a:p>
        </p:txBody>
      </p:sp>
      <p:sp>
        <p:nvSpPr>
          <p:cNvPr id="8" name="Footer Placeholder 7"/>
          <p:cNvSpPr>
            <a:spLocks noGrp="1"/>
          </p:cNvSpPr>
          <p:nvPr>
            <p:ph type="ftr" sz="quarter" idx="11"/>
          </p:nvPr>
        </p:nvSpPr>
        <p:spPr>
          <a:xfrm>
            <a:off x="684212" y="6172200"/>
            <a:ext cx="7543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0363200" y="5578475"/>
            <a:ext cx="1142245" cy="669925"/>
          </a:xfrm>
          <a:prstGeom prst="rect">
            <a:avLst/>
          </a:prstGeom>
        </p:spPr>
        <p:txBody>
          <a:bodyPr/>
          <a:lstStyle/>
          <a:p>
            <a:fld id="{A1F0B2B8-F7C0-47BA-910B-CFCF9FF7891E}" type="slidenum">
              <a:rPr lang="en-US" smtClean="0"/>
              <a:t>‹#›</a:t>
            </a:fld>
            <a:endParaRPr lang="en-US"/>
          </a:p>
        </p:txBody>
      </p:sp>
    </p:spTree>
    <p:extLst>
      <p:ext uri="{BB962C8B-B14F-4D97-AF65-F5344CB8AC3E}">
        <p14:creationId xmlns:p14="http://schemas.microsoft.com/office/powerpoint/2010/main" val="57216261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a:xfrm>
            <a:off x="9904412" y="6172200"/>
            <a:ext cx="1600200" cy="365125"/>
          </a:xfrm>
          <a:prstGeom prst="rect">
            <a:avLst/>
          </a:prstGeom>
        </p:spPr>
        <p:txBody>
          <a:bodyPr/>
          <a:lstStyle/>
          <a:p>
            <a:fld id="{92625904-2E94-44E8-B41C-9841B0D091E4}" type="datetimeFigureOut">
              <a:rPr lang="en-US" smtClean="0"/>
              <a:t>7/29/2015</a:t>
            </a:fld>
            <a:endParaRPr lang="en-US"/>
          </a:p>
        </p:txBody>
      </p:sp>
      <p:sp>
        <p:nvSpPr>
          <p:cNvPr id="4" name="Footer Placeholder 3"/>
          <p:cNvSpPr>
            <a:spLocks noGrp="1"/>
          </p:cNvSpPr>
          <p:nvPr>
            <p:ph type="ftr" sz="quarter" idx="11"/>
          </p:nvPr>
        </p:nvSpPr>
        <p:spPr>
          <a:xfrm>
            <a:off x="684212" y="6172200"/>
            <a:ext cx="7543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0363200" y="5578475"/>
            <a:ext cx="1142245" cy="669925"/>
          </a:xfrm>
          <a:prstGeom prst="rect">
            <a:avLst/>
          </a:prstGeom>
        </p:spPr>
        <p:txBody>
          <a:bodyPr/>
          <a:lstStyle/>
          <a:p>
            <a:fld id="{A1F0B2B8-F7C0-47BA-910B-CFCF9FF7891E}" type="slidenum">
              <a:rPr lang="en-US" smtClean="0"/>
              <a:t>‹#›</a:t>
            </a:fld>
            <a:endParaRPr lang="en-US"/>
          </a:p>
        </p:txBody>
      </p:sp>
    </p:spTree>
    <p:extLst>
      <p:ext uri="{BB962C8B-B14F-4D97-AF65-F5344CB8AC3E}">
        <p14:creationId xmlns:p14="http://schemas.microsoft.com/office/powerpoint/2010/main" val="281117498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904412" y="6172200"/>
            <a:ext cx="1600200" cy="365125"/>
          </a:xfrm>
          <a:prstGeom prst="rect">
            <a:avLst/>
          </a:prstGeom>
        </p:spPr>
        <p:txBody>
          <a:bodyPr/>
          <a:lstStyle/>
          <a:p>
            <a:fld id="{92625904-2E94-44E8-B41C-9841B0D091E4}" type="datetimeFigureOut">
              <a:rPr lang="en-US" smtClean="0"/>
              <a:t>7/29/2015</a:t>
            </a:fld>
            <a:endParaRPr lang="en-US"/>
          </a:p>
        </p:txBody>
      </p:sp>
      <p:sp>
        <p:nvSpPr>
          <p:cNvPr id="3" name="Footer Placeholder 2"/>
          <p:cNvSpPr>
            <a:spLocks noGrp="1"/>
          </p:cNvSpPr>
          <p:nvPr>
            <p:ph type="ftr" sz="quarter" idx="11"/>
          </p:nvPr>
        </p:nvSpPr>
        <p:spPr>
          <a:xfrm>
            <a:off x="684212" y="6172200"/>
            <a:ext cx="7543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10363200" y="5578475"/>
            <a:ext cx="1142245" cy="669925"/>
          </a:xfrm>
          <a:prstGeom prst="rect">
            <a:avLst/>
          </a:prstGeom>
        </p:spPr>
        <p:txBody>
          <a:bodyPr/>
          <a:lstStyle/>
          <a:p>
            <a:fld id="{A1F0B2B8-F7C0-47BA-910B-CFCF9FF7891E}" type="slidenum">
              <a:rPr lang="en-US" smtClean="0"/>
              <a:t>‹#›</a:t>
            </a:fld>
            <a:endParaRPr lang="en-US"/>
          </a:p>
        </p:txBody>
      </p:sp>
    </p:spTree>
    <p:extLst>
      <p:ext uri="{BB962C8B-B14F-4D97-AF65-F5344CB8AC3E}">
        <p14:creationId xmlns:p14="http://schemas.microsoft.com/office/powerpoint/2010/main" val="177535463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solidFill>
                  <a:srgbClr val="B4000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lvl1pPr>
              <a:buClrTx/>
              <a:defRPr>
                <a:solidFill>
                  <a:srgbClr val="045087"/>
                </a:solidFill>
              </a:defRPr>
            </a:lvl1pPr>
            <a:lvl2pPr>
              <a:buClrTx/>
              <a:defRPr>
                <a:solidFill>
                  <a:srgbClr val="045087"/>
                </a:solidFill>
              </a:defRPr>
            </a:lvl2pPr>
            <a:lvl3pPr>
              <a:buClrTx/>
              <a:defRPr>
                <a:solidFill>
                  <a:srgbClr val="045087"/>
                </a:solidFill>
              </a:defRPr>
            </a:lvl3pPr>
            <a:lvl4pPr>
              <a:buClrTx/>
              <a:defRPr>
                <a:solidFill>
                  <a:srgbClr val="045087"/>
                </a:solidFill>
              </a:defRPr>
            </a:lvl4pPr>
            <a:lvl5pPr>
              <a:buClrTx/>
              <a:defRPr>
                <a:solidFill>
                  <a:srgbClr val="045087"/>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solidFill>
                  <a:srgbClr val="04508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9904412" y="6172200"/>
            <a:ext cx="1600200" cy="365125"/>
          </a:xfrm>
          <a:prstGeom prst="rect">
            <a:avLst/>
          </a:prstGeom>
        </p:spPr>
        <p:txBody>
          <a:bodyPr/>
          <a:lstStyle/>
          <a:p>
            <a:fld id="{92625904-2E94-44E8-B41C-9841B0D091E4}" type="datetimeFigureOut">
              <a:rPr lang="en-US" smtClean="0"/>
              <a:t>7/29/2015</a:t>
            </a:fld>
            <a:endParaRPr lang="en-US"/>
          </a:p>
        </p:txBody>
      </p:sp>
      <p:sp>
        <p:nvSpPr>
          <p:cNvPr id="6" name="Footer Placeholder 5"/>
          <p:cNvSpPr>
            <a:spLocks noGrp="1"/>
          </p:cNvSpPr>
          <p:nvPr>
            <p:ph type="ftr" sz="quarter" idx="11"/>
          </p:nvPr>
        </p:nvSpPr>
        <p:spPr>
          <a:xfrm>
            <a:off x="684212" y="6172200"/>
            <a:ext cx="7543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363200" y="5578475"/>
            <a:ext cx="1142245" cy="669925"/>
          </a:xfrm>
          <a:prstGeom prst="rect">
            <a:avLst/>
          </a:prstGeom>
        </p:spPr>
        <p:txBody>
          <a:bodyPr/>
          <a:lstStyle/>
          <a:p>
            <a:fld id="{A1F0B2B8-F7C0-47BA-910B-CFCF9FF7891E}" type="slidenum">
              <a:rPr lang="en-US" smtClean="0"/>
              <a:t>‹#›</a:t>
            </a:fld>
            <a:endParaRPr lang="en-US"/>
          </a:p>
        </p:txBody>
      </p:sp>
    </p:spTree>
    <p:extLst>
      <p:ext uri="{BB962C8B-B14F-4D97-AF65-F5344CB8AC3E}">
        <p14:creationId xmlns:p14="http://schemas.microsoft.com/office/powerpoint/2010/main" val="359879549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solidFill>
                  <a:srgbClr val="B40000"/>
                </a:solidFill>
              </a:defRPr>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solidFill>
                  <a:srgbClr val="04508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9904412" y="6172200"/>
            <a:ext cx="1600200" cy="365125"/>
          </a:xfrm>
          <a:prstGeom prst="rect">
            <a:avLst/>
          </a:prstGeom>
        </p:spPr>
        <p:txBody>
          <a:bodyPr/>
          <a:lstStyle/>
          <a:p>
            <a:fld id="{92625904-2E94-44E8-B41C-9841B0D091E4}" type="datetimeFigureOut">
              <a:rPr lang="en-US" smtClean="0"/>
              <a:t>7/29/2015</a:t>
            </a:fld>
            <a:endParaRPr lang="en-US"/>
          </a:p>
        </p:txBody>
      </p:sp>
      <p:sp>
        <p:nvSpPr>
          <p:cNvPr id="6" name="Footer Placeholder 5"/>
          <p:cNvSpPr>
            <a:spLocks noGrp="1"/>
          </p:cNvSpPr>
          <p:nvPr>
            <p:ph type="ftr" sz="quarter" idx="11"/>
          </p:nvPr>
        </p:nvSpPr>
        <p:spPr>
          <a:xfrm>
            <a:off x="684212" y="6172200"/>
            <a:ext cx="7543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363200" y="5578475"/>
            <a:ext cx="1142245" cy="669925"/>
          </a:xfrm>
          <a:prstGeom prst="rect">
            <a:avLst/>
          </a:prstGeom>
        </p:spPr>
        <p:txBody>
          <a:bodyPr/>
          <a:lstStyle/>
          <a:p>
            <a:fld id="{A1F0B2B8-F7C0-47BA-910B-CFCF9FF7891E}" type="slidenum">
              <a:rPr lang="en-US" smtClean="0"/>
              <a:t>‹#›</a:t>
            </a:fld>
            <a:endParaRPr lang="en-US"/>
          </a:p>
        </p:txBody>
      </p:sp>
    </p:spTree>
    <p:extLst>
      <p:ext uri="{BB962C8B-B14F-4D97-AF65-F5344CB8AC3E}">
        <p14:creationId xmlns:p14="http://schemas.microsoft.com/office/powerpoint/2010/main" val="93218296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8000">
              <a:srgbClr val="C4D6D8"/>
            </a:gs>
            <a:gs pos="100000">
              <a:srgbClr val="6D9A9F"/>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20938124"/>
      </p:ext>
    </p:extLst>
  </p:cSld>
  <p:clrMap bg1="dk1" tx1="lt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Lst>
  <p:timing>
    <p:tnLst>
      <p:par>
        <p:cTn id="1" dur="indefinite" restart="never" nodeType="tmRoot"/>
      </p:par>
    </p:tnLst>
  </p:timing>
  <p:txStyles>
    <p:titleStyle>
      <a:lvl1pPr algn="l" defTabSz="457200" rtl="0" eaLnBrk="1" latinLnBrk="0" hangingPunct="1">
        <a:spcBef>
          <a:spcPct val="0"/>
        </a:spcBef>
        <a:buNone/>
        <a:defRPr sz="3600" kern="1200" cap="all">
          <a:ln w="3175" cmpd="sng">
            <a:noFill/>
          </a:ln>
          <a:solidFill>
            <a:srgbClr val="B40000"/>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Tx/>
        <a:buSzPct val="80000"/>
        <a:buFont typeface="Wingdings 3" panose="05040102010807070707" pitchFamily="18" charset="2"/>
        <a:buChar char=""/>
        <a:defRPr sz="2000" kern="1200" cap="none">
          <a:solidFill>
            <a:srgbClr val="045087"/>
          </a:solidFill>
          <a:effectLst/>
          <a:latin typeface="+mn-lt"/>
          <a:ea typeface="+mn-ea"/>
          <a:cs typeface="+mn-cs"/>
        </a:defRPr>
      </a:lvl1pPr>
      <a:lvl2pPr marL="742950" indent="-285750" algn="l" defTabSz="457200" rtl="0" eaLnBrk="1" latinLnBrk="0" hangingPunct="1">
        <a:spcBef>
          <a:spcPct val="20000"/>
        </a:spcBef>
        <a:spcAft>
          <a:spcPts val="600"/>
        </a:spcAft>
        <a:buClrTx/>
        <a:buSzPct val="80000"/>
        <a:buFont typeface="Wingdings 3" panose="05040102010807070707" pitchFamily="18" charset="2"/>
        <a:buChar char=""/>
        <a:defRPr sz="1800" kern="1200" cap="none">
          <a:solidFill>
            <a:srgbClr val="045087"/>
          </a:solidFill>
          <a:effectLst/>
          <a:latin typeface="+mn-lt"/>
          <a:ea typeface="+mn-ea"/>
          <a:cs typeface="+mn-cs"/>
        </a:defRPr>
      </a:lvl2pPr>
      <a:lvl3pPr marL="1200150" indent="-285750" algn="l" defTabSz="457200" rtl="0" eaLnBrk="1" latinLnBrk="0" hangingPunct="1">
        <a:spcBef>
          <a:spcPct val="20000"/>
        </a:spcBef>
        <a:spcAft>
          <a:spcPts val="600"/>
        </a:spcAft>
        <a:buClrTx/>
        <a:buSzPct val="80000"/>
        <a:buFont typeface="Wingdings 3" panose="05040102010807070707" pitchFamily="18" charset="2"/>
        <a:buChar char=""/>
        <a:defRPr sz="1600" kern="1200" cap="none">
          <a:solidFill>
            <a:srgbClr val="045087"/>
          </a:solidFill>
          <a:effectLst/>
          <a:latin typeface="+mn-lt"/>
          <a:ea typeface="+mn-ea"/>
          <a:cs typeface="+mn-cs"/>
        </a:defRPr>
      </a:lvl3pPr>
      <a:lvl4pPr marL="1543050" indent="-171450" algn="l" defTabSz="457200" rtl="0" eaLnBrk="1" latinLnBrk="0" hangingPunct="1">
        <a:spcBef>
          <a:spcPct val="20000"/>
        </a:spcBef>
        <a:spcAft>
          <a:spcPts val="600"/>
        </a:spcAft>
        <a:buClrTx/>
        <a:buSzPct val="80000"/>
        <a:buFont typeface="Wingdings 3" panose="05040102010807070707" pitchFamily="18" charset="2"/>
        <a:buChar char=""/>
        <a:defRPr sz="1400" kern="1200" cap="none">
          <a:solidFill>
            <a:srgbClr val="045087"/>
          </a:solidFill>
          <a:effectLst/>
          <a:latin typeface="+mn-lt"/>
          <a:ea typeface="+mn-ea"/>
          <a:cs typeface="+mn-cs"/>
        </a:defRPr>
      </a:lvl4pPr>
      <a:lvl5pPr marL="2000250" indent="-171450" algn="l" defTabSz="457200" rtl="0" eaLnBrk="1" latinLnBrk="0" hangingPunct="1">
        <a:spcBef>
          <a:spcPct val="20000"/>
        </a:spcBef>
        <a:spcAft>
          <a:spcPts val="600"/>
        </a:spcAft>
        <a:buClrTx/>
        <a:buSzPct val="80000"/>
        <a:buFont typeface="Wingdings 3" panose="05040102010807070707" pitchFamily="18" charset="2"/>
        <a:buChar char=""/>
        <a:defRPr sz="1400" kern="1200" cap="none">
          <a:solidFill>
            <a:srgbClr val="045087"/>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D0458-BAE8-48F0-9EFC-00DE69409386}" type="datetimeFigureOut">
              <a:rPr lang="en-US" smtClean="0"/>
              <a:t>7/29/2015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0FFA53-2E48-41DB-9AC9-19B8B7F5B849}" type="slidenum">
              <a:rPr lang="en-US" smtClean="0"/>
              <a:t>‹#›</a:t>
            </a:fld>
            <a:endParaRPr lang="en-US"/>
          </a:p>
        </p:txBody>
      </p:sp>
    </p:spTree>
    <p:extLst>
      <p:ext uri="{BB962C8B-B14F-4D97-AF65-F5344CB8AC3E}">
        <p14:creationId xmlns:p14="http://schemas.microsoft.com/office/powerpoint/2010/main" val="180929038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3B3FC9-3056-4722-8172-1E40670E67B4}" type="datetimeFigureOut">
              <a:rPr lang="en-US" smtClean="0"/>
              <a:t>7/29/2015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F6443C-2204-4280-B386-4408B02698DD}" type="slidenum">
              <a:rPr lang="en-US" smtClean="0"/>
              <a:t>‹#›</a:t>
            </a:fld>
            <a:endParaRPr lang="en-US"/>
          </a:p>
        </p:txBody>
      </p:sp>
    </p:spTree>
    <p:extLst>
      <p:ext uri="{BB962C8B-B14F-4D97-AF65-F5344CB8AC3E}">
        <p14:creationId xmlns:p14="http://schemas.microsoft.com/office/powerpoint/2010/main" val="397502687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1.wma"/><Relationship Id="rId1" Type="http://schemas.microsoft.com/office/2007/relationships/media" Target="../media/media11.wma"/><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png"/><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microsoft.com/office/2007/relationships/hdphoto" Target="../media/hdphoto3.wdp"/><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5.wma"/><Relationship Id="rId1" Type="http://schemas.microsoft.com/office/2007/relationships/media" Target="../media/media25.wma"/><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slideLayout" Target="../slideLayouts/slideLayout13.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audio" Target="../media/media27.wma"/><Relationship Id="rId16" Type="http://schemas.openxmlformats.org/officeDocument/2006/relationships/image" Target="../media/image3.png"/><Relationship Id="rId1" Type="http://schemas.microsoft.com/office/2007/relationships/media" Target="../media/media27.wma"/><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notesSlide" Target="../notesSlides/notesSlide27.xml"/><Relationship Id="rId9" Type="http://schemas.openxmlformats.org/officeDocument/2006/relationships/image" Target="../media/image24.png"/><Relationship Id="rId1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8.wma"/><Relationship Id="rId1" Type="http://schemas.microsoft.com/office/2007/relationships/media" Target="../media/media28.wma"/><Relationship Id="rId6" Type="http://schemas.microsoft.com/office/2007/relationships/hdphoto" Target="../media/hdphoto5.wdp"/><Relationship Id="rId5" Type="http://schemas.openxmlformats.org/officeDocument/2006/relationships/image" Target="../media/image31.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30.wma"/><Relationship Id="rId1" Type="http://schemas.microsoft.com/office/2007/relationships/media" Target="../media/media30.wm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37.png"/><Relationship Id="rId2" Type="http://schemas.openxmlformats.org/officeDocument/2006/relationships/audio" Target="../media/media31.wma"/><Relationship Id="rId1" Type="http://schemas.microsoft.com/office/2007/relationships/media" Target="../media/media31.wm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32.wma"/><Relationship Id="rId1" Type="http://schemas.microsoft.com/office/2007/relationships/media" Target="../media/media32.wm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audio" Target="../media/media33.wma"/><Relationship Id="rId1" Type="http://schemas.microsoft.com/office/2007/relationships/media" Target="../media/media33.wma"/><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notesSlide" Target="../notesSlides/notesSlide33.xml"/><Relationship Id="rId9"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4.wma"/><Relationship Id="rId1" Type="http://schemas.microsoft.com/office/2007/relationships/media" Target="../media/media34.wma"/><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51.png"/><Relationship Id="rId2" Type="http://schemas.openxmlformats.org/officeDocument/2006/relationships/audio" Target="../media/media35.wma"/><Relationship Id="rId1" Type="http://schemas.microsoft.com/office/2007/relationships/media" Target="../media/media35.wma"/><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6.wma"/><Relationship Id="rId1" Type="http://schemas.microsoft.com/office/2007/relationships/media" Target="../media/media36.wma"/><Relationship Id="rId6" Type="http://schemas.microsoft.com/office/2007/relationships/hdphoto" Target="../media/hdphoto6.wdp"/><Relationship Id="rId5" Type="http://schemas.openxmlformats.org/officeDocument/2006/relationships/image" Target="../media/image52.png"/><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6" Type="http://schemas.openxmlformats.org/officeDocument/2006/relationships/image" Target="../media/image3.png"/><Relationship Id="rId5" Type="http://schemas.openxmlformats.org/officeDocument/2006/relationships/image" Target="../media/image48.pn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audio" Target="../media/media3.wma"/><Relationship Id="rId7" Type="http://schemas.openxmlformats.org/officeDocument/2006/relationships/image" Target="../media/image3.png"/><Relationship Id="rId2" Type="http://schemas.microsoft.com/office/2007/relationships/media" Target="../media/media3.wm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3.xml"/><Relationship Id="rId4"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9.wma"/><Relationship Id="rId7" Type="http://schemas.openxmlformats.org/officeDocument/2006/relationships/image" Target="../media/image53.png"/><Relationship Id="rId2" Type="http://schemas.openxmlformats.org/officeDocument/2006/relationships/video" Target="../media/media38.mp4"/><Relationship Id="rId1" Type="http://schemas.microsoft.com/office/2007/relationships/media" Target="../media/media38.mp4"/><Relationship Id="rId6" Type="http://schemas.openxmlformats.org/officeDocument/2006/relationships/notesSlide" Target="../notesSlides/notesSlide38.xml"/><Relationship Id="rId5" Type="http://schemas.openxmlformats.org/officeDocument/2006/relationships/slideLayout" Target="../slideLayouts/slideLayout2.xml"/><Relationship Id="rId4" Type="http://schemas.openxmlformats.org/officeDocument/2006/relationships/audio" Target="../media/media39.wma"/></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0.avi"/><Relationship Id="rId1" Type="http://schemas.microsoft.com/office/2007/relationships/media" Target="../media/media40.avi"/><Relationship Id="rId5" Type="http://schemas.openxmlformats.org/officeDocument/2006/relationships/image" Target="../media/image54.png"/><Relationship Id="rId4"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ma"/><Relationship Id="rId1" Type="http://schemas.microsoft.com/office/2007/relationships/media" Target="../media/media41.wma"/><Relationship Id="rId6" Type="http://schemas.openxmlformats.org/officeDocument/2006/relationships/image" Target="../media/image3.png"/><Relationship Id="rId5" Type="http://schemas.openxmlformats.org/officeDocument/2006/relationships/image" Target="../media/image55.JPG"/><Relationship Id="rId4"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2.avi"/><Relationship Id="rId1" Type="http://schemas.microsoft.com/office/2007/relationships/media" Target="../media/media42.avi"/><Relationship Id="rId5" Type="http://schemas.openxmlformats.org/officeDocument/2006/relationships/image" Target="../media/image56.png"/><Relationship Id="rId4"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ma"/><Relationship Id="rId1" Type="http://schemas.microsoft.com/office/2007/relationships/media" Target="../media/media43.wma"/><Relationship Id="rId5" Type="http://schemas.openxmlformats.org/officeDocument/2006/relationships/image" Target="../media/image3.png"/><Relationship Id="rId4"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44.wma"/><Relationship Id="rId1" Type="http://schemas.microsoft.com/office/2007/relationships/media" Target="../media/media44.wm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43.xml"/><Relationship Id="rId9" Type="http://schemas.microsoft.com/office/2007/relationships/diagramDrawing" Target="../diagrams/drawing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5.wma"/><Relationship Id="rId1" Type="http://schemas.microsoft.com/office/2007/relationships/media" Target="../media/media45.wma"/><Relationship Id="rId6" Type="http://schemas.microsoft.com/office/2007/relationships/hdphoto" Target="../media/hdphoto7.wdp"/><Relationship Id="rId5" Type="http://schemas.openxmlformats.org/officeDocument/2006/relationships/image" Target="../media/image61.png"/><Relationship Id="rId4"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ma"/><Relationship Id="rId1" Type="http://schemas.microsoft.com/office/2007/relationships/media" Target="../media/media46.wma"/><Relationship Id="rId6" Type="http://schemas.openxmlformats.org/officeDocument/2006/relationships/image" Target="../media/image3.png"/><Relationship Id="rId5" Type="http://schemas.openxmlformats.org/officeDocument/2006/relationships/image" Target="../media/image62.png"/><Relationship Id="rId4"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7.mp4"/><Relationship Id="rId1" Type="http://schemas.microsoft.com/office/2007/relationships/media" Target="../media/media47.mp4"/><Relationship Id="rId5" Type="http://schemas.openxmlformats.org/officeDocument/2006/relationships/image" Target="../media/image63.png"/><Relationship Id="rId4"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ma"/><Relationship Id="rId1" Type="http://schemas.microsoft.com/office/2007/relationships/media" Target="../media/media48.wma"/><Relationship Id="rId6" Type="http://schemas.openxmlformats.org/officeDocument/2006/relationships/image" Target="../media/image3.png"/><Relationship Id="rId5" Type="http://schemas.openxmlformats.org/officeDocument/2006/relationships/image" Target="../media/image64.png"/><Relationship Id="rId4"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3" Type="http://schemas.openxmlformats.org/officeDocument/2006/relationships/audio" Target="../media/media4.wma"/><Relationship Id="rId7" Type="http://schemas.openxmlformats.org/officeDocument/2006/relationships/image" Target="../media/image3.png"/><Relationship Id="rId2" Type="http://schemas.microsoft.com/office/2007/relationships/media" Target="../media/media4.wm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notesSlide" Target="../notesSlides/notesSlide4.xml"/><Relationship Id="rId4"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ma"/><Relationship Id="rId1" Type="http://schemas.microsoft.com/office/2007/relationships/media" Target="../media/media49.wma"/><Relationship Id="rId6" Type="http://schemas.openxmlformats.org/officeDocument/2006/relationships/image" Target="../media/image3.png"/><Relationship Id="rId5" Type="http://schemas.openxmlformats.org/officeDocument/2006/relationships/image" Target="../media/image65.png"/><Relationship Id="rId4"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67.png"/><Relationship Id="rId2" Type="http://schemas.openxmlformats.org/officeDocument/2006/relationships/audio" Target="../media/media50.wma"/><Relationship Id="rId1" Type="http://schemas.microsoft.com/office/2007/relationships/media" Target="../media/media50.wma"/><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51.wma"/><Relationship Id="rId1" Type="http://schemas.microsoft.com/office/2007/relationships/media" Target="../media/media51.wma"/><Relationship Id="rId6" Type="http://schemas.microsoft.com/office/2007/relationships/hdphoto" Target="../media/hdphoto8.wdp"/><Relationship Id="rId5" Type="http://schemas.openxmlformats.org/officeDocument/2006/relationships/image" Target="../media/image68.png"/><Relationship Id="rId4" Type="http://schemas.openxmlformats.org/officeDocument/2006/relationships/notesSlide" Target="../notesSlides/notesSlide50.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wma"/><Relationship Id="rId1" Type="http://schemas.microsoft.com/office/2007/relationships/media" Target="../media/media52.wma"/><Relationship Id="rId5" Type="http://schemas.openxmlformats.org/officeDocument/2006/relationships/image" Target="../media/image3.png"/><Relationship Id="rId4" Type="http://schemas.openxmlformats.org/officeDocument/2006/relationships/notesSlide" Target="../notesSlides/notesSlide5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0.png"/><Relationship Id="rId2" Type="http://schemas.openxmlformats.org/officeDocument/2006/relationships/audio" Target="../media/media53.wav"/><Relationship Id="rId1" Type="http://schemas.microsoft.com/office/2007/relationships/media" Target="../media/media53.wav"/><Relationship Id="rId6" Type="http://schemas.openxmlformats.org/officeDocument/2006/relationships/image" Target="../media/image69.png"/><Relationship Id="rId5" Type="http://schemas.openxmlformats.org/officeDocument/2006/relationships/audio" Target="../media/audio1.wav"/><Relationship Id="rId4" Type="http://schemas.openxmlformats.org/officeDocument/2006/relationships/notesSlide" Target="../notesSlides/notesSlide5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4.wma"/><Relationship Id="rId1" Type="http://schemas.microsoft.com/office/2007/relationships/media" Target="../media/media54.wma"/><Relationship Id="rId6" Type="http://schemas.openxmlformats.org/officeDocument/2006/relationships/image" Target="../media/image3.png"/><Relationship Id="rId5" Type="http://schemas.openxmlformats.org/officeDocument/2006/relationships/image" Target="../media/image71.png"/><Relationship Id="rId4" Type="http://schemas.openxmlformats.org/officeDocument/2006/relationships/notesSlide" Target="../notesSlides/notesSlide53.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5.wav"/><Relationship Id="rId1" Type="http://schemas.microsoft.com/office/2007/relationships/media" Target="../media/media55.wav"/><Relationship Id="rId6" Type="http://schemas.openxmlformats.org/officeDocument/2006/relationships/image" Target="../media/image72.png"/><Relationship Id="rId5" Type="http://schemas.openxmlformats.org/officeDocument/2006/relationships/audio" Target="../media/audio1.wav"/><Relationship Id="rId4" Type="http://schemas.openxmlformats.org/officeDocument/2006/relationships/notesSlide" Target="../notesSlides/notesSlide54.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6.wav"/><Relationship Id="rId1" Type="http://schemas.microsoft.com/office/2007/relationships/media" Target="../media/media56.wav"/><Relationship Id="rId6" Type="http://schemas.openxmlformats.org/officeDocument/2006/relationships/image" Target="../media/image73.png"/><Relationship Id="rId5" Type="http://schemas.openxmlformats.org/officeDocument/2006/relationships/audio" Target="../media/audio1.wav"/><Relationship Id="rId4" Type="http://schemas.openxmlformats.org/officeDocument/2006/relationships/notesSlide" Target="../notesSlides/notesSlide55.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7.wav"/><Relationship Id="rId1" Type="http://schemas.microsoft.com/office/2007/relationships/media" Target="../media/media57.wav"/><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3" Type="http://schemas.openxmlformats.org/officeDocument/2006/relationships/audio" Target="../media/media5.wma"/><Relationship Id="rId7" Type="http://schemas.openxmlformats.org/officeDocument/2006/relationships/image" Target="../media/image3.png"/><Relationship Id="rId2" Type="http://schemas.microsoft.com/office/2007/relationships/media" Target="../media/media5.wm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5.xml"/><Relationship Id="rId4"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7.xml"/><Relationship Id="rId7" Type="http://schemas.openxmlformats.org/officeDocument/2006/relationships/diagramQuickStyle" Target="../diagrams/quickStyle2.xml"/><Relationship Id="rId2" Type="http://schemas.openxmlformats.org/officeDocument/2006/relationships/audio" Target="../media/media58.wav"/><Relationship Id="rId1" Type="http://schemas.microsoft.com/office/2007/relationships/media" Target="../media/media58.wav"/><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76.png"/><Relationship Id="rId4" Type="http://schemas.openxmlformats.org/officeDocument/2006/relationships/notesSlide" Target="../notesSlides/notesSlide57.xml"/><Relationship Id="rId9" Type="http://schemas.microsoft.com/office/2007/relationships/diagramDrawing" Target="../diagrams/drawing2.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9.wav"/><Relationship Id="rId1" Type="http://schemas.microsoft.com/office/2007/relationships/media" Target="../media/media59.wav"/><Relationship Id="rId6" Type="http://schemas.openxmlformats.org/officeDocument/2006/relationships/image" Target="../media/image72.png"/><Relationship Id="rId5" Type="http://schemas.openxmlformats.org/officeDocument/2006/relationships/image" Target="../media/image14.png"/><Relationship Id="rId4" Type="http://schemas.openxmlformats.org/officeDocument/2006/relationships/notesSlide" Target="../notesSlides/notesSlide58.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0.png"/><Relationship Id="rId2" Type="http://schemas.openxmlformats.org/officeDocument/2006/relationships/audio" Target="../media/media60.wav"/><Relationship Id="rId1" Type="http://schemas.microsoft.com/office/2007/relationships/media" Target="../media/media60.wav"/><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notesSlide" Target="../notesSlides/notesSlide59.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1.wav"/><Relationship Id="rId1" Type="http://schemas.microsoft.com/office/2007/relationships/media" Target="../media/media61.wav"/><Relationship Id="rId6" Type="http://schemas.openxmlformats.org/officeDocument/2006/relationships/image" Target="../media/image70.png"/><Relationship Id="rId5" Type="http://schemas.openxmlformats.org/officeDocument/2006/relationships/image" Target="../media/image14.png"/><Relationship Id="rId4" Type="http://schemas.openxmlformats.org/officeDocument/2006/relationships/notesSlide" Target="../notesSlides/notesSlide60.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0.png"/><Relationship Id="rId2" Type="http://schemas.openxmlformats.org/officeDocument/2006/relationships/audio" Target="../media/media62.wav"/><Relationship Id="rId1" Type="http://schemas.microsoft.com/office/2007/relationships/media" Target="../media/media62.wav"/><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notesSlide" Target="../notesSlides/notesSlide61.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6.png"/><Relationship Id="rId2" Type="http://schemas.openxmlformats.org/officeDocument/2006/relationships/audio" Target="../media/media63.wav"/><Relationship Id="rId1" Type="http://schemas.microsoft.com/office/2007/relationships/media" Target="../media/media63.wav"/><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notesSlide" Target="../notesSlides/notesSlide62.xml"/></Relationships>
</file>

<file path=ppt/slides/_rels/slide6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slideLayout" Target="../slideLayouts/slideLayout6.xml"/><Relationship Id="rId7" Type="http://schemas.openxmlformats.org/officeDocument/2006/relationships/image" Target="../media/image84.png"/><Relationship Id="rId2" Type="http://schemas.openxmlformats.org/officeDocument/2006/relationships/audio" Target="../media/media64.wav"/><Relationship Id="rId1" Type="http://schemas.microsoft.com/office/2007/relationships/media" Target="../media/media64.wav"/><Relationship Id="rId6" Type="http://schemas.microsoft.com/office/2007/relationships/hdphoto" Target="../media/hdphoto9.wdp"/><Relationship Id="rId5" Type="http://schemas.openxmlformats.org/officeDocument/2006/relationships/image" Target="../media/image83.png"/><Relationship Id="rId4" Type="http://schemas.openxmlformats.org/officeDocument/2006/relationships/notesSlide" Target="../notesSlides/notesSlide63.xml"/><Relationship Id="rId9" Type="http://schemas.openxmlformats.org/officeDocument/2006/relationships/image" Target="../media/image70.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6.png"/><Relationship Id="rId2" Type="http://schemas.openxmlformats.org/officeDocument/2006/relationships/audio" Target="../media/media65.wav"/><Relationship Id="rId1" Type="http://schemas.microsoft.com/office/2007/relationships/media" Target="../media/media65.wav"/><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notesSlide" Target="../notesSlides/notesSlide64.xml"/></Relationships>
</file>

<file path=ppt/slides/_rels/slide6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slideLayout" Target="../slideLayouts/slideLayout6.xml"/><Relationship Id="rId7" Type="http://schemas.openxmlformats.org/officeDocument/2006/relationships/image" Target="../media/image90.png"/><Relationship Id="rId2" Type="http://schemas.openxmlformats.org/officeDocument/2006/relationships/audio" Target="../media/media66.wav"/><Relationship Id="rId1" Type="http://schemas.microsoft.com/office/2007/relationships/media" Target="../media/media66.wav"/><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notesSlide" Target="../notesSlides/notesSlide65.xml"/><Relationship Id="rId9" Type="http://schemas.openxmlformats.org/officeDocument/2006/relationships/image" Target="../media/image76.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7.wav"/><Relationship Id="rId1" Type="http://schemas.microsoft.com/office/2007/relationships/media" Target="../media/media67.wav"/><Relationship Id="rId6" Type="http://schemas.openxmlformats.org/officeDocument/2006/relationships/image" Target="../media/image76.png"/><Relationship Id="rId5" Type="http://schemas.openxmlformats.org/officeDocument/2006/relationships/image" Target="../media/image92.png"/><Relationship Id="rId4" Type="http://schemas.openxmlformats.org/officeDocument/2006/relationships/notesSlide" Target="../notesSlides/notesSlide66.xml"/></Relationships>
</file>

<file path=ppt/slides/_rels/slide7.xml.rels><?xml version="1.0" encoding="UTF-8" standalone="yes"?>
<Relationships xmlns="http://schemas.openxmlformats.org/package/2006/relationships"><Relationship Id="rId3" Type="http://schemas.openxmlformats.org/officeDocument/2006/relationships/audio" Target="../media/media6.wma"/><Relationship Id="rId7" Type="http://schemas.openxmlformats.org/officeDocument/2006/relationships/image" Target="../media/image3.png"/><Relationship Id="rId2" Type="http://schemas.microsoft.com/office/2007/relationships/media" Target="../media/media6.wma"/><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notesSlide" Target="../notesSlides/notesSlide6.xml"/><Relationship Id="rId4"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6.png"/><Relationship Id="rId2" Type="http://schemas.openxmlformats.org/officeDocument/2006/relationships/audio" Target="../media/media68.wav"/><Relationship Id="rId1" Type="http://schemas.microsoft.com/office/2007/relationships/media" Target="../media/media68.wav"/><Relationship Id="rId6" Type="http://schemas.openxmlformats.org/officeDocument/2006/relationships/image" Target="../media/image94.jpeg"/><Relationship Id="rId5" Type="http://schemas.openxmlformats.org/officeDocument/2006/relationships/image" Target="../media/image93.jpg"/><Relationship Id="rId4" Type="http://schemas.openxmlformats.org/officeDocument/2006/relationships/notesSlide" Target="../notesSlides/notesSlide67.xml"/></Relationships>
</file>

<file path=ppt/slides/_rels/slide8.xml.rels><?xml version="1.0" encoding="UTF-8" standalone="yes"?>
<Relationships xmlns="http://schemas.openxmlformats.org/package/2006/relationships"><Relationship Id="rId3" Type="http://schemas.openxmlformats.org/officeDocument/2006/relationships/audio" Target="../media/media7.wma"/><Relationship Id="rId7" Type="http://schemas.openxmlformats.org/officeDocument/2006/relationships/image" Target="../media/image3.png"/><Relationship Id="rId2" Type="http://schemas.microsoft.com/office/2007/relationships/media" Target="../media/media7.wma"/><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notesSlide" Target="../notesSlides/notesSlide7.xml"/><Relationship Id="rId4"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audio" Target="../media/media8.wma"/><Relationship Id="rId7" Type="http://schemas.openxmlformats.org/officeDocument/2006/relationships/image" Target="../media/image3.png"/><Relationship Id="rId2" Type="http://schemas.microsoft.com/office/2007/relationships/media" Target="../media/media8.wma"/><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notesSlide" Target="../notesSlides/notesSlide8.xml"/><Relationship Id="rId4"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smtClean="0"/>
              <a:t>(Click to Play “Detailed Navigation / Part I: Website and </a:t>
            </a:r>
            <a:r>
              <a:rPr lang="en-US" dirty="0" err="1" smtClean="0"/>
              <a:t>Indistar</a:t>
            </a:r>
            <a:r>
              <a:rPr lang="en-US" dirty="0" smtClean="0"/>
              <a:t>® Overview)</a:t>
            </a:r>
            <a:endParaRPr lang="en-US" dirty="0"/>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artisticFilmGrain/>
                    </a14:imgEffect>
                  </a14:imgLayer>
                </a14:imgProps>
              </a:ext>
              <a:ext uri="{28A0092B-C50C-407E-A947-70E740481C1C}">
                <a14:useLocalDpi xmlns:a14="http://schemas.microsoft.com/office/drawing/2010/main" val="0"/>
              </a:ext>
            </a:extLst>
          </a:blip>
          <a:stretch>
            <a:fillRect/>
          </a:stretch>
        </p:blipFill>
        <p:spPr>
          <a:xfrm>
            <a:off x="5178550" y="2513074"/>
            <a:ext cx="1834900" cy="1831852"/>
          </a:xfrm>
          <a:prstGeom prst="rect">
            <a:avLst/>
          </a:prstGeom>
        </p:spPr>
      </p:pic>
    </p:spTree>
    <p:extLst>
      <p:ext uri="{BB962C8B-B14F-4D97-AF65-F5344CB8AC3E}">
        <p14:creationId xmlns:p14="http://schemas.microsoft.com/office/powerpoint/2010/main" val="17067634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727" y="402082"/>
            <a:ext cx="8534400" cy="1507067"/>
          </a:xfrm>
        </p:spPr>
        <p:txBody>
          <a:bodyPr/>
          <a:lstStyle/>
          <a:p>
            <a:r>
              <a:rPr lang="en-US" dirty="0" smtClean="0">
                <a:solidFill>
                  <a:srgbClr val="045087"/>
                </a:solidFill>
              </a:rPr>
              <a:t>Logging In</a:t>
            </a:r>
            <a:endParaRPr lang="en-US" dirty="0">
              <a:solidFill>
                <a:srgbClr val="045087"/>
              </a:solidFill>
            </a:endParaRPr>
          </a:p>
        </p:txBody>
      </p:sp>
      <p:pic>
        <p:nvPicPr>
          <p:cNvPr id="5" name="Picture 4"/>
          <p:cNvPicPr>
            <a:picLocks noChangeAspect="1"/>
          </p:cNvPicPr>
          <p:nvPr/>
        </p:nvPicPr>
        <p:blipFill>
          <a:blip r:embed="rId5"/>
          <a:stretch>
            <a:fillRect/>
          </a:stretch>
        </p:blipFill>
        <p:spPr>
          <a:xfrm>
            <a:off x="4495800" y="402082"/>
            <a:ext cx="7315201" cy="6036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315686" y="1796143"/>
            <a:ext cx="3951514"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045087"/>
                </a:solidFill>
              </a:rPr>
              <a:t>Logins and Passwords may be given by the State Administrator(s)</a:t>
            </a:r>
          </a:p>
          <a:p>
            <a:pPr marL="285750" indent="-285750">
              <a:buFont typeface="Arial" panose="020B0604020202020204" pitchFamily="34" charset="0"/>
              <a:buChar char="•"/>
            </a:pPr>
            <a:endParaRPr lang="en-US" dirty="0">
              <a:solidFill>
                <a:srgbClr val="045087"/>
              </a:solidFill>
            </a:endParaRPr>
          </a:p>
          <a:p>
            <a:pPr marL="285750" indent="-285750">
              <a:buFont typeface="Arial" panose="020B0604020202020204" pitchFamily="34" charset="0"/>
              <a:buChar char="•"/>
            </a:pPr>
            <a:endParaRPr lang="en-US" dirty="0" smtClean="0">
              <a:solidFill>
                <a:srgbClr val="045087"/>
              </a:solidFill>
            </a:endParaRPr>
          </a:p>
          <a:p>
            <a:pPr marL="285750" indent="-285750">
              <a:buFont typeface="Arial" panose="020B0604020202020204" pitchFamily="34" charset="0"/>
              <a:buChar char="•"/>
            </a:pPr>
            <a:endParaRPr lang="en-US" dirty="0">
              <a:solidFill>
                <a:srgbClr val="045087"/>
              </a:solidFill>
            </a:endParaRPr>
          </a:p>
          <a:p>
            <a:pPr marL="285750" indent="-285750">
              <a:buFont typeface="Arial" panose="020B0604020202020204" pitchFamily="34" charset="0"/>
              <a:buChar char="•"/>
            </a:pPr>
            <a:r>
              <a:rPr lang="en-US" dirty="0" smtClean="0">
                <a:solidFill>
                  <a:srgbClr val="045087"/>
                </a:solidFill>
              </a:rPr>
              <a:t>Various Access levels</a:t>
            </a:r>
            <a:br>
              <a:rPr lang="en-US" dirty="0" smtClean="0">
                <a:solidFill>
                  <a:srgbClr val="045087"/>
                </a:solidFill>
              </a:rPr>
            </a:br>
            <a:r>
              <a:rPr lang="en-US" dirty="0" smtClean="0">
                <a:solidFill>
                  <a:srgbClr val="045087"/>
                </a:solidFill>
              </a:rPr>
              <a:t/>
            </a:r>
            <a:br>
              <a:rPr lang="en-US" dirty="0" smtClean="0">
                <a:solidFill>
                  <a:srgbClr val="045087"/>
                </a:solidFill>
              </a:rPr>
            </a:br>
            <a:r>
              <a:rPr lang="en-US" dirty="0" smtClean="0">
                <a:solidFill>
                  <a:srgbClr val="045087"/>
                </a:solidFill>
              </a:rPr>
              <a:t>…some with editing rights,</a:t>
            </a:r>
            <a:br>
              <a:rPr lang="en-US" dirty="0" smtClean="0">
                <a:solidFill>
                  <a:srgbClr val="045087"/>
                </a:solidFill>
              </a:rPr>
            </a:br>
            <a:r>
              <a:rPr lang="en-US" dirty="0" smtClean="0">
                <a:solidFill>
                  <a:srgbClr val="045087"/>
                </a:solidFill>
              </a:rPr>
              <a:t/>
            </a:r>
            <a:br>
              <a:rPr lang="en-US" dirty="0" smtClean="0">
                <a:solidFill>
                  <a:srgbClr val="045087"/>
                </a:solidFill>
              </a:rPr>
            </a:br>
            <a:r>
              <a:rPr lang="en-US" dirty="0" smtClean="0">
                <a:solidFill>
                  <a:srgbClr val="045087"/>
                </a:solidFill>
              </a:rPr>
              <a:t>…and some for just reviewing progress.</a:t>
            </a:r>
            <a:endParaRPr lang="en-US" dirty="0">
              <a:solidFill>
                <a:srgbClr val="045087"/>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54256814"/>
      </p:ext>
    </p:extLst>
  </p:cSld>
  <p:clrMapOvr>
    <a:masterClrMapping/>
  </p:clrMapOvr>
  <mc:AlternateContent xmlns:mc="http://schemas.openxmlformats.org/markup-compatibility/2006" xmlns:p14="http://schemas.microsoft.com/office/powerpoint/2010/main">
    <mc:Choice Requires="p14">
      <p:transition spd="slow" p14:dur="2000" advTm="17163"/>
    </mc:Choice>
    <mc:Fallback xmlns="">
      <p:transition spd="slow" advTm="17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68156" y="718576"/>
            <a:ext cx="2981332" cy="5235910"/>
            <a:chOff x="1407" y="0"/>
            <a:chExt cx="2190452" cy="4266961"/>
          </a:xfrm>
        </p:grpSpPr>
        <p:sp>
          <p:nvSpPr>
            <p:cNvPr id="10" name="Rounded Rectangle 9"/>
            <p:cNvSpPr/>
            <p:nvPr/>
          </p:nvSpPr>
          <p:spPr>
            <a:xfrm>
              <a:off x="1407" y="0"/>
              <a:ext cx="2190452" cy="4266961"/>
            </a:xfrm>
            <a:prstGeom prst="roundRect">
              <a:avLst>
                <a:gd name="adj" fmla="val 10000"/>
              </a:avLst>
            </a:prstGeom>
          </p:spPr>
          <p:style>
            <a:lnRef idx="2">
              <a:schemeClr val="accent5">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Rounded Rectangle 4"/>
            <p:cNvSpPr/>
            <p:nvPr/>
          </p:nvSpPr>
          <p:spPr>
            <a:xfrm>
              <a:off x="1407" y="1650886"/>
              <a:ext cx="2190452" cy="170678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85344" rIns="85344" bIns="85344" numCol="1" spcCol="1270" anchor="t" anchorCtr="1">
              <a:noAutofit/>
            </a:bodyPr>
            <a:lstStyle/>
            <a:p>
              <a:pPr lvl="0" algn="ctr" defTabSz="533400">
                <a:lnSpc>
                  <a:spcPct val="90000"/>
                </a:lnSpc>
                <a:spcBef>
                  <a:spcPct val="0"/>
                </a:spcBef>
                <a:spcAft>
                  <a:spcPct val="35000"/>
                </a:spcAft>
              </a:pPr>
              <a:r>
                <a:rPr lang="en-US" sz="1400" b="1" u="sng" kern="1200" dirty="0" smtClean="0"/>
                <a:t>Guests </a:t>
              </a:r>
            </a:p>
            <a:p>
              <a:pPr lvl="0" algn="ctr" defTabSz="533400">
                <a:lnSpc>
                  <a:spcPct val="90000"/>
                </a:lnSpc>
                <a:spcBef>
                  <a:spcPct val="0"/>
                </a:spcBef>
                <a:spcAft>
                  <a:spcPct val="35000"/>
                </a:spcAft>
              </a:pPr>
              <a:r>
                <a:rPr lang="en-US" sz="1400" b="1" u="sng" kern="1200" dirty="0" smtClean="0"/>
                <a:t>(Read-only) </a:t>
              </a:r>
              <a:br>
                <a:rPr lang="en-US" sz="1400" b="1" u="sng" kern="1200" dirty="0" smtClean="0"/>
              </a:br>
              <a:r>
                <a:rPr lang="en-US" sz="1400" b="1" u="none" kern="1200" dirty="0" smtClean="0"/>
                <a:t/>
              </a:r>
              <a:br>
                <a:rPr lang="en-US" sz="1400" b="1" u="none" kern="1200" dirty="0" smtClean="0"/>
              </a:br>
              <a:r>
                <a:rPr lang="en-US" altLang="en-US" sz="1200" i="1" kern="1200" dirty="0" smtClean="0">
                  <a:solidFill>
                    <a:srgbClr val="FF0000"/>
                  </a:solidFill>
                </a:rPr>
                <a:t>To be shared with parents, teachers, and community members.</a:t>
              </a:r>
              <a:endParaRPr lang="en-US" sz="1200" b="1" u="sng" kern="1200" dirty="0"/>
            </a:p>
            <a:p>
              <a:pPr marL="114300" lvl="1" indent="-114300" algn="l" defTabSz="533400">
                <a:lnSpc>
                  <a:spcPct val="90000"/>
                </a:lnSpc>
                <a:spcBef>
                  <a:spcPct val="0"/>
                </a:spcBef>
                <a:spcAft>
                  <a:spcPct val="15000"/>
                </a:spcAft>
                <a:buChar char="••"/>
              </a:pPr>
              <a:r>
                <a:rPr lang="en-US" sz="1400" kern="1200" dirty="0" smtClean="0"/>
                <a:t>Wise Ways®</a:t>
              </a:r>
              <a:endParaRPr lang="en-US" sz="1400" kern="1200" dirty="0"/>
            </a:p>
            <a:p>
              <a:pPr marL="114300" lvl="1" indent="-114300" algn="l" defTabSz="533400">
                <a:lnSpc>
                  <a:spcPct val="90000"/>
                </a:lnSpc>
                <a:spcBef>
                  <a:spcPct val="0"/>
                </a:spcBef>
                <a:spcAft>
                  <a:spcPct val="15000"/>
                </a:spcAft>
                <a:buChar char="••"/>
              </a:pPr>
              <a:r>
                <a:rPr lang="en-US" sz="1400" kern="1200" dirty="0" smtClean="0"/>
                <a:t>Indicator Lists</a:t>
              </a:r>
              <a:endParaRPr lang="en-US" sz="1400" kern="1200" dirty="0"/>
            </a:p>
            <a:p>
              <a:pPr marL="114300" lvl="1" indent="-114300" algn="l" defTabSz="533400">
                <a:lnSpc>
                  <a:spcPct val="90000"/>
                </a:lnSpc>
                <a:spcBef>
                  <a:spcPct val="0"/>
                </a:spcBef>
                <a:spcAft>
                  <a:spcPct val="15000"/>
                </a:spcAft>
                <a:buChar char="••"/>
              </a:pPr>
              <a:r>
                <a:rPr lang="en-US" sz="1400" kern="1200" dirty="0" smtClean="0"/>
                <a:t>Latest Updates/Progress</a:t>
              </a:r>
              <a:endParaRPr lang="en-US" sz="1400" kern="1200" dirty="0"/>
            </a:p>
            <a:p>
              <a:pPr marL="114300" lvl="1" indent="-114300" algn="l" defTabSz="533400">
                <a:lnSpc>
                  <a:spcPct val="90000"/>
                </a:lnSpc>
                <a:spcBef>
                  <a:spcPct val="0"/>
                </a:spcBef>
                <a:spcAft>
                  <a:spcPct val="15000"/>
                </a:spcAft>
                <a:buChar char="••"/>
              </a:pPr>
              <a:r>
                <a:rPr lang="en-US" sz="1400" kern="1200" dirty="0" smtClean="0"/>
                <a:t>View-only Charts/Reports</a:t>
              </a:r>
              <a:endParaRPr lang="en-US" sz="1400" kern="1200" dirty="0"/>
            </a:p>
            <a:p>
              <a:pPr marL="228600" lvl="2" indent="-114300" algn="l" defTabSz="533400">
                <a:lnSpc>
                  <a:spcPct val="90000"/>
                </a:lnSpc>
                <a:spcBef>
                  <a:spcPct val="0"/>
                </a:spcBef>
                <a:spcAft>
                  <a:spcPct val="15000"/>
                </a:spcAft>
                <a:buChar char="••"/>
              </a:pPr>
              <a:r>
                <a:rPr lang="en-US" sz="1400" kern="1200" dirty="0" smtClean="0"/>
                <a:t>Celebrate Our Success!</a:t>
              </a:r>
              <a:endParaRPr lang="en-US" sz="1400" kern="1200" dirty="0"/>
            </a:p>
            <a:p>
              <a:pPr marL="228600" lvl="2" indent="-114300" algn="l" defTabSz="533400">
                <a:lnSpc>
                  <a:spcPct val="90000"/>
                </a:lnSpc>
                <a:spcBef>
                  <a:spcPct val="0"/>
                </a:spcBef>
                <a:spcAft>
                  <a:spcPct val="15000"/>
                </a:spcAft>
                <a:buChar char="••"/>
              </a:pPr>
              <a:r>
                <a:rPr lang="en-US" sz="1400" kern="1200" dirty="0" smtClean="0"/>
                <a:t>Where are We Now</a:t>
              </a:r>
              <a:endParaRPr lang="en-US" sz="1400" kern="1200" dirty="0"/>
            </a:p>
            <a:p>
              <a:pPr marL="228600" lvl="2" indent="-114300" algn="l" defTabSz="533400">
                <a:lnSpc>
                  <a:spcPct val="90000"/>
                </a:lnSpc>
                <a:spcBef>
                  <a:spcPct val="0"/>
                </a:spcBef>
                <a:spcAft>
                  <a:spcPct val="15000"/>
                </a:spcAft>
                <a:buChar char="••"/>
              </a:pPr>
              <a:r>
                <a:rPr lang="en-US" sz="1400" kern="1200" dirty="0" smtClean="0"/>
                <a:t>Comprehensive Report</a:t>
              </a:r>
              <a:endParaRPr lang="en-US" sz="1400" kern="1200" dirty="0"/>
            </a:p>
            <a:p>
              <a:pPr marL="228600" lvl="2" indent="-114300" algn="l" defTabSz="533400">
                <a:lnSpc>
                  <a:spcPct val="90000"/>
                </a:lnSpc>
                <a:spcBef>
                  <a:spcPct val="0"/>
                </a:spcBef>
                <a:spcAft>
                  <a:spcPct val="15000"/>
                </a:spcAft>
                <a:buChar char="••"/>
              </a:pPr>
              <a:r>
                <a:rPr lang="en-US" sz="1400" kern="1200" dirty="0" smtClean="0"/>
                <a:t>Summary Report</a:t>
              </a:r>
              <a:endParaRPr lang="en-US" sz="1400" kern="1200" dirty="0"/>
            </a:p>
            <a:p>
              <a:pPr marL="228600" lvl="2" indent="-114300" algn="l" defTabSz="533400">
                <a:lnSpc>
                  <a:spcPct val="90000"/>
                </a:lnSpc>
                <a:spcBef>
                  <a:spcPct val="0"/>
                </a:spcBef>
                <a:spcAft>
                  <a:spcPct val="15000"/>
                </a:spcAft>
                <a:buChar char="••"/>
              </a:pPr>
              <a:r>
                <a:rPr lang="en-US" sz="1400" kern="1200" dirty="0" smtClean="0"/>
                <a:t>Accomplishments Report</a:t>
              </a:r>
              <a:endParaRPr lang="en-US" sz="1400" kern="1200" dirty="0"/>
            </a:p>
          </p:txBody>
        </p:sp>
      </p:grpSp>
      <p:sp>
        <p:nvSpPr>
          <p:cNvPr id="9" name="Oval 8"/>
          <p:cNvSpPr/>
          <p:nvPr/>
        </p:nvSpPr>
        <p:spPr>
          <a:xfrm>
            <a:off x="1567366" y="974593"/>
            <a:ext cx="1933924" cy="1743558"/>
          </a:xfrm>
          <a:prstGeom prst="ellipse">
            <a:avLst/>
          </a:prstGeom>
          <a:blipFill rotWithShape="1">
            <a:blip r:embed="rId5"/>
            <a:stretch>
              <a:fillRect/>
            </a:stretch>
          </a:blipFill>
        </p:spPr>
        <p:style>
          <a:lnRef idx="2">
            <a:schemeClr val="accent5">
              <a:shade val="80000"/>
              <a:hueOff val="0"/>
              <a:satOff val="0"/>
              <a:lumOff val="0"/>
              <a:alphaOff val="0"/>
            </a:schemeClr>
          </a:lnRef>
          <a:fillRef idx="1">
            <a:scrgbClr r="0" g="0" b="0"/>
          </a:fillRef>
          <a:effectRef idx="0">
            <a:schemeClr val="accent5">
              <a:tint val="40000"/>
              <a:hueOff val="0"/>
              <a:satOff val="0"/>
              <a:lumOff val="0"/>
              <a:alphaOff val="0"/>
            </a:schemeClr>
          </a:effectRef>
          <a:fontRef idx="minor">
            <a:schemeClr val="lt1">
              <a:hueOff val="0"/>
              <a:satOff val="0"/>
              <a:lumOff val="0"/>
              <a:alphaOff val="0"/>
            </a:schemeClr>
          </a:fontRef>
        </p:style>
      </p:sp>
      <p:grpSp>
        <p:nvGrpSpPr>
          <p:cNvPr id="13" name="Group 12"/>
          <p:cNvGrpSpPr/>
          <p:nvPr/>
        </p:nvGrpSpPr>
        <p:grpSpPr>
          <a:xfrm>
            <a:off x="4626431" y="718577"/>
            <a:ext cx="2981332" cy="5235910"/>
            <a:chOff x="2257573" y="0"/>
            <a:chExt cx="2190452" cy="4266961"/>
          </a:xfrm>
        </p:grpSpPr>
        <p:sp>
          <p:nvSpPr>
            <p:cNvPr id="15" name="Rounded Rectangle 14"/>
            <p:cNvSpPr/>
            <p:nvPr/>
          </p:nvSpPr>
          <p:spPr>
            <a:xfrm>
              <a:off x="2257573" y="0"/>
              <a:ext cx="2190452" cy="4266961"/>
            </a:xfrm>
            <a:prstGeom prst="roundRect">
              <a:avLst>
                <a:gd name="adj" fmla="val 10000"/>
              </a:avLst>
            </a:prstGeom>
          </p:spPr>
          <p:style>
            <a:lnRef idx="2">
              <a:schemeClr val="accent5">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Rounded Rectangle 4"/>
            <p:cNvSpPr/>
            <p:nvPr/>
          </p:nvSpPr>
          <p:spPr>
            <a:xfrm>
              <a:off x="2257573" y="1650885"/>
              <a:ext cx="2190452" cy="170678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85344" rIns="85344" bIns="85344" numCol="1" spcCol="1270" anchor="t" anchorCtr="1">
              <a:noAutofit/>
            </a:bodyPr>
            <a:lstStyle/>
            <a:p>
              <a:pPr lvl="0" algn="ctr" defTabSz="533400">
                <a:lnSpc>
                  <a:spcPct val="90000"/>
                </a:lnSpc>
                <a:spcBef>
                  <a:spcPct val="0"/>
                </a:spcBef>
                <a:spcAft>
                  <a:spcPct val="35000"/>
                </a:spcAft>
              </a:pPr>
              <a:r>
                <a:rPr lang="en-US" sz="1400" b="1" u="sng" kern="1200" dirty="0" smtClean="0"/>
                <a:t>Leadership Team </a:t>
              </a:r>
            </a:p>
            <a:p>
              <a:pPr lvl="0" algn="ctr" defTabSz="533400">
                <a:lnSpc>
                  <a:spcPct val="90000"/>
                </a:lnSpc>
                <a:spcBef>
                  <a:spcPct val="0"/>
                </a:spcBef>
                <a:spcAft>
                  <a:spcPct val="35000"/>
                </a:spcAft>
              </a:pPr>
              <a:r>
                <a:rPr lang="en-US" sz="1400" b="1" u="sng" kern="1200" dirty="0" smtClean="0"/>
                <a:t>(Read-only)</a:t>
              </a:r>
              <a:br>
                <a:rPr lang="en-US" sz="1400" b="1" u="sng" kern="1200" dirty="0" smtClean="0"/>
              </a:br>
              <a:r>
                <a:rPr lang="en-US" sz="1400" b="1" u="sng" kern="1200" dirty="0" smtClean="0"/>
                <a:t/>
              </a:r>
              <a:br>
                <a:rPr lang="en-US" sz="1400" b="1" u="sng" kern="1200" dirty="0" smtClean="0"/>
              </a:br>
              <a:r>
                <a:rPr lang="en-US" altLang="en-US" sz="1200" i="1" kern="1200" dirty="0" smtClean="0">
                  <a:solidFill>
                    <a:srgbClr val="FF0000"/>
                  </a:solidFill>
                </a:rPr>
                <a:t>To be shared with Leadership Team members.</a:t>
              </a:r>
              <a:endParaRPr lang="en-US" sz="1200" b="1" u="sng" kern="1200" dirty="0"/>
            </a:p>
            <a:p>
              <a:pPr marL="114300" lvl="1" indent="-114300" algn="l" defTabSz="533400">
                <a:lnSpc>
                  <a:spcPct val="90000"/>
                </a:lnSpc>
                <a:spcBef>
                  <a:spcPct val="0"/>
                </a:spcBef>
                <a:spcAft>
                  <a:spcPct val="15000"/>
                </a:spcAft>
                <a:buChar char="••"/>
              </a:pPr>
              <a:r>
                <a:rPr lang="en-US" sz="1400" kern="1200" dirty="0" smtClean="0"/>
                <a:t>Wise Ways®</a:t>
              </a:r>
              <a:endParaRPr lang="en-US" sz="1400" kern="1200" dirty="0"/>
            </a:p>
            <a:p>
              <a:pPr marL="114300" lvl="1" indent="-114300" algn="l" defTabSz="533400">
                <a:lnSpc>
                  <a:spcPct val="90000"/>
                </a:lnSpc>
                <a:spcBef>
                  <a:spcPct val="0"/>
                </a:spcBef>
                <a:spcAft>
                  <a:spcPct val="15000"/>
                </a:spcAft>
                <a:buChar char="••"/>
              </a:pPr>
              <a:r>
                <a:rPr lang="en-US" sz="1400" kern="1200" dirty="0" smtClean="0"/>
                <a:t>Indicator Lists</a:t>
              </a:r>
              <a:endParaRPr lang="en-US" sz="1400" kern="1200" dirty="0"/>
            </a:p>
            <a:p>
              <a:pPr marL="114300" lvl="1" indent="-114300" algn="l" defTabSz="533400">
                <a:lnSpc>
                  <a:spcPct val="90000"/>
                </a:lnSpc>
                <a:spcBef>
                  <a:spcPct val="0"/>
                </a:spcBef>
                <a:spcAft>
                  <a:spcPct val="15000"/>
                </a:spcAft>
                <a:buChar char="••"/>
              </a:pPr>
              <a:r>
                <a:rPr lang="en-US" sz="1400" kern="1200" dirty="0" smtClean="0"/>
                <a:t>Latest Updates/Progress</a:t>
              </a:r>
              <a:endParaRPr lang="en-US" sz="1400" kern="1200" dirty="0"/>
            </a:p>
            <a:p>
              <a:pPr marL="114300" lvl="1" indent="-114300" algn="l" defTabSz="533400">
                <a:lnSpc>
                  <a:spcPct val="90000"/>
                </a:lnSpc>
                <a:spcBef>
                  <a:spcPct val="0"/>
                </a:spcBef>
                <a:spcAft>
                  <a:spcPct val="15000"/>
                </a:spcAft>
                <a:buChar char="••"/>
              </a:pPr>
              <a:r>
                <a:rPr lang="en-US" sz="1400" kern="1200" dirty="0" smtClean="0"/>
                <a:t>View-only Charts/Reports</a:t>
              </a:r>
              <a:endParaRPr lang="en-US" sz="1400" kern="1200" dirty="0"/>
            </a:p>
            <a:p>
              <a:pPr marL="228600" lvl="2" indent="-114300" algn="l" defTabSz="533400">
                <a:lnSpc>
                  <a:spcPct val="90000"/>
                </a:lnSpc>
                <a:spcBef>
                  <a:spcPct val="0"/>
                </a:spcBef>
                <a:spcAft>
                  <a:spcPct val="15000"/>
                </a:spcAft>
                <a:buChar char="••"/>
              </a:pPr>
              <a:r>
                <a:rPr lang="en-US" sz="1400" kern="1200" dirty="0" smtClean="0"/>
                <a:t>Same as guest</a:t>
              </a:r>
              <a:endParaRPr lang="en-US" sz="1400" kern="1200" dirty="0"/>
            </a:p>
            <a:p>
              <a:pPr marL="114300" lvl="1" indent="-114300" algn="l" defTabSz="533400">
                <a:lnSpc>
                  <a:spcPct val="90000"/>
                </a:lnSpc>
                <a:spcBef>
                  <a:spcPct val="0"/>
                </a:spcBef>
                <a:spcAft>
                  <a:spcPct val="15000"/>
                </a:spcAft>
                <a:buChar char="••"/>
              </a:pPr>
              <a:r>
                <a:rPr lang="en-US" sz="1400" kern="1200" dirty="0" smtClean="0"/>
                <a:t>Coaching Comments</a:t>
              </a:r>
              <a:endParaRPr lang="en-US" sz="1400" kern="1200" dirty="0"/>
            </a:p>
            <a:p>
              <a:pPr marL="114300" lvl="1" indent="-114300" algn="l" defTabSz="533400">
                <a:lnSpc>
                  <a:spcPct val="90000"/>
                </a:lnSpc>
                <a:spcBef>
                  <a:spcPct val="0"/>
                </a:spcBef>
                <a:spcAft>
                  <a:spcPct val="15000"/>
                </a:spcAft>
                <a:buChar char="••"/>
              </a:pPr>
              <a:r>
                <a:rPr lang="en-US" sz="1400" kern="1200" dirty="0" smtClean="0"/>
                <a:t>Leadership Team Agendas and Meeting Minutes</a:t>
              </a:r>
              <a:endParaRPr lang="en-US" sz="1400" kern="1200" dirty="0"/>
            </a:p>
            <a:p>
              <a:pPr marL="114300" lvl="1" indent="-114300" algn="l" defTabSz="533400">
                <a:lnSpc>
                  <a:spcPct val="90000"/>
                </a:lnSpc>
                <a:spcBef>
                  <a:spcPct val="0"/>
                </a:spcBef>
                <a:spcAft>
                  <a:spcPct val="15000"/>
                </a:spcAft>
                <a:buChar char="••"/>
              </a:pPr>
              <a:r>
                <a:rPr lang="en-US" sz="1400" kern="1200" dirty="0" smtClean="0"/>
                <a:t>Team Roster</a:t>
              </a:r>
              <a:endParaRPr lang="en-US" sz="1400" kern="1200" dirty="0"/>
            </a:p>
            <a:p>
              <a:pPr marL="114300" lvl="1" indent="-114300" algn="l" defTabSz="533400">
                <a:lnSpc>
                  <a:spcPct val="90000"/>
                </a:lnSpc>
                <a:spcBef>
                  <a:spcPct val="0"/>
                </a:spcBef>
                <a:spcAft>
                  <a:spcPct val="15000"/>
                </a:spcAft>
                <a:buChar char="••"/>
              </a:pPr>
              <a:endParaRPr lang="en-US" sz="1400" kern="1200" dirty="0"/>
            </a:p>
          </p:txBody>
        </p:sp>
      </p:grpSp>
      <p:sp>
        <p:nvSpPr>
          <p:cNvPr id="14" name="Oval 13"/>
          <p:cNvSpPr/>
          <p:nvPr/>
        </p:nvSpPr>
        <p:spPr>
          <a:xfrm>
            <a:off x="5125640" y="974594"/>
            <a:ext cx="1933924" cy="1743558"/>
          </a:xfrm>
          <a:prstGeom prst="ellipse">
            <a:avLst/>
          </a:prstGeom>
          <a:blipFill rotWithShape="1">
            <a:blip r:embed="rId6"/>
            <a:stretch>
              <a:fillRect/>
            </a:stretch>
          </a:blipFill>
        </p:spPr>
        <p:style>
          <a:lnRef idx="2">
            <a:schemeClr val="accent5">
              <a:shade val="80000"/>
              <a:hueOff val="0"/>
              <a:satOff val="0"/>
              <a:lumOff val="0"/>
              <a:alphaOff val="0"/>
            </a:schemeClr>
          </a:lnRef>
          <a:fillRef idx="1">
            <a:scrgbClr r="0" g="0" b="0"/>
          </a:fillRef>
          <a:effectRef idx="0">
            <a:schemeClr val="accent5">
              <a:tint val="40000"/>
              <a:hueOff val="0"/>
              <a:satOff val="0"/>
              <a:lumOff val="0"/>
              <a:alphaOff val="0"/>
            </a:schemeClr>
          </a:effectRef>
          <a:fontRef idx="minor">
            <a:schemeClr val="lt1">
              <a:hueOff val="0"/>
              <a:satOff val="0"/>
              <a:lumOff val="0"/>
              <a:alphaOff val="0"/>
            </a:schemeClr>
          </a:fontRef>
        </p:style>
      </p:sp>
      <p:grpSp>
        <p:nvGrpSpPr>
          <p:cNvPr id="17" name="Group 16"/>
          <p:cNvGrpSpPr/>
          <p:nvPr/>
        </p:nvGrpSpPr>
        <p:grpSpPr>
          <a:xfrm>
            <a:off x="8131631" y="718577"/>
            <a:ext cx="2981332" cy="5235910"/>
            <a:chOff x="4515147" y="0"/>
            <a:chExt cx="2190452" cy="4266961"/>
          </a:xfrm>
        </p:grpSpPr>
        <p:sp>
          <p:nvSpPr>
            <p:cNvPr id="19" name="Rounded Rectangle 18"/>
            <p:cNvSpPr/>
            <p:nvPr/>
          </p:nvSpPr>
          <p:spPr>
            <a:xfrm>
              <a:off x="4515147" y="0"/>
              <a:ext cx="2190452" cy="4266961"/>
            </a:xfrm>
            <a:prstGeom prst="roundRect">
              <a:avLst>
                <a:gd name="adj" fmla="val 10000"/>
              </a:avLst>
            </a:prstGeom>
          </p:spPr>
          <p:style>
            <a:lnRef idx="2">
              <a:schemeClr val="accent5">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Rounded Rectangle 4"/>
            <p:cNvSpPr/>
            <p:nvPr/>
          </p:nvSpPr>
          <p:spPr>
            <a:xfrm>
              <a:off x="4515147" y="1650885"/>
              <a:ext cx="2190452" cy="170678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85344" rIns="85344" bIns="85344" numCol="1" spcCol="1270" anchor="t" anchorCtr="1">
              <a:noAutofit/>
            </a:bodyPr>
            <a:lstStyle/>
            <a:p>
              <a:pPr lvl="0" algn="ctr" defTabSz="533400">
                <a:lnSpc>
                  <a:spcPct val="90000"/>
                </a:lnSpc>
                <a:spcBef>
                  <a:spcPct val="0"/>
                </a:spcBef>
                <a:spcAft>
                  <a:spcPct val="35000"/>
                </a:spcAft>
              </a:pPr>
              <a:r>
                <a:rPr lang="en-US" sz="1400" b="1" u="sng" kern="1200" dirty="0" smtClean="0"/>
                <a:t>Principal/Superintendent</a:t>
              </a:r>
              <a:r>
                <a:rPr lang="en-US" sz="1400" b="1" kern="1200" dirty="0" smtClean="0"/>
                <a:t> &amp; </a:t>
              </a:r>
              <a:r>
                <a:rPr lang="en-US" sz="1400" b="1" u="sng" kern="1200" dirty="0" smtClean="0"/>
                <a:t>Process Manager (Full/Editable Access)</a:t>
              </a:r>
            </a:p>
            <a:p>
              <a:pPr lvl="0" algn="ctr" defTabSz="533400">
                <a:lnSpc>
                  <a:spcPct val="90000"/>
                </a:lnSpc>
                <a:spcBef>
                  <a:spcPct val="0"/>
                </a:spcBef>
                <a:spcAft>
                  <a:spcPct val="35000"/>
                </a:spcAft>
              </a:pPr>
              <a:endParaRPr lang="en-US" sz="1400" b="1" u="sng" kern="1200" dirty="0"/>
            </a:p>
            <a:p>
              <a:pPr marL="114300" lvl="1" indent="-114300" algn="l" defTabSz="533400">
                <a:lnSpc>
                  <a:spcPct val="90000"/>
                </a:lnSpc>
                <a:spcBef>
                  <a:spcPct val="0"/>
                </a:spcBef>
                <a:spcAft>
                  <a:spcPct val="15000"/>
                </a:spcAft>
                <a:buChar char="••"/>
              </a:pPr>
              <a:r>
                <a:rPr lang="en-US" sz="1400" kern="1200" dirty="0" smtClean="0"/>
                <a:t>Wise Ways®</a:t>
              </a:r>
              <a:endParaRPr lang="en-US" sz="1400" kern="1200" dirty="0"/>
            </a:p>
            <a:p>
              <a:pPr marL="114300" lvl="1" indent="-114300" algn="l" defTabSz="533400">
                <a:lnSpc>
                  <a:spcPct val="90000"/>
                </a:lnSpc>
                <a:spcBef>
                  <a:spcPct val="0"/>
                </a:spcBef>
                <a:spcAft>
                  <a:spcPct val="15000"/>
                </a:spcAft>
                <a:buChar char="••"/>
              </a:pPr>
              <a:r>
                <a:rPr lang="en-US" sz="1400" kern="1200" dirty="0" smtClean="0"/>
                <a:t>Indicator work</a:t>
              </a:r>
              <a:endParaRPr lang="en-US" sz="1400" kern="1200" dirty="0"/>
            </a:p>
            <a:p>
              <a:pPr marL="114300" lvl="1" indent="-114300" algn="l" defTabSz="533400">
                <a:lnSpc>
                  <a:spcPct val="90000"/>
                </a:lnSpc>
                <a:spcBef>
                  <a:spcPct val="0"/>
                </a:spcBef>
                <a:spcAft>
                  <a:spcPct val="15000"/>
                </a:spcAft>
                <a:buChar char="••"/>
              </a:pPr>
              <a:r>
                <a:rPr lang="en-US" sz="1400" kern="1200" dirty="0" smtClean="0"/>
                <a:t>All Reports</a:t>
              </a:r>
              <a:endParaRPr lang="en-US" sz="1400" kern="1200" dirty="0"/>
            </a:p>
            <a:p>
              <a:pPr marL="114300" lvl="1" indent="-114300" algn="l" defTabSz="533400">
                <a:lnSpc>
                  <a:spcPct val="90000"/>
                </a:lnSpc>
                <a:spcBef>
                  <a:spcPct val="0"/>
                </a:spcBef>
                <a:spcAft>
                  <a:spcPct val="15000"/>
                </a:spcAft>
                <a:buChar char="••"/>
              </a:pPr>
              <a:r>
                <a:rPr lang="en-US" sz="1400" kern="1200" dirty="0" smtClean="0"/>
                <a:t>All Forms</a:t>
              </a:r>
              <a:endParaRPr lang="en-US" sz="1400" kern="1200" dirty="0"/>
            </a:p>
            <a:p>
              <a:pPr marL="114300" lvl="1" indent="-114300" algn="l" defTabSz="533400">
                <a:lnSpc>
                  <a:spcPct val="90000"/>
                </a:lnSpc>
                <a:spcBef>
                  <a:spcPct val="0"/>
                </a:spcBef>
                <a:spcAft>
                  <a:spcPct val="15000"/>
                </a:spcAft>
                <a:buChar char="••"/>
              </a:pPr>
              <a:r>
                <a:rPr lang="en-US" sz="1400" kern="1200" dirty="0" smtClean="0"/>
                <a:t>Submissions/Due Dates</a:t>
              </a:r>
              <a:endParaRPr lang="en-US" sz="1400" kern="1200" dirty="0"/>
            </a:p>
            <a:p>
              <a:pPr marL="114300" lvl="1" indent="-114300" algn="l" defTabSz="533400">
                <a:lnSpc>
                  <a:spcPct val="90000"/>
                </a:lnSpc>
                <a:spcBef>
                  <a:spcPct val="0"/>
                </a:spcBef>
                <a:spcAft>
                  <a:spcPct val="15000"/>
                </a:spcAft>
                <a:buChar char="••"/>
              </a:pPr>
              <a:r>
                <a:rPr lang="en-US" sz="1400" kern="1200" dirty="0" smtClean="0"/>
                <a:t>Coaching Comments</a:t>
              </a:r>
              <a:endParaRPr lang="en-US" sz="1400" kern="1200" dirty="0"/>
            </a:p>
            <a:p>
              <a:pPr marL="114300" lvl="1" indent="-114300" algn="l" defTabSz="533400">
                <a:lnSpc>
                  <a:spcPct val="90000"/>
                </a:lnSpc>
                <a:spcBef>
                  <a:spcPct val="0"/>
                </a:spcBef>
                <a:spcAft>
                  <a:spcPct val="15000"/>
                </a:spcAft>
                <a:buChar char="••"/>
              </a:pPr>
              <a:r>
                <a:rPr lang="en-US" sz="1400" kern="1200" dirty="0" smtClean="0"/>
                <a:t>Agendas and Minutes</a:t>
              </a:r>
              <a:endParaRPr lang="en-US" sz="1400" kern="1200" dirty="0"/>
            </a:p>
            <a:p>
              <a:pPr marL="114300" lvl="1" indent="-114300" algn="l" defTabSz="533400">
                <a:lnSpc>
                  <a:spcPct val="90000"/>
                </a:lnSpc>
                <a:spcBef>
                  <a:spcPct val="0"/>
                </a:spcBef>
                <a:spcAft>
                  <a:spcPct val="15000"/>
                </a:spcAft>
                <a:buChar char="••"/>
              </a:pPr>
              <a:endParaRPr lang="en-US" sz="1400" kern="1200" dirty="0"/>
            </a:p>
          </p:txBody>
        </p:sp>
      </p:grpSp>
      <p:sp>
        <p:nvSpPr>
          <p:cNvPr id="18" name="Oval 17"/>
          <p:cNvSpPr/>
          <p:nvPr/>
        </p:nvSpPr>
        <p:spPr>
          <a:xfrm>
            <a:off x="8629432" y="974594"/>
            <a:ext cx="1933924" cy="1743558"/>
          </a:xfrm>
          <a:prstGeom prst="ellipse">
            <a:avLst/>
          </a:prstGeom>
          <a:blipFill rotWithShape="1">
            <a:blip r:embed="rId7"/>
            <a:stretch>
              <a:fillRect/>
            </a:stretch>
          </a:blipFill>
        </p:spPr>
        <p:style>
          <a:lnRef idx="2">
            <a:schemeClr val="accent5">
              <a:shade val="80000"/>
              <a:hueOff val="0"/>
              <a:satOff val="0"/>
              <a:lumOff val="0"/>
              <a:alphaOff val="0"/>
            </a:schemeClr>
          </a:lnRef>
          <a:fillRef idx="1">
            <a:scrgbClr r="0" g="0" b="0"/>
          </a:fillRef>
          <a:effectRef idx="0">
            <a:schemeClr val="accent5">
              <a:tint val="40000"/>
              <a:hueOff val="0"/>
              <a:satOff val="0"/>
              <a:lumOff val="0"/>
              <a:alphaOff val="0"/>
            </a:schemeClr>
          </a:effectRef>
          <a:fontRef idx="minor">
            <a:schemeClr val="lt1">
              <a:hueOff val="0"/>
              <a:satOff val="0"/>
              <a:lumOff val="0"/>
              <a:alphaOff val="0"/>
            </a:schemeClr>
          </a:fontRef>
        </p:style>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42581405"/>
      </p:ext>
    </p:extLst>
  </p:cSld>
  <p:clrMapOvr>
    <a:masterClrMapping/>
  </p:clrMapOvr>
  <mc:AlternateContent xmlns:mc="http://schemas.openxmlformats.org/markup-compatibility/2006" xmlns:p14="http://schemas.microsoft.com/office/powerpoint/2010/main">
    <mc:Choice Requires="p14">
      <p:transition spd="slow" p14:dur="2000" advTm="98664"/>
    </mc:Choice>
    <mc:Fallback xmlns="">
      <p:transition spd="slow" advTm="98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2" presetClass="entr" presetSubtype="4" fill="hold" nodeType="afterEffect">
                                  <p:stCondLst>
                                    <p:cond delay="5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4000" fill="hold"/>
                                        <p:tgtEl>
                                          <p:spTgt spid="9"/>
                                        </p:tgtEl>
                                        <p:attrNameLst>
                                          <p:attrName>ppt_x</p:attrName>
                                        </p:attrNameLst>
                                      </p:cBhvr>
                                      <p:tavLst>
                                        <p:tav tm="0">
                                          <p:val>
                                            <p:strVal val="#ppt_x"/>
                                          </p:val>
                                        </p:tav>
                                        <p:tav tm="100000">
                                          <p:val>
                                            <p:strVal val="#ppt_x"/>
                                          </p:val>
                                        </p:tav>
                                      </p:tavLst>
                                    </p:anim>
                                    <p:anim calcmode="lin" valueType="num">
                                      <p:cBhvr additive="base">
                                        <p:cTn id="11" dur="4000" fill="hold"/>
                                        <p:tgtEl>
                                          <p:spTgt spid="9"/>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50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4000" fill="hold"/>
                                        <p:tgtEl>
                                          <p:spTgt spid="8"/>
                                        </p:tgtEl>
                                        <p:attrNameLst>
                                          <p:attrName>ppt_x</p:attrName>
                                        </p:attrNameLst>
                                      </p:cBhvr>
                                      <p:tavLst>
                                        <p:tav tm="0">
                                          <p:val>
                                            <p:strVal val="#ppt_x"/>
                                          </p:val>
                                        </p:tav>
                                        <p:tav tm="100000">
                                          <p:val>
                                            <p:strVal val="#ppt_x"/>
                                          </p:val>
                                        </p:tav>
                                      </p:tavLst>
                                    </p:anim>
                                    <p:anim calcmode="lin" valueType="num">
                                      <p:cBhvr additive="base">
                                        <p:cTn id="15" dur="4000" fill="hold"/>
                                        <p:tgtEl>
                                          <p:spTgt spid="8"/>
                                        </p:tgtEl>
                                        <p:attrNameLst>
                                          <p:attrName>ppt_y</p:attrName>
                                        </p:attrNameLst>
                                      </p:cBhvr>
                                      <p:tavLst>
                                        <p:tav tm="0">
                                          <p:val>
                                            <p:strVal val="1+#ppt_h/2"/>
                                          </p:val>
                                        </p:tav>
                                        <p:tav tm="100000">
                                          <p:val>
                                            <p:strVal val="#ppt_y"/>
                                          </p:val>
                                        </p:tav>
                                      </p:tavLst>
                                    </p:anim>
                                  </p:childTnLst>
                                </p:cTn>
                              </p:par>
                            </p:childTnLst>
                          </p:cTn>
                        </p:par>
                        <p:par>
                          <p:cTn id="16" fill="hold">
                            <p:stCondLst>
                              <p:cond delay="4501"/>
                            </p:stCondLst>
                            <p:childTnLst>
                              <p:par>
                                <p:cTn id="17" presetID="2" presetClass="entr" presetSubtype="1" fill="hold" nodeType="afterEffect">
                                  <p:stCondLst>
                                    <p:cond delay="246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4000" fill="hold"/>
                                        <p:tgtEl>
                                          <p:spTgt spid="14"/>
                                        </p:tgtEl>
                                        <p:attrNameLst>
                                          <p:attrName>ppt_x</p:attrName>
                                        </p:attrNameLst>
                                      </p:cBhvr>
                                      <p:tavLst>
                                        <p:tav tm="0">
                                          <p:val>
                                            <p:strVal val="#ppt_x"/>
                                          </p:val>
                                        </p:tav>
                                        <p:tav tm="100000">
                                          <p:val>
                                            <p:strVal val="#ppt_x"/>
                                          </p:val>
                                        </p:tav>
                                      </p:tavLst>
                                    </p:anim>
                                    <p:anim calcmode="lin" valueType="num">
                                      <p:cBhvr additive="base">
                                        <p:cTn id="20" dur="4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246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4000" fill="hold"/>
                                        <p:tgtEl>
                                          <p:spTgt spid="13"/>
                                        </p:tgtEl>
                                        <p:attrNameLst>
                                          <p:attrName>ppt_x</p:attrName>
                                        </p:attrNameLst>
                                      </p:cBhvr>
                                      <p:tavLst>
                                        <p:tav tm="0">
                                          <p:val>
                                            <p:strVal val="#ppt_x"/>
                                          </p:val>
                                        </p:tav>
                                        <p:tav tm="100000">
                                          <p:val>
                                            <p:strVal val="#ppt_x"/>
                                          </p:val>
                                        </p:tav>
                                      </p:tavLst>
                                    </p:anim>
                                    <p:anim calcmode="lin" valueType="num">
                                      <p:cBhvr additive="base">
                                        <p:cTn id="24" dur="4000" fill="hold"/>
                                        <p:tgtEl>
                                          <p:spTgt spid="13"/>
                                        </p:tgtEl>
                                        <p:attrNameLst>
                                          <p:attrName>ppt_y</p:attrName>
                                        </p:attrNameLst>
                                      </p:cBhvr>
                                      <p:tavLst>
                                        <p:tav tm="0">
                                          <p:val>
                                            <p:strVal val="0-#ppt_h/2"/>
                                          </p:val>
                                        </p:tav>
                                        <p:tav tm="100000">
                                          <p:val>
                                            <p:strVal val="#ppt_y"/>
                                          </p:val>
                                        </p:tav>
                                      </p:tavLst>
                                    </p:anim>
                                  </p:childTnLst>
                                </p:cTn>
                              </p:par>
                            </p:childTnLst>
                          </p:cTn>
                        </p:par>
                        <p:par>
                          <p:cTn id="25" fill="hold">
                            <p:stCondLst>
                              <p:cond delay="33101"/>
                            </p:stCondLst>
                            <p:childTnLst>
                              <p:par>
                                <p:cTn id="26" presetID="2" presetClass="entr" presetSubtype="2" fill="hold" nodeType="afterEffect">
                                  <p:stCondLst>
                                    <p:cond delay="231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2000" fill="hold"/>
                                        <p:tgtEl>
                                          <p:spTgt spid="18"/>
                                        </p:tgtEl>
                                        <p:attrNameLst>
                                          <p:attrName>ppt_x</p:attrName>
                                        </p:attrNameLst>
                                      </p:cBhvr>
                                      <p:tavLst>
                                        <p:tav tm="0">
                                          <p:val>
                                            <p:strVal val="1+#ppt_w/2"/>
                                          </p:val>
                                        </p:tav>
                                        <p:tav tm="100000">
                                          <p:val>
                                            <p:strVal val="#ppt_x"/>
                                          </p:val>
                                        </p:tav>
                                      </p:tavLst>
                                    </p:anim>
                                    <p:anim calcmode="lin" valueType="num">
                                      <p:cBhvr additive="base">
                                        <p:cTn id="29" dur="2000" fill="hold"/>
                                        <p:tgtEl>
                                          <p:spTgt spid="18"/>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2310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2000" fill="hold"/>
                                        <p:tgtEl>
                                          <p:spTgt spid="17"/>
                                        </p:tgtEl>
                                        <p:attrNameLst>
                                          <p:attrName>ppt_x</p:attrName>
                                        </p:attrNameLst>
                                      </p:cBhvr>
                                      <p:tavLst>
                                        <p:tav tm="0">
                                          <p:val>
                                            <p:strVal val="1+#ppt_w/2"/>
                                          </p:val>
                                        </p:tav>
                                        <p:tav tm="100000">
                                          <p:val>
                                            <p:strVal val="#ppt_x"/>
                                          </p:val>
                                        </p:tav>
                                      </p:tavLst>
                                    </p:anim>
                                    <p:anim calcmode="lin" valueType="num">
                                      <p:cBhvr additive="base">
                                        <p:cTn id="33" dur="2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0B5387"/>
                </a:solidFill>
              </a:rPr>
              <a:t>The Dashboard</a:t>
            </a:r>
            <a:endParaRPr lang="en-US" dirty="0">
              <a:solidFill>
                <a:srgbClr val="0B5387"/>
              </a:solidFill>
            </a:endParaRPr>
          </a:p>
        </p:txBody>
      </p:sp>
      <p:sp>
        <p:nvSpPr>
          <p:cNvPr id="5" name="TextBox 4"/>
          <p:cNvSpPr txBox="1"/>
          <p:nvPr/>
        </p:nvSpPr>
        <p:spPr>
          <a:xfrm>
            <a:off x="0" y="6099586"/>
            <a:ext cx="12191999" cy="569387"/>
          </a:xfrm>
          <a:prstGeom prst="rect">
            <a:avLst/>
          </a:prstGeom>
          <a:noFill/>
        </p:spPr>
        <p:txBody>
          <a:bodyPr wrap="square" rtlCol="0">
            <a:spAutoFit/>
          </a:bodyPr>
          <a:lstStyle/>
          <a:p>
            <a:pPr algn="ctr"/>
            <a:r>
              <a:rPr lang="en-US" sz="3100" dirty="0" smtClean="0">
                <a:solidFill>
                  <a:srgbClr val="B40000"/>
                </a:solidFill>
                <a:latin typeface="Calibri Light" panose="020F0302020204030204" pitchFamily="34" charset="0"/>
              </a:rPr>
              <a:t>●    Parts &amp; Pieces    ●     </a:t>
            </a:r>
            <a:endParaRPr lang="en-US" sz="3100" dirty="0">
              <a:solidFill>
                <a:srgbClr val="B40000"/>
              </a:solidFill>
            </a:endParaRPr>
          </a:p>
        </p:txBody>
      </p:sp>
      <p:pic>
        <p:nvPicPr>
          <p:cNvPr id="3" name="Picture 2"/>
          <p:cNvPicPr>
            <a:picLocks noChangeAspect="1"/>
          </p:cNvPicPr>
          <p:nvPr/>
        </p:nvPicPr>
        <p:blipFill>
          <a:blip r:embed="rId5" cstate="print">
            <a:biLevel thresh="75000"/>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5219918" y="2272000"/>
            <a:ext cx="1385600" cy="13856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6591614"/>
      </p:ext>
    </p:extLst>
  </p:cSld>
  <p:clrMapOvr>
    <a:masterClrMapping/>
  </p:clrMapOvr>
  <mc:AlternateContent xmlns:mc="http://schemas.openxmlformats.org/markup-compatibility/2006" xmlns:p14="http://schemas.microsoft.com/office/powerpoint/2010/main">
    <mc:Choice Requires="p14">
      <p:transition spd="slow" p14:dur="2000" advTm="6501"/>
    </mc:Choice>
    <mc:Fallback xmlns="">
      <p:transition spd="slow" advTm="6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 y="439353"/>
            <a:ext cx="12192000" cy="646331"/>
          </a:xfrm>
          <a:prstGeom prst="rect">
            <a:avLst/>
          </a:prstGeom>
          <a:gradFill flip="none" rotWithShape="1">
            <a:gsLst>
              <a:gs pos="0">
                <a:schemeClr val="tx1">
                  <a:lumMod val="85000"/>
                  <a:shade val="30000"/>
                  <a:satMod val="115000"/>
                  <a:alpha val="0"/>
                </a:schemeClr>
              </a:gs>
              <a:gs pos="50000">
                <a:schemeClr val="tx1">
                  <a:lumMod val="85000"/>
                  <a:shade val="67500"/>
                  <a:satMod val="115000"/>
                </a:schemeClr>
              </a:gs>
              <a:gs pos="100000">
                <a:schemeClr val="tx1">
                  <a:lumMod val="85000"/>
                  <a:shade val="100000"/>
                  <a:satMod val="115000"/>
                </a:schemeClr>
              </a:gs>
            </a:gsLst>
            <a:path path="circle">
              <a:fillToRect r="100000" b="100000"/>
            </a:path>
            <a:tileRect l="-100000" t="-100000"/>
          </a:gradFill>
        </p:spPr>
        <p:txBody>
          <a:bodyPr wrap="square" rtlCol="0">
            <a:spAutoFit/>
          </a:bodyPr>
          <a:lstStyle/>
          <a:p>
            <a:pPr algn="r"/>
            <a:endParaRPr lang="en-US" sz="3600" b="1" dirty="0">
              <a:ln w="22225">
                <a:solidFill>
                  <a:srgbClr val="1481AC"/>
                </a:solidFill>
                <a:prstDash val="solid"/>
              </a:ln>
              <a:solidFill>
                <a:schemeClr val="accent1"/>
              </a:solidFill>
            </a:endParaRPr>
          </a:p>
        </p:txBody>
      </p:sp>
      <p:sp>
        <p:nvSpPr>
          <p:cNvPr id="11" name="Title 1"/>
          <p:cNvSpPr txBox="1">
            <a:spLocks/>
          </p:cNvSpPr>
          <p:nvPr/>
        </p:nvSpPr>
        <p:spPr>
          <a:xfrm>
            <a:off x="1" y="0"/>
            <a:ext cx="8534400" cy="15070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solidFill>
                  <a:srgbClr val="045087"/>
                </a:solidFill>
              </a:rPr>
              <a:t>The Dashboard</a:t>
            </a:r>
            <a:endParaRPr lang="en-US" b="1" dirty="0">
              <a:solidFill>
                <a:srgbClr val="045087"/>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4" name="Picture 3"/>
          <p:cNvPicPr>
            <a:picLocks noChangeAspect="1"/>
          </p:cNvPicPr>
          <p:nvPr/>
        </p:nvPicPr>
        <p:blipFill>
          <a:blip r:embed="rId6"/>
          <a:stretch>
            <a:fillRect/>
          </a:stretch>
        </p:blipFill>
        <p:spPr>
          <a:xfrm>
            <a:off x="690563" y="1620836"/>
            <a:ext cx="10810875" cy="4705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34847707"/>
      </p:ext>
    </p:extLst>
  </p:cSld>
  <p:clrMapOvr>
    <a:masterClrMapping/>
  </p:clrMapOvr>
  <mc:AlternateContent xmlns:mc="http://schemas.openxmlformats.org/markup-compatibility/2006" xmlns:p14="http://schemas.microsoft.com/office/powerpoint/2010/main">
    <mc:Choice Requires="p14">
      <p:transition spd="slow" p14:dur="2000" advTm="22726"/>
    </mc:Choice>
    <mc:Fallback xmlns="">
      <p:transition spd="slow" advTm="22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406" y="1840328"/>
            <a:ext cx="10566329" cy="29114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5" name="Straight Arrow Connector 4"/>
          <p:cNvCxnSpPr/>
          <p:nvPr/>
        </p:nvCxnSpPr>
        <p:spPr>
          <a:xfrm flipV="1">
            <a:off x="674914" y="3450771"/>
            <a:ext cx="511629" cy="211182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57200" y="5573486"/>
            <a:ext cx="11266714" cy="646331"/>
          </a:xfrm>
          <a:prstGeom prst="rect">
            <a:avLst/>
          </a:prstGeom>
          <a:noFill/>
        </p:spPr>
        <p:txBody>
          <a:bodyPr wrap="square" rtlCol="0">
            <a:spAutoFit/>
          </a:bodyPr>
          <a:lstStyle/>
          <a:p>
            <a:r>
              <a:rPr lang="en-US" dirty="0" smtClean="0">
                <a:solidFill>
                  <a:srgbClr val="0B5387"/>
                </a:solidFill>
              </a:rPr>
              <a:t>Home Tab – Link to Indicators of Effective Practice, where either school or district leadership teams will work to implement research-based effective practices.</a:t>
            </a:r>
            <a:endParaRPr lang="en-US" dirty="0">
              <a:solidFill>
                <a:srgbClr val="0B5387"/>
              </a:solidFill>
            </a:endParaRPr>
          </a:p>
        </p:txBody>
      </p:sp>
      <p:sp>
        <p:nvSpPr>
          <p:cNvPr id="9" name="TextBox 8"/>
          <p:cNvSpPr txBox="1"/>
          <p:nvPr/>
        </p:nvSpPr>
        <p:spPr>
          <a:xfrm flipH="1">
            <a:off x="7716033" y="430367"/>
            <a:ext cx="4475967" cy="646331"/>
          </a:xfrm>
          <a:prstGeom prst="homePlate">
            <a:avLst/>
          </a:prstGeom>
          <a:solidFill>
            <a:srgbClr val="B40000"/>
          </a:solidFill>
          <a:ln>
            <a:noFill/>
          </a:ln>
        </p:spPr>
        <p:txBody>
          <a:bodyPr wrap="square" rtlCol="0">
            <a:spAutoFit/>
          </a:bodyPr>
          <a:lstStyle/>
          <a:p>
            <a:pPr algn="ctr"/>
            <a:r>
              <a:rPr lang="en-US" sz="3600" b="1" dirty="0" smtClean="0">
                <a:ln w="22225">
                  <a:noFill/>
                  <a:prstDash val="solid"/>
                </a:ln>
              </a:rPr>
              <a:t>     TAB 1 </a:t>
            </a:r>
            <a:endParaRPr lang="en-US" sz="3600" b="1" dirty="0">
              <a:ln w="22225">
                <a:noFill/>
                <a:prstDash val="solid"/>
              </a:ln>
            </a:endParaRPr>
          </a:p>
        </p:txBody>
      </p:sp>
      <p:sp>
        <p:nvSpPr>
          <p:cNvPr id="11" name="Title 1"/>
          <p:cNvSpPr txBox="1">
            <a:spLocks/>
          </p:cNvSpPr>
          <p:nvPr/>
        </p:nvSpPr>
        <p:spPr>
          <a:xfrm>
            <a:off x="1" y="0"/>
            <a:ext cx="8534400" cy="15070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solidFill>
                  <a:srgbClr val="045087"/>
                </a:solidFill>
              </a:rPr>
              <a:t>The Dashboard</a:t>
            </a:r>
            <a:endParaRPr lang="en-US" b="1" dirty="0">
              <a:solidFill>
                <a:srgbClr val="045087"/>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28000842"/>
      </p:ext>
    </p:extLst>
  </p:cSld>
  <p:clrMapOvr>
    <a:masterClrMapping/>
  </p:clrMapOvr>
  <mc:AlternateContent xmlns:mc="http://schemas.openxmlformats.org/markup-compatibility/2006" xmlns:p14="http://schemas.microsoft.com/office/powerpoint/2010/main">
    <mc:Choice Requires="p14">
      <p:transition spd="slow" p14:dur="2000" advTm="13622"/>
    </mc:Choice>
    <mc:Fallback xmlns="">
      <p:transition spd="slow" advTm="13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406" y="1840328"/>
            <a:ext cx="10566329" cy="29114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5" name="Straight Arrow Connector 4"/>
          <p:cNvCxnSpPr/>
          <p:nvPr/>
        </p:nvCxnSpPr>
        <p:spPr>
          <a:xfrm flipH="1" flipV="1">
            <a:off x="2502127" y="3423737"/>
            <a:ext cx="1188130" cy="1812292"/>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690257" y="5236029"/>
            <a:ext cx="6607628" cy="923330"/>
          </a:xfrm>
          <a:prstGeom prst="rect">
            <a:avLst/>
          </a:prstGeom>
          <a:noFill/>
        </p:spPr>
        <p:txBody>
          <a:bodyPr wrap="square" rtlCol="0">
            <a:spAutoFit/>
          </a:bodyPr>
          <a:lstStyle/>
          <a:p>
            <a:r>
              <a:rPr lang="en-US" dirty="0" smtClean="0">
                <a:solidFill>
                  <a:srgbClr val="0B5387"/>
                </a:solidFill>
              </a:rPr>
              <a:t>Complete Forms – Link(s) to supplemental forms created by your state to help schools and/or districts fulfill state or federal requirements.</a:t>
            </a:r>
            <a:endParaRPr lang="en-US" dirty="0">
              <a:solidFill>
                <a:srgbClr val="0B5387"/>
              </a:solidFill>
            </a:endParaRPr>
          </a:p>
        </p:txBody>
      </p:sp>
      <p:sp>
        <p:nvSpPr>
          <p:cNvPr id="10" name="Title 1"/>
          <p:cNvSpPr txBox="1">
            <a:spLocks/>
          </p:cNvSpPr>
          <p:nvPr/>
        </p:nvSpPr>
        <p:spPr>
          <a:xfrm>
            <a:off x="1" y="0"/>
            <a:ext cx="8534400" cy="15070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smtClean="0">
                <a:solidFill>
                  <a:srgbClr val="045087"/>
                </a:solidFill>
              </a:rPr>
              <a:t>The Dashboard</a:t>
            </a:r>
            <a:endParaRPr lang="en-US" b="1" dirty="0">
              <a:solidFill>
                <a:srgbClr val="045087"/>
              </a:solidFill>
            </a:endParaRPr>
          </a:p>
        </p:txBody>
      </p:sp>
      <p:sp>
        <p:nvSpPr>
          <p:cNvPr id="7" name="TextBox 6"/>
          <p:cNvSpPr txBox="1"/>
          <p:nvPr/>
        </p:nvSpPr>
        <p:spPr>
          <a:xfrm flipH="1">
            <a:off x="7716033" y="430367"/>
            <a:ext cx="4475967" cy="646331"/>
          </a:xfrm>
          <a:prstGeom prst="homePlate">
            <a:avLst/>
          </a:prstGeom>
          <a:solidFill>
            <a:srgbClr val="B40000"/>
          </a:solidFill>
          <a:ln>
            <a:noFill/>
          </a:ln>
        </p:spPr>
        <p:txBody>
          <a:bodyPr wrap="square" rtlCol="0">
            <a:spAutoFit/>
          </a:bodyPr>
          <a:lstStyle/>
          <a:p>
            <a:pPr algn="ctr"/>
            <a:r>
              <a:rPr lang="en-US" sz="3600" b="1" dirty="0" smtClean="0">
                <a:ln w="22225">
                  <a:noFill/>
                  <a:prstDash val="solid"/>
                </a:ln>
              </a:rPr>
              <a:t>     TAB 2 </a:t>
            </a:r>
            <a:endParaRPr lang="en-US" sz="3600" b="1" dirty="0">
              <a:ln w="22225">
                <a:noFill/>
                <a:prstDash val="solid"/>
              </a:ln>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39035867"/>
      </p:ext>
    </p:extLst>
  </p:cSld>
  <p:clrMapOvr>
    <a:masterClrMapping/>
  </p:clrMapOvr>
  <mc:AlternateContent xmlns:mc="http://schemas.openxmlformats.org/markup-compatibility/2006" xmlns:p14="http://schemas.microsoft.com/office/powerpoint/2010/main">
    <mc:Choice Requires="p14">
      <p:transition spd="slow" p14:dur="2000" advTm="14348"/>
    </mc:Choice>
    <mc:Fallback xmlns="">
      <p:transition spd="slow" advTm="14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406" y="1840328"/>
            <a:ext cx="10566329" cy="29114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5" name="Straight Arrow Connector 4"/>
          <p:cNvCxnSpPr/>
          <p:nvPr/>
        </p:nvCxnSpPr>
        <p:spPr>
          <a:xfrm flipV="1">
            <a:off x="3679371" y="3407230"/>
            <a:ext cx="555172" cy="18614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8406" y="5268686"/>
            <a:ext cx="7652657" cy="923330"/>
          </a:xfrm>
          <a:prstGeom prst="rect">
            <a:avLst/>
          </a:prstGeom>
          <a:noFill/>
        </p:spPr>
        <p:txBody>
          <a:bodyPr wrap="square" rtlCol="0">
            <a:spAutoFit/>
          </a:bodyPr>
          <a:lstStyle/>
          <a:p>
            <a:r>
              <a:rPr lang="en-US" dirty="0" smtClean="0">
                <a:solidFill>
                  <a:srgbClr val="0B5387"/>
                </a:solidFill>
              </a:rPr>
              <a:t>Submit Forms/Reports – The tab will display all state-set due dates and submission periods for a school or district.  Both the indicator progress work and most form requirements may be submitted here. </a:t>
            </a:r>
            <a:endParaRPr lang="en-US" dirty="0">
              <a:solidFill>
                <a:srgbClr val="0B5387"/>
              </a:solidFill>
            </a:endParaRPr>
          </a:p>
        </p:txBody>
      </p:sp>
      <p:sp>
        <p:nvSpPr>
          <p:cNvPr id="11" name="Title 1"/>
          <p:cNvSpPr txBox="1">
            <a:spLocks/>
          </p:cNvSpPr>
          <p:nvPr/>
        </p:nvSpPr>
        <p:spPr>
          <a:xfrm>
            <a:off x="1" y="0"/>
            <a:ext cx="8534400" cy="15070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smtClean="0">
                <a:solidFill>
                  <a:srgbClr val="045087"/>
                </a:solidFill>
              </a:rPr>
              <a:t>The Dashboard</a:t>
            </a:r>
            <a:endParaRPr lang="en-US" b="1" dirty="0">
              <a:solidFill>
                <a:srgbClr val="045087"/>
              </a:solidFill>
            </a:endParaRPr>
          </a:p>
        </p:txBody>
      </p:sp>
      <p:sp>
        <p:nvSpPr>
          <p:cNvPr id="7" name="TextBox 6"/>
          <p:cNvSpPr txBox="1"/>
          <p:nvPr/>
        </p:nvSpPr>
        <p:spPr>
          <a:xfrm flipH="1">
            <a:off x="7716033" y="430367"/>
            <a:ext cx="4475967" cy="646331"/>
          </a:xfrm>
          <a:prstGeom prst="homePlate">
            <a:avLst/>
          </a:prstGeom>
          <a:solidFill>
            <a:srgbClr val="B40000"/>
          </a:solidFill>
          <a:ln>
            <a:noFill/>
          </a:ln>
        </p:spPr>
        <p:txBody>
          <a:bodyPr wrap="square" rtlCol="0">
            <a:spAutoFit/>
          </a:bodyPr>
          <a:lstStyle/>
          <a:p>
            <a:pPr algn="ctr"/>
            <a:r>
              <a:rPr lang="en-US" sz="3600" b="1" dirty="0" smtClean="0">
                <a:ln w="22225">
                  <a:noFill/>
                  <a:prstDash val="solid"/>
                </a:ln>
              </a:rPr>
              <a:t>     TAB 3 </a:t>
            </a:r>
            <a:endParaRPr lang="en-US" sz="3600" b="1" dirty="0">
              <a:ln w="22225">
                <a:noFill/>
                <a:prstDash val="solid"/>
              </a:ln>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17871303"/>
      </p:ext>
    </p:extLst>
  </p:cSld>
  <p:clrMapOvr>
    <a:masterClrMapping/>
  </p:clrMapOvr>
  <mc:AlternateContent xmlns:mc="http://schemas.openxmlformats.org/markup-compatibility/2006" xmlns:p14="http://schemas.microsoft.com/office/powerpoint/2010/main">
    <mc:Choice Requires="p14">
      <p:transition spd="slow" p14:dur="2000" advTm="17087"/>
    </mc:Choice>
    <mc:Fallback xmlns="">
      <p:transition spd="slow" advTm="17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406" y="1840328"/>
            <a:ext cx="10566329" cy="29114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5" name="Straight Arrow Connector 4"/>
          <p:cNvCxnSpPr/>
          <p:nvPr/>
        </p:nvCxnSpPr>
        <p:spPr>
          <a:xfrm flipH="1" flipV="1">
            <a:off x="5148944" y="3399154"/>
            <a:ext cx="1502228" cy="1763485"/>
          </a:xfrm>
          <a:prstGeom prst="straightConnector1">
            <a:avLst/>
          </a:prstGeom>
          <a:ln w="57150">
            <a:solidFill>
              <a:srgbClr val="58267E"/>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651172" y="5162639"/>
            <a:ext cx="4804192" cy="1200329"/>
          </a:xfrm>
          <a:prstGeom prst="rect">
            <a:avLst/>
          </a:prstGeom>
          <a:noFill/>
        </p:spPr>
        <p:txBody>
          <a:bodyPr wrap="square" rtlCol="0">
            <a:spAutoFit/>
          </a:bodyPr>
          <a:lstStyle/>
          <a:p>
            <a:r>
              <a:rPr lang="en-US" dirty="0" smtClean="0">
                <a:solidFill>
                  <a:srgbClr val="0B5387"/>
                </a:solidFill>
              </a:rPr>
              <a:t>Docs &amp; Links – Housed on this tab are research, resources, and website links to help aid a leadership team as they work through the continuous  process.</a:t>
            </a:r>
            <a:endParaRPr lang="en-US" dirty="0">
              <a:solidFill>
                <a:srgbClr val="0B5387"/>
              </a:solidFill>
            </a:endParaRPr>
          </a:p>
        </p:txBody>
      </p:sp>
      <p:sp>
        <p:nvSpPr>
          <p:cNvPr id="10" name="Title 1"/>
          <p:cNvSpPr txBox="1">
            <a:spLocks/>
          </p:cNvSpPr>
          <p:nvPr/>
        </p:nvSpPr>
        <p:spPr>
          <a:xfrm>
            <a:off x="1" y="0"/>
            <a:ext cx="8534400" cy="15070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smtClean="0">
                <a:solidFill>
                  <a:srgbClr val="045087"/>
                </a:solidFill>
              </a:rPr>
              <a:t>The Dashboard</a:t>
            </a:r>
            <a:endParaRPr lang="en-US" b="1" dirty="0">
              <a:solidFill>
                <a:srgbClr val="045087"/>
              </a:solidFill>
            </a:endParaRPr>
          </a:p>
        </p:txBody>
      </p:sp>
      <p:sp>
        <p:nvSpPr>
          <p:cNvPr id="7" name="TextBox 6"/>
          <p:cNvSpPr txBox="1"/>
          <p:nvPr/>
        </p:nvSpPr>
        <p:spPr>
          <a:xfrm flipH="1">
            <a:off x="7716033" y="430367"/>
            <a:ext cx="4475967" cy="646331"/>
          </a:xfrm>
          <a:prstGeom prst="homePlate">
            <a:avLst/>
          </a:prstGeom>
          <a:solidFill>
            <a:srgbClr val="B40000"/>
          </a:solidFill>
          <a:ln>
            <a:noFill/>
          </a:ln>
        </p:spPr>
        <p:txBody>
          <a:bodyPr wrap="square" rtlCol="0">
            <a:spAutoFit/>
          </a:bodyPr>
          <a:lstStyle/>
          <a:p>
            <a:pPr algn="ctr"/>
            <a:r>
              <a:rPr lang="en-US" sz="3600" b="1" dirty="0" smtClean="0">
                <a:ln w="22225">
                  <a:noFill/>
                  <a:prstDash val="solid"/>
                </a:ln>
              </a:rPr>
              <a:t>     TAB 4 </a:t>
            </a:r>
            <a:endParaRPr lang="en-US" sz="3600" b="1" dirty="0">
              <a:ln w="22225">
                <a:noFill/>
                <a:prstDash val="solid"/>
              </a:ln>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84788179"/>
      </p:ext>
    </p:extLst>
  </p:cSld>
  <p:clrMapOvr>
    <a:masterClrMapping/>
  </p:clrMapOvr>
  <mc:AlternateContent xmlns:mc="http://schemas.openxmlformats.org/markup-compatibility/2006" xmlns:p14="http://schemas.microsoft.com/office/powerpoint/2010/main">
    <mc:Choice Requires="p14">
      <p:transition spd="slow" p14:dur="2000" advTm="15087"/>
    </mc:Choice>
    <mc:Fallback xmlns="">
      <p:transition spd="slow" advTm="15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421796" y="1707842"/>
            <a:ext cx="11449754" cy="2623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1" y="0"/>
            <a:ext cx="8534400" cy="1507067"/>
          </a:xfrm>
        </p:spPr>
        <p:txBody>
          <a:bodyPr/>
          <a:lstStyle/>
          <a:p>
            <a:r>
              <a:rPr lang="en-US" b="1" dirty="0" smtClean="0">
                <a:solidFill>
                  <a:srgbClr val="045087"/>
                </a:solidFill>
              </a:rPr>
              <a:t>The Dashboard</a:t>
            </a:r>
            <a:endParaRPr lang="en-US" b="1" dirty="0">
              <a:solidFill>
                <a:srgbClr val="045087"/>
              </a:solidFill>
            </a:endParaRPr>
          </a:p>
        </p:txBody>
      </p:sp>
      <p:cxnSp>
        <p:nvCxnSpPr>
          <p:cNvPr id="5" name="Straight Arrow Connector 4"/>
          <p:cNvCxnSpPr/>
          <p:nvPr/>
        </p:nvCxnSpPr>
        <p:spPr>
          <a:xfrm flipH="1" flipV="1">
            <a:off x="6801634" y="2139731"/>
            <a:ext cx="914399" cy="252276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 y="4662494"/>
            <a:ext cx="12192000"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0B5387"/>
                </a:solidFill>
              </a:rPr>
              <a:t>Coaching – Districts will be able to access each of their schools’ on this tab, in order to check progress and provide coaching support and feedback, as well as reports for overall progress.</a:t>
            </a:r>
          </a:p>
          <a:p>
            <a:pPr marL="285750" indent="-285750">
              <a:buFont typeface="Arial" panose="020B0604020202020204" pitchFamily="34" charset="0"/>
              <a:buChar char="•"/>
            </a:pPr>
            <a:endParaRPr lang="en-US" dirty="0">
              <a:solidFill>
                <a:srgbClr val="0B5387"/>
              </a:solidFill>
            </a:endParaRPr>
          </a:p>
          <a:p>
            <a:pPr marL="285750" indent="-285750">
              <a:buFont typeface="Arial" panose="020B0604020202020204" pitchFamily="34" charset="0"/>
              <a:buChar char="•"/>
            </a:pPr>
            <a:endParaRPr lang="en-US" dirty="0" smtClean="0">
              <a:solidFill>
                <a:srgbClr val="0B5387"/>
              </a:solidFill>
            </a:endParaRPr>
          </a:p>
          <a:p>
            <a:pPr marL="285750" indent="-285750">
              <a:buFont typeface="Arial" panose="020B0604020202020204" pitchFamily="34" charset="0"/>
              <a:buChar char="•"/>
            </a:pPr>
            <a:endParaRPr lang="en-US" dirty="0">
              <a:solidFill>
                <a:srgbClr val="0B5387"/>
              </a:solidFill>
            </a:endParaRPr>
          </a:p>
          <a:p>
            <a:pPr marL="285750" indent="-285750">
              <a:buFont typeface="Arial" panose="020B0604020202020204" pitchFamily="34" charset="0"/>
              <a:buChar char="•"/>
            </a:pPr>
            <a:endParaRPr lang="en-US" dirty="0" smtClean="0">
              <a:solidFill>
                <a:srgbClr val="0B5387"/>
              </a:solidFill>
            </a:endParaRPr>
          </a:p>
          <a:p>
            <a:pPr marL="285750" indent="-285750">
              <a:buFont typeface="Arial" panose="020B0604020202020204" pitchFamily="34" charset="0"/>
              <a:buChar char="•"/>
            </a:pPr>
            <a:endParaRPr lang="en-US" dirty="0">
              <a:solidFill>
                <a:srgbClr val="0B5387"/>
              </a:solidFill>
            </a:endParaRPr>
          </a:p>
          <a:p>
            <a:pPr marL="285750" indent="-285750">
              <a:buFont typeface="Arial" panose="020B0604020202020204" pitchFamily="34" charset="0"/>
              <a:buChar char="•"/>
            </a:pPr>
            <a:endParaRPr lang="en-US" dirty="0">
              <a:solidFill>
                <a:srgbClr val="0B5387"/>
              </a:solidFill>
            </a:endParaRPr>
          </a:p>
        </p:txBody>
      </p:sp>
      <p:sp>
        <p:nvSpPr>
          <p:cNvPr id="11" name="TextBox 10"/>
          <p:cNvSpPr txBox="1"/>
          <p:nvPr/>
        </p:nvSpPr>
        <p:spPr>
          <a:xfrm>
            <a:off x="1" y="5639111"/>
            <a:ext cx="12192000"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0B5387"/>
                </a:solidFill>
              </a:rPr>
              <a:t>My Schools or Districts – Coaches will utilize this access point to gain view-only access of each of their schools’/districts.  Coaches can check progress and provide coaching support and feedback, and even run some activity reports to view overall progress of their sites.</a:t>
            </a:r>
          </a:p>
          <a:p>
            <a:pPr marL="285750" indent="-285750">
              <a:buFont typeface="Arial" panose="020B0604020202020204" pitchFamily="34" charset="0"/>
              <a:buChar char="•"/>
            </a:pPr>
            <a:endParaRPr lang="en-US" dirty="0">
              <a:solidFill>
                <a:srgbClr val="0B5387"/>
              </a:solidFill>
            </a:endParaRPr>
          </a:p>
        </p:txBody>
      </p:sp>
      <p:sp>
        <p:nvSpPr>
          <p:cNvPr id="8" name="TextBox 7"/>
          <p:cNvSpPr txBox="1"/>
          <p:nvPr/>
        </p:nvSpPr>
        <p:spPr>
          <a:xfrm flipH="1">
            <a:off x="7716033" y="430367"/>
            <a:ext cx="4475967" cy="646331"/>
          </a:xfrm>
          <a:prstGeom prst="homePlate">
            <a:avLst/>
          </a:prstGeom>
          <a:solidFill>
            <a:srgbClr val="B40000"/>
          </a:solidFill>
          <a:ln>
            <a:noFill/>
          </a:ln>
        </p:spPr>
        <p:txBody>
          <a:bodyPr wrap="square" rtlCol="0">
            <a:spAutoFit/>
          </a:bodyPr>
          <a:lstStyle/>
          <a:p>
            <a:pPr algn="ctr"/>
            <a:r>
              <a:rPr lang="en-US" sz="3600" b="1" dirty="0" smtClean="0">
                <a:ln w="22225">
                  <a:noFill/>
                  <a:prstDash val="solid"/>
                </a:ln>
              </a:rPr>
              <a:t>     TAB 5 </a:t>
            </a:r>
            <a:endParaRPr lang="en-US" sz="3600" b="1" dirty="0">
              <a:ln w="22225">
                <a:noFill/>
                <a:prstDash val="solid"/>
              </a:ln>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17736238"/>
      </p:ext>
    </p:extLst>
  </p:cSld>
  <p:clrMapOvr>
    <a:masterClrMapping/>
  </p:clrMapOvr>
  <mc:AlternateContent xmlns:mc="http://schemas.openxmlformats.org/markup-compatibility/2006" xmlns:p14="http://schemas.microsoft.com/office/powerpoint/2010/main">
    <mc:Choice Requires="p14">
      <p:transition spd="slow" p14:dur="2000" advTm="17676"/>
    </mc:Choice>
    <mc:Fallback xmlns="">
      <p:transition spd="slow" advTm="17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835" y="3486218"/>
            <a:ext cx="10566329" cy="29114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462642" y="1313807"/>
            <a:ext cx="11266714" cy="2031325"/>
          </a:xfrm>
          <a:prstGeom prst="rect">
            <a:avLst/>
          </a:prstGeom>
          <a:noFill/>
        </p:spPr>
        <p:txBody>
          <a:bodyPr wrap="square" rtlCol="0">
            <a:spAutoFit/>
          </a:bodyPr>
          <a:lstStyle/>
          <a:p>
            <a:r>
              <a:rPr lang="en-US" dirty="0" smtClean="0">
                <a:solidFill>
                  <a:srgbClr val="045087"/>
                </a:solidFill>
              </a:rPr>
              <a:t>Document Upload – Where teams can:</a:t>
            </a:r>
          </a:p>
          <a:p>
            <a:endParaRPr lang="en-US" dirty="0" smtClean="0">
              <a:solidFill>
                <a:srgbClr val="045087"/>
              </a:solidFill>
            </a:endParaRPr>
          </a:p>
          <a:p>
            <a:pPr marL="285750" indent="-285750">
              <a:buFont typeface="Arial" panose="020B0604020202020204" pitchFamily="34" charset="0"/>
              <a:buChar char="•"/>
            </a:pPr>
            <a:r>
              <a:rPr lang="en-US" dirty="0" smtClean="0">
                <a:solidFill>
                  <a:srgbClr val="045087"/>
                </a:solidFill>
              </a:rPr>
              <a:t>upload evidence of implementation as they work through implementing effective practices and indicators</a:t>
            </a:r>
          </a:p>
          <a:p>
            <a:pPr marL="285750" indent="-285750">
              <a:buFont typeface="Arial" panose="020B0604020202020204" pitchFamily="34" charset="0"/>
              <a:buChar char="•"/>
            </a:pPr>
            <a:endParaRPr lang="en-US" dirty="0">
              <a:solidFill>
                <a:srgbClr val="045087"/>
              </a:solidFill>
            </a:endParaRPr>
          </a:p>
          <a:p>
            <a:pPr marL="285750" indent="-285750">
              <a:buFont typeface="Arial" panose="020B0604020202020204" pitchFamily="34" charset="0"/>
              <a:buChar char="•"/>
            </a:pPr>
            <a:r>
              <a:rPr lang="en-US" dirty="0" smtClean="0">
                <a:solidFill>
                  <a:srgbClr val="045087"/>
                </a:solidFill>
              </a:rPr>
              <a:t>Upload assurance (signature) documents and some supplemental forms that cannot be directly submitted to the state using tab 3.</a:t>
            </a:r>
          </a:p>
          <a:p>
            <a:pPr marL="285750" indent="-285750">
              <a:buFont typeface="Arial" panose="020B0604020202020204" pitchFamily="34" charset="0"/>
              <a:buChar char="•"/>
            </a:pPr>
            <a:endParaRPr lang="en-US" dirty="0">
              <a:solidFill>
                <a:srgbClr val="045087"/>
              </a:solidFill>
            </a:endParaRPr>
          </a:p>
        </p:txBody>
      </p:sp>
      <p:sp>
        <p:nvSpPr>
          <p:cNvPr id="8" name="Title 1"/>
          <p:cNvSpPr txBox="1">
            <a:spLocks/>
          </p:cNvSpPr>
          <p:nvPr/>
        </p:nvSpPr>
        <p:spPr>
          <a:xfrm>
            <a:off x="1" y="0"/>
            <a:ext cx="8534400" cy="15070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smtClean="0">
                <a:solidFill>
                  <a:srgbClr val="045087"/>
                </a:solidFill>
              </a:rPr>
              <a:t>The Dashboard</a:t>
            </a:r>
            <a:endParaRPr lang="en-US" b="1" dirty="0">
              <a:solidFill>
                <a:srgbClr val="045087"/>
              </a:solidFill>
            </a:endParaRPr>
          </a:p>
        </p:txBody>
      </p:sp>
      <p:sp>
        <p:nvSpPr>
          <p:cNvPr id="10" name="Rounded Rectangle 9"/>
          <p:cNvSpPr/>
          <p:nvPr/>
        </p:nvSpPr>
        <p:spPr>
          <a:xfrm>
            <a:off x="662152" y="3955354"/>
            <a:ext cx="2154621" cy="532564"/>
          </a:xfrm>
          <a:prstGeom prst="roundRect">
            <a:avLst/>
          </a:prstGeom>
          <a:noFill/>
          <a:ln w="38100">
            <a:solidFill>
              <a:srgbClr val="C49500"/>
            </a:solidFill>
            <a:prstDash val="sysDash"/>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flipH="1">
            <a:off x="6976996" y="430367"/>
            <a:ext cx="5215003" cy="646331"/>
          </a:xfrm>
          <a:prstGeom prst="homePlate">
            <a:avLst/>
          </a:prstGeom>
          <a:solidFill>
            <a:srgbClr val="B40000"/>
          </a:solidFill>
          <a:ln>
            <a:noFill/>
          </a:ln>
        </p:spPr>
        <p:txBody>
          <a:bodyPr wrap="square" rtlCol="0">
            <a:spAutoFit/>
          </a:bodyPr>
          <a:lstStyle/>
          <a:p>
            <a:pPr algn="ctr"/>
            <a:r>
              <a:rPr lang="en-US" sz="3600" b="1" dirty="0" smtClean="0">
                <a:ln w="22225">
                  <a:noFill/>
                  <a:prstDash val="solid"/>
                </a:ln>
              </a:rPr>
              <a:t>     DOCUMENT UPLOAD</a:t>
            </a:r>
            <a:endParaRPr lang="en-US" sz="3600" b="1" dirty="0">
              <a:ln w="22225">
                <a:noFill/>
                <a:prstDash val="solid"/>
              </a:ln>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09486305"/>
      </p:ext>
    </p:extLst>
  </p:cSld>
  <p:clrMapOvr>
    <a:masterClrMapping/>
  </p:clrMapOvr>
  <mc:AlternateContent xmlns:mc="http://schemas.openxmlformats.org/markup-compatibility/2006" xmlns:p14="http://schemas.microsoft.com/office/powerpoint/2010/main">
    <mc:Choice Requires="p14">
      <p:transition spd="slow" p14:dur="2000" advTm="23278"/>
    </mc:Choice>
    <mc:Fallback xmlns="">
      <p:transition spd="slow" advTm="23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4506" y="697675"/>
            <a:ext cx="11202988" cy="2971801"/>
          </a:xfrm>
        </p:spPr>
        <p:txBody>
          <a:bodyPr>
            <a:normAutofit/>
          </a:bodyPr>
          <a:lstStyle/>
          <a:p>
            <a:r>
              <a:rPr lang="en-US" sz="6600" dirty="0" smtClean="0"/>
              <a:t>Detailed navigation</a:t>
            </a:r>
            <a:endParaRPr lang="en-US" sz="6600" dirty="0"/>
          </a:p>
        </p:txBody>
      </p:sp>
      <p:pic>
        <p:nvPicPr>
          <p:cNvPr id="3" name="Picture 2"/>
          <p:cNvPicPr>
            <a:picLocks noChangeAspect="1"/>
          </p:cNvPicPr>
          <p:nvPr/>
        </p:nvPicPr>
        <p:blipFill>
          <a:blip r:embed="rId5"/>
          <a:stretch>
            <a:fillRect/>
          </a:stretch>
        </p:blipFill>
        <p:spPr>
          <a:xfrm>
            <a:off x="-1" y="5940837"/>
            <a:ext cx="12192001" cy="760000"/>
          </a:xfrm>
          <a:prstGeom prst="rect">
            <a:avLst/>
          </a:prstGeom>
        </p:spPr>
      </p:pic>
      <p:sp>
        <p:nvSpPr>
          <p:cNvPr id="5" name="TextBox 4"/>
          <p:cNvSpPr txBox="1"/>
          <p:nvPr/>
        </p:nvSpPr>
        <p:spPr>
          <a:xfrm>
            <a:off x="530180" y="3669476"/>
            <a:ext cx="11204620" cy="830997"/>
          </a:xfrm>
          <a:prstGeom prst="rect">
            <a:avLst/>
          </a:prstGeom>
          <a:noFill/>
        </p:spPr>
        <p:txBody>
          <a:bodyPr wrap="square" rtlCol="0">
            <a:spAutoFit/>
          </a:bodyPr>
          <a:lstStyle/>
          <a:p>
            <a:r>
              <a:rPr lang="en-US" sz="4800" dirty="0" smtClean="0">
                <a:solidFill>
                  <a:srgbClr val="0F496F"/>
                </a:solidFill>
              </a:rPr>
              <a:t>Part I – Website and </a:t>
            </a:r>
            <a:r>
              <a:rPr lang="en-US" sz="4800" dirty="0" err="1" smtClean="0">
                <a:solidFill>
                  <a:srgbClr val="0F496F"/>
                </a:solidFill>
              </a:rPr>
              <a:t>Indistar</a:t>
            </a:r>
            <a:r>
              <a:rPr lang="en-US" sz="4800" dirty="0" smtClean="0">
                <a:solidFill>
                  <a:srgbClr val="0F496F"/>
                </a:solidFill>
              </a:rPr>
              <a:t>® Overview</a:t>
            </a:r>
            <a:endParaRPr lang="en-US" sz="4800" dirty="0">
              <a:solidFill>
                <a:srgbClr val="0F496F"/>
              </a:solidFill>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44398164"/>
      </p:ext>
    </p:extLst>
  </p:cSld>
  <p:clrMapOvr>
    <a:masterClrMapping/>
  </p:clrMapOvr>
  <mc:AlternateContent xmlns:mc="http://schemas.openxmlformats.org/markup-compatibility/2006" xmlns:p14="http://schemas.microsoft.com/office/powerpoint/2010/main">
    <mc:Choice Requires="p14">
      <p:transition spd="slow" p14:dur="2000" advTm="30652"/>
    </mc:Choice>
    <mc:Fallback xmlns="">
      <p:transition spd="slow" advTm="30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835" y="3486218"/>
            <a:ext cx="10566329" cy="29114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462642" y="1313807"/>
            <a:ext cx="11266714" cy="2308324"/>
          </a:xfrm>
          <a:prstGeom prst="rect">
            <a:avLst/>
          </a:prstGeom>
          <a:noFill/>
        </p:spPr>
        <p:txBody>
          <a:bodyPr wrap="square" rtlCol="0">
            <a:spAutoFit/>
          </a:bodyPr>
          <a:lstStyle/>
          <a:p>
            <a:r>
              <a:rPr lang="en-US" dirty="0" smtClean="0">
                <a:solidFill>
                  <a:srgbClr val="045087"/>
                </a:solidFill>
              </a:rPr>
              <a:t>Bulletin Board -  Where districts, coaches, and state administrators can send:</a:t>
            </a:r>
          </a:p>
          <a:p>
            <a:endParaRPr lang="en-US" dirty="0" smtClean="0">
              <a:solidFill>
                <a:srgbClr val="045087"/>
              </a:solidFill>
            </a:endParaRPr>
          </a:p>
          <a:p>
            <a:pPr marL="285750" indent="-285750">
              <a:buFont typeface="Arial" panose="020B0604020202020204" pitchFamily="34" charset="0"/>
              <a:buChar char="•"/>
            </a:pPr>
            <a:r>
              <a:rPr lang="en-US" dirty="0" smtClean="0">
                <a:solidFill>
                  <a:srgbClr val="045087"/>
                </a:solidFill>
              </a:rPr>
              <a:t>General Announcements and reminders about upcoming due dates, trainings, and webinars</a:t>
            </a:r>
          </a:p>
          <a:p>
            <a:pPr marL="285750" indent="-285750">
              <a:buFont typeface="Arial" panose="020B0604020202020204" pitchFamily="34" charset="0"/>
              <a:buChar char="•"/>
            </a:pPr>
            <a:endParaRPr lang="en-US" dirty="0">
              <a:solidFill>
                <a:srgbClr val="045087"/>
              </a:solidFill>
            </a:endParaRPr>
          </a:p>
          <a:p>
            <a:pPr marL="285750" indent="-285750">
              <a:buFont typeface="Arial" panose="020B0604020202020204" pitchFamily="34" charset="0"/>
              <a:buChar char="•"/>
            </a:pPr>
            <a:r>
              <a:rPr lang="en-US" dirty="0" smtClean="0">
                <a:solidFill>
                  <a:srgbClr val="045087"/>
                </a:solidFill>
              </a:rPr>
              <a:t>Upcoming changes </a:t>
            </a:r>
          </a:p>
          <a:p>
            <a:pPr marL="285750" indent="-285750">
              <a:buFont typeface="Arial" panose="020B0604020202020204" pitchFamily="34" charset="0"/>
              <a:buChar char="•"/>
            </a:pPr>
            <a:endParaRPr lang="en-US" dirty="0">
              <a:solidFill>
                <a:srgbClr val="045087"/>
              </a:solidFill>
            </a:endParaRPr>
          </a:p>
          <a:p>
            <a:pPr marL="285750" indent="-285750">
              <a:buFont typeface="Arial" panose="020B0604020202020204" pitchFamily="34" charset="0"/>
              <a:buChar char="•"/>
            </a:pPr>
            <a:r>
              <a:rPr lang="en-US" dirty="0" smtClean="0">
                <a:solidFill>
                  <a:srgbClr val="045087"/>
                </a:solidFill>
              </a:rPr>
              <a:t>or additional state announcements</a:t>
            </a:r>
            <a:endParaRPr lang="en-US" dirty="0">
              <a:solidFill>
                <a:srgbClr val="045087"/>
              </a:solidFill>
            </a:endParaRPr>
          </a:p>
          <a:p>
            <a:endParaRPr lang="en-US" dirty="0">
              <a:solidFill>
                <a:srgbClr val="045087"/>
              </a:solidFill>
            </a:endParaRPr>
          </a:p>
        </p:txBody>
      </p:sp>
      <p:sp>
        <p:nvSpPr>
          <p:cNvPr id="8" name="Title 1"/>
          <p:cNvSpPr txBox="1">
            <a:spLocks/>
          </p:cNvSpPr>
          <p:nvPr/>
        </p:nvSpPr>
        <p:spPr>
          <a:xfrm>
            <a:off x="1" y="0"/>
            <a:ext cx="8534400" cy="15070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smtClean="0">
                <a:solidFill>
                  <a:srgbClr val="045087"/>
                </a:solidFill>
              </a:rPr>
              <a:t>The Dashboard</a:t>
            </a:r>
            <a:endParaRPr lang="en-US" b="1" dirty="0">
              <a:solidFill>
                <a:srgbClr val="045087"/>
              </a:solidFill>
            </a:endParaRPr>
          </a:p>
        </p:txBody>
      </p:sp>
      <p:sp>
        <p:nvSpPr>
          <p:cNvPr id="7" name="Rounded Rectangle 6"/>
          <p:cNvSpPr/>
          <p:nvPr/>
        </p:nvSpPr>
        <p:spPr>
          <a:xfrm>
            <a:off x="9144000" y="3317942"/>
            <a:ext cx="2154621" cy="687003"/>
          </a:xfrm>
          <a:prstGeom prst="roundRect">
            <a:avLst/>
          </a:prstGeom>
          <a:noFill/>
          <a:ln w="38100">
            <a:solidFill>
              <a:srgbClr val="818181"/>
            </a:solidFill>
            <a:prstDash val="sysDash"/>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flipH="1">
            <a:off x="6976996" y="430367"/>
            <a:ext cx="5215003" cy="646331"/>
          </a:xfrm>
          <a:prstGeom prst="homePlate">
            <a:avLst/>
          </a:prstGeom>
          <a:solidFill>
            <a:srgbClr val="B40000"/>
          </a:solidFill>
          <a:ln>
            <a:noFill/>
          </a:ln>
        </p:spPr>
        <p:txBody>
          <a:bodyPr wrap="square" rtlCol="0">
            <a:spAutoFit/>
          </a:bodyPr>
          <a:lstStyle/>
          <a:p>
            <a:pPr algn="ctr"/>
            <a:r>
              <a:rPr lang="en-US" sz="3600" b="1" dirty="0" smtClean="0">
                <a:ln w="22225">
                  <a:noFill/>
                  <a:prstDash val="solid"/>
                </a:ln>
              </a:rPr>
              <a:t>     BULLETIN BOARD</a:t>
            </a:r>
            <a:endParaRPr lang="en-US" sz="3600" b="1" dirty="0">
              <a:ln w="22225">
                <a:noFill/>
                <a:prstDash val="solid"/>
              </a:ln>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33685670"/>
      </p:ext>
    </p:extLst>
  </p:cSld>
  <p:clrMapOvr>
    <a:masterClrMapping/>
  </p:clrMapOvr>
  <mc:AlternateContent xmlns:mc="http://schemas.openxmlformats.org/markup-compatibility/2006" xmlns:p14="http://schemas.microsoft.com/office/powerpoint/2010/main">
    <mc:Choice Requires="p14">
      <p:transition spd="slow" p14:dur="2000" advTm="17715"/>
    </mc:Choice>
    <mc:Fallback xmlns="">
      <p:transition spd="slow" advTm="17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835" y="3486218"/>
            <a:ext cx="10566329" cy="29114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462642" y="1313807"/>
            <a:ext cx="11266714" cy="2031325"/>
          </a:xfrm>
          <a:prstGeom prst="rect">
            <a:avLst/>
          </a:prstGeom>
          <a:noFill/>
        </p:spPr>
        <p:txBody>
          <a:bodyPr wrap="square" rtlCol="0">
            <a:spAutoFit/>
          </a:bodyPr>
          <a:lstStyle/>
          <a:p>
            <a:r>
              <a:rPr lang="en-US" dirty="0" smtClean="0">
                <a:solidFill>
                  <a:srgbClr val="045087"/>
                </a:solidFill>
              </a:rPr>
              <a:t>Additional access level logins:</a:t>
            </a:r>
          </a:p>
          <a:p>
            <a:endParaRPr lang="en-US" dirty="0">
              <a:solidFill>
                <a:srgbClr val="045087"/>
              </a:solidFill>
            </a:endParaRPr>
          </a:p>
          <a:p>
            <a:pPr marL="285750" indent="-285750">
              <a:buFont typeface="Arial" panose="020B0604020202020204" pitchFamily="34" charset="0"/>
              <a:buChar char="•"/>
            </a:pPr>
            <a:r>
              <a:rPr lang="en-US" dirty="0" smtClean="0">
                <a:solidFill>
                  <a:srgbClr val="045087"/>
                </a:solidFill>
              </a:rPr>
              <a:t>For Guests such as parents, teachers, and community members</a:t>
            </a:r>
          </a:p>
          <a:p>
            <a:pPr marL="285750" indent="-285750">
              <a:buFont typeface="Arial" panose="020B0604020202020204" pitchFamily="34" charset="0"/>
              <a:buChar char="•"/>
            </a:pPr>
            <a:endParaRPr lang="en-US" dirty="0">
              <a:solidFill>
                <a:srgbClr val="045087"/>
              </a:solidFill>
            </a:endParaRPr>
          </a:p>
          <a:p>
            <a:pPr marL="285750" indent="-285750">
              <a:buFont typeface="Arial" panose="020B0604020202020204" pitchFamily="34" charset="0"/>
              <a:buChar char="•"/>
            </a:pPr>
            <a:r>
              <a:rPr lang="en-US" dirty="0" smtClean="0">
                <a:solidFill>
                  <a:srgbClr val="045087"/>
                </a:solidFill>
              </a:rPr>
              <a:t>For Leadership Team members</a:t>
            </a:r>
            <a:endParaRPr lang="en-US" dirty="0">
              <a:solidFill>
                <a:srgbClr val="045087"/>
              </a:solidFill>
            </a:endParaRPr>
          </a:p>
          <a:p>
            <a:endParaRPr lang="en-US" dirty="0" smtClean="0">
              <a:solidFill>
                <a:srgbClr val="045087"/>
              </a:solidFill>
            </a:endParaRPr>
          </a:p>
          <a:p>
            <a:pPr marL="285750" indent="-285750">
              <a:buFont typeface="Arial" panose="020B0604020202020204" pitchFamily="34" charset="0"/>
              <a:buChar char="•"/>
            </a:pPr>
            <a:endParaRPr lang="en-US" dirty="0">
              <a:solidFill>
                <a:srgbClr val="045087"/>
              </a:solidFill>
            </a:endParaRPr>
          </a:p>
        </p:txBody>
      </p:sp>
      <p:sp>
        <p:nvSpPr>
          <p:cNvPr id="8" name="Title 1"/>
          <p:cNvSpPr txBox="1">
            <a:spLocks/>
          </p:cNvSpPr>
          <p:nvPr/>
        </p:nvSpPr>
        <p:spPr>
          <a:xfrm>
            <a:off x="1" y="0"/>
            <a:ext cx="8534400" cy="15070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smtClean="0">
                <a:solidFill>
                  <a:srgbClr val="045087"/>
                </a:solidFill>
              </a:rPr>
              <a:t>The Dashboard</a:t>
            </a:r>
            <a:endParaRPr lang="en-US" b="1" dirty="0">
              <a:solidFill>
                <a:srgbClr val="045087"/>
              </a:solidFill>
            </a:endParaRPr>
          </a:p>
        </p:txBody>
      </p:sp>
      <p:sp>
        <p:nvSpPr>
          <p:cNvPr id="7" name="Rounded Rectangle 6"/>
          <p:cNvSpPr/>
          <p:nvPr/>
        </p:nvSpPr>
        <p:spPr>
          <a:xfrm>
            <a:off x="6663559" y="3965863"/>
            <a:ext cx="4939862" cy="942467"/>
          </a:xfrm>
          <a:prstGeom prst="roundRect">
            <a:avLst/>
          </a:prstGeom>
          <a:noFill/>
          <a:ln w="38100">
            <a:solidFill>
              <a:srgbClr val="1482AC"/>
            </a:solidFill>
            <a:prstDash val="sysDash"/>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flipH="1">
            <a:off x="6976996" y="430367"/>
            <a:ext cx="5215003" cy="646331"/>
          </a:xfrm>
          <a:prstGeom prst="homePlate">
            <a:avLst/>
          </a:prstGeom>
          <a:solidFill>
            <a:srgbClr val="B40000"/>
          </a:solidFill>
          <a:ln>
            <a:noFill/>
          </a:ln>
        </p:spPr>
        <p:txBody>
          <a:bodyPr wrap="square" rtlCol="0">
            <a:spAutoFit/>
          </a:bodyPr>
          <a:lstStyle/>
          <a:p>
            <a:pPr algn="ctr"/>
            <a:r>
              <a:rPr lang="en-US" sz="3600" b="1" dirty="0" smtClean="0">
                <a:ln w="22225">
                  <a:noFill/>
                  <a:prstDash val="solid"/>
                </a:ln>
              </a:rPr>
              <a:t>     GUEST LOGINS</a:t>
            </a:r>
            <a:endParaRPr lang="en-US" sz="3600" b="1" dirty="0">
              <a:ln w="22225">
                <a:noFill/>
                <a:prstDash val="solid"/>
              </a:ln>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25100768"/>
      </p:ext>
    </p:extLst>
  </p:cSld>
  <p:clrMapOvr>
    <a:masterClrMapping/>
  </p:clrMapOvr>
  <mc:AlternateContent xmlns:mc="http://schemas.openxmlformats.org/markup-compatibility/2006" xmlns:p14="http://schemas.microsoft.com/office/powerpoint/2010/main">
    <mc:Choice Requires="p14">
      <p:transition spd="slow" p14:dur="2000" advTm="22776"/>
    </mc:Choice>
    <mc:Fallback xmlns="">
      <p:transition spd="slow" advTm="22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6"/>
          <p:cNvSpPr>
            <a:spLocks noEditPoints="1"/>
          </p:cNvSpPr>
          <p:nvPr/>
        </p:nvSpPr>
        <p:spPr bwMode="auto">
          <a:xfrm>
            <a:off x="4776626" y="3332747"/>
            <a:ext cx="1876425" cy="1874837"/>
          </a:xfrm>
          <a:custGeom>
            <a:avLst/>
            <a:gdLst>
              <a:gd name="T0" fmla="*/ 773113 w 2364"/>
              <a:gd name="T1" fmla="*/ 73056 h 2361"/>
              <a:gd name="T2" fmla="*/ 804069 w 2364"/>
              <a:gd name="T3" fmla="*/ 12705 h 2361"/>
              <a:gd name="T4" fmla="*/ 931863 w 2364"/>
              <a:gd name="T5" fmla="*/ 12705 h 2361"/>
              <a:gd name="T6" fmla="*/ 1081881 w 2364"/>
              <a:gd name="T7" fmla="*/ 158023 h 2361"/>
              <a:gd name="T8" fmla="*/ 1232694 w 2364"/>
              <a:gd name="T9" fmla="*/ 51616 h 2361"/>
              <a:gd name="T10" fmla="*/ 1353344 w 2364"/>
              <a:gd name="T11" fmla="*/ 92908 h 2361"/>
              <a:gd name="T12" fmla="*/ 1354138 w 2364"/>
              <a:gd name="T13" fmla="*/ 257284 h 2361"/>
              <a:gd name="T14" fmla="*/ 1583531 w 2364"/>
              <a:gd name="T15" fmla="*/ 291430 h 2361"/>
              <a:gd name="T16" fmla="*/ 1693863 w 2364"/>
              <a:gd name="T17" fmla="*/ 362897 h 2361"/>
              <a:gd name="T18" fmla="*/ 1687513 w 2364"/>
              <a:gd name="T19" fmla="*/ 433571 h 2361"/>
              <a:gd name="T20" fmla="*/ 1781175 w 2364"/>
              <a:gd name="T21" fmla="*/ 659091 h 2361"/>
              <a:gd name="T22" fmla="*/ 1846263 w 2364"/>
              <a:gd name="T23" fmla="*/ 680532 h 2361"/>
              <a:gd name="T24" fmla="*/ 1864519 w 2364"/>
              <a:gd name="T25" fmla="*/ 806791 h 2361"/>
              <a:gd name="T26" fmla="*/ 1744663 w 2364"/>
              <a:gd name="T27" fmla="*/ 975138 h 2361"/>
              <a:gd name="T28" fmla="*/ 1870869 w 2364"/>
              <a:gd name="T29" fmla="*/ 1103780 h 2361"/>
              <a:gd name="T30" fmla="*/ 1852613 w 2364"/>
              <a:gd name="T31" fmla="*/ 1230833 h 2361"/>
              <a:gd name="T32" fmla="*/ 1680369 w 2364"/>
              <a:gd name="T33" fmla="*/ 1258626 h 2361"/>
              <a:gd name="T34" fmla="*/ 1671638 w 2364"/>
              <a:gd name="T35" fmla="*/ 1479382 h 2361"/>
              <a:gd name="T36" fmla="*/ 1674019 w 2364"/>
              <a:gd name="T37" fmla="*/ 1550850 h 2361"/>
              <a:gd name="T38" fmla="*/ 1557338 w 2364"/>
              <a:gd name="T39" fmla="*/ 1613583 h 2361"/>
              <a:gd name="T40" fmla="*/ 1363663 w 2364"/>
              <a:gd name="T41" fmla="*/ 1621524 h 2361"/>
              <a:gd name="T42" fmla="*/ 1337469 w 2364"/>
              <a:gd name="T43" fmla="*/ 1781929 h 2361"/>
              <a:gd name="T44" fmla="*/ 1226344 w 2364"/>
              <a:gd name="T45" fmla="*/ 1847044 h 2361"/>
              <a:gd name="T46" fmla="*/ 1115219 w 2364"/>
              <a:gd name="T47" fmla="*/ 1719990 h 2361"/>
              <a:gd name="T48" fmla="*/ 918369 w 2364"/>
              <a:gd name="T49" fmla="*/ 1829574 h 2361"/>
              <a:gd name="T50" fmla="*/ 862806 w 2364"/>
              <a:gd name="T51" fmla="*/ 1874837 h 2361"/>
              <a:gd name="T52" fmla="*/ 742156 w 2364"/>
              <a:gd name="T53" fmla="*/ 1823221 h 2361"/>
              <a:gd name="T54" fmla="*/ 598488 w 2364"/>
              <a:gd name="T55" fmla="*/ 1655669 h 2361"/>
              <a:gd name="T56" fmla="*/ 451644 w 2364"/>
              <a:gd name="T57" fmla="*/ 1734284 h 2361"/>
              <a:gd name="T58" fmla="*/ 354013 w 2364"/>
              <a:gd name="T59" fmla="*/ 1650905 h 2361"/>
              <a:gd name="T60" fmla="*/ 354013 w 2364"/>
              <a:gd name="T61" fmla="*/ 1468265 h 2361"/>
              <a:gd name="T62" fmla="*/ 170656 w 2364"/>
              <a:gd name="T63" fmla="*/ 1434119 h 2361"/>
              <a:gd name="T64" fmla="*/ 90488 w 2364"/>
              <a:gd name="T65" fmla="*/ 1334064 h 2361"/>
              <a:gd name="T66" fmla="*/ 200819 w 2364"/>
              <a:gd name="T67" fmla="*/ 1208599 h 2361"/>
              <a:gd name="T68" fmla="*/ 55563 w 2364"/>
              <a:gd name="T69" fmla="*/ 1019606 h 2361"/>
              <a:gd name="T70" fmla="*/ 794 w 2364"/>
              <a:gd name="T71" fmla="*/ 978314 h 2361"/>
              <a:gd name="T72" fmla="*/ 23813 w 2364"/>
              <a:gd name="T73" fmla="*/ 852848 h 2361"/>
              <a:gd name="T74" fmla="*/ 187325 w 2364"/>
              <a:gd name="T75" fmla="*/ 721030 h 2361"/>
              <a:gd name="T76" fmla="*/ 116681 w 2364"/>
              <a:gd name="T77" fmla="*/ 559037 h 2361"/>
              <a:gd name="T78" fmla="*/ 176213 w 2364"/>
              <a:gd name="T79" fmla="*/ 446276 h 2361"/>
              <a:gd name="T80" fmla="*/ 319088 w 2364"/>
              <a:gd name="T81" fmla="*/ 459776 h 2361"/>
              <a:gd name="T82" fmla="*/ 381794 w 2364"/>
              <a:gd name="T83" fmla="*/ 250137 h 2361"/>
              <a:gd name="T84" fmla="*/ 453231 w 2364"/>
              <a:gd name="T85" fmla="*/ 139759 h 2361"/>
              <a:gd name="T86" fmla="*/ 523875 w 2364"/>
              <a:gd name="T87" fmla="*/ 146112 h 2361"/>
              <a:gd name="T88" fmla="*/ 769938 w 2364"/>
              <a:gd name="T89" fmla="*/ 854437 h 2361"/>
              <a:gd name="T90" fmla="*/ 769938 w 2364"/>
              <a:gd name="T91" fmla="*/ 1043429 h 2361"/>
              <a:gd name="T92" fmla="*/ 846138 w 2364"/>
              <a:gd name="T93" fmla="*/ 1122838 h 2361"/>
              <a:gd name="T94" fmla="*/ 1034256 w 2364"/>
              <a:gd name="T95" fmla="*/ 1132367 h 2361"/>
              <a:gd name="T96" fmla="*/ 1119188 w 2364"/>
              <a:gd name="T97" fmla="*/ 1060105 h 2361"/>
              <a:gd name="T98" fmla="*/ 1137444 w 2364"/>
              <a:gd name="T99" fmla="*/ 872700 h 2361"/>
              <a:gd name="T100" fmla="*/ 1069181 w 2364"/>
              <a:gd name="T101" fmla="*/ 784557 h 2361"/>
              <a:gd name="T102" fmla="*/ 882650 w 2364"/>
              <a:gd name="T103" fmla="*/ 757558 h 2361"/>
              <a:gd name="T104" fmla="*/ 1188244 w 2364"/>
              <a:gd name="T105" fmla="*/ 1114897 h 2361"/>
              <a:gd name="T106" fmla="*/ 1070769 w 2364"/>
              <a:gd name="T107" fmla="*/ 1203834 h 2361"/>
              <a:gd name="T108" fmla="*/ 1348581 w 2364"/>
              <a:gd name="T109" fmla="*/ 1313418 h 2361"/>
              <a:gd name="T110" fmla="*/ 1162050 w 2364"/>
              <a:gd name="T111" fmla="*/ 752794 h 2361"/>
              <a:gd name="T112" fmla="*/ 1432719 w 2364"/>
              <a:gd name="T113" fmla="*/ 713089 h 2361"/>
              <a:gd name="T114" fmla="*/ 1276350 w 2364"/>
              <a:gd name="T115" fmla="*/ 524891 h 2361"/>
              <a:gd name="T116" fmla="*/ 712788 w 2364"/>
              <a:gd name="T117" fmla="*/ 1122838 h 2361"/>
              <a:gd name="T118" fmla="*/ 494506 w 2364"/>
              <a:gd name="T119" fmla="*/ 1248303 h 2361"/>
              <a:gd name="T120" fmla="*/ 528638 w 2364"/>
              <a:gd name="T121" fmla="*/ 620975 h 2361"/>
              <a:gd name="T122" fmla="*/ 819944 w 2364"/>
              <a:gd name="T123" fmla="*/ 687678 h 2361"/>
              <a:gd name="T124" fmla="*/ 611188 w 2364"/>
              <a:gd name="T125" fmla="*/ 525685 h 23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364"/>
              <a:gd name="T190" fmla="*/ 0 h 2361"/>
              <a:gd name="T191" fmla="*/ 2364 w 2364"/>
              <a:gd name="T192" fmla="*/ 2361 h 236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364" h="2361">
                <a:moveTo>
                  <a:pt x="665" y="190"/>
                </a:moveTo>
                <a:lnTo>
                  <a:pt x="764" y="283"/>
                </a:lnTo>
                <a:lnTo>
                  <a:pt x="789" y="272"/>
                </a:lnTo>
                <a:lnTo>
                  <a:pt x="814" y="261"/>
                </a:lnTo>
                <a:lnTo>
                  <a:pt x="840" y="251"/>
                </a:lnTo>
                <a:lnTo>
                  <a:pt x="866" y="242"/>
                </a:lnTo>
                <a:lnTo>
                  <a:pt x="891" y="233"/>
                </a:lnTo>
                <a:lnTo>
                  <a:pt x="918" y="225"/>
                </a:lnTo>
                <a:lnTo>
                  <a:pt x="944" y="217"/>
                </a:lnTo>
                <a:lnTo>
                  <a:pt x="971" y="211"/>
                </a:lnTo>
                <a:lnTo>
                  <a:pt x="974" y="92"/>
                </a:lnTo>
                <a:lnTo>
                  <a:pt x="974" y="85"/>
                </a:lnTo>
                <a:lnTo>
                  <a:pt x="974" y="78"/>
                </a:lnTo>
                <a:lnTo>
                  <a:pt x="976" y="64"/>
                </a:lnTo>
                <a:lnTo>
                  <a:pt x="980" y="51"/>
                </a:lnTo>
                <a:lnTo>
                  <a:pt x="986" y="40"/>
                </a:lnTo>
                <a:lnTo>
                  <a:pt x="989" y="34"/>
                </a:lnTo>
                <a:lnTo>
                  <a:pt x="993" y="29"/>
                </a:lnTo>
                <a:lnTo>
                  <a:pt x="998" y="25"/>
                </a:lnTo>
                <a:lnTo>
                  <a:pt x="1003" y="21"/>
                </a:lnTo>
                <a:lnTo>
                  <a:pt x="1008" y="18"/>
                </a:lnTo>
                <a:lnTo>
                  <a:pt x="1013" y="16"/>
                </a:lnTo>
                <a:lnTo>
                  <a:pt x="1019" y="14"/>
                </a:lnTo>
                <a:lnTo>
                  <a:pt x="1025" y="13"/>
                </a:lnTo>
                <a:lnTo>
                  <a:pt x="1129" y="0"/>
                </a:lnTo>
                <a:lnTo>
                  <a:pt x="1135" y="0"/>
                </a:lnTo>
                <a:lnTo>
                  <a:pt x="1141" y="0"/>
                </a:lnTo>
                <a:lnTo>
                  <a:pt x="1147" y="1"/>
                </a:lnTo>
                <a:lnTo>
                  <a:pt x="1152" y="3"/>
                </a:lnTo>
                <a:lnTo>
                  <a:pt x="1159" y="5"/>
                </a:lnTo>
                <a:lnTo>
                  <a:pt x="1164" y="8"/>
                </a:lnTo>
                <a:lnTo>
                  <a:pt x="1169" y="12"/>
                </a:lnTo>
                <a:lnTo>
                  <a:pt x="1174" y="16"/>
                </a:lnTo>
                <a:lnTo>
                  <a:pt x="1183" y="26"/>
                </a:lnTo>
                <a:lnTo>
                  <a:pt x="1190" y="38"/>
                </a:lnTo>
                <a:lnTo>
                  <a:pt x="1195" y="51"/>
                </a:lnTo>
                <a:lnTo>
                  <a:pt x="1196" y="58"/>
                </a:lnTo>
                <a:lnTo>
                  <a:pt x="1198" y="65"/>
                </a:lnTo>
                <a:lnTo>
                  <a:pt x="1223" y="186"/>
                </a:lnTo>
                <a:lnTo>
                  <a:pt x="1251" y="187"/>
                </a:lnTo>
                <a:lnTo>
                  <a:pt x="1279" y="189"/>
                </a:lnTo>
                <a:lnTo>
                  <a:pt x="1307" y="191"/>
                </a:lnTo>
                <a:lnTo>
                  <a:pt x="1334" y="195"/>
                </a:lnTo>
                <a:lnTo>
                  <a:pt x="1363" y="199"/>
                </a:lnTo>
                <a:lnTo>
                  <a:pt x="1390" y="204"/>
                </a:lnTo>
                <a:lnTo>
                  <a:pt x="1418" y="210"/>
                </a:lnTo>
                <a:lnTo>
                  <a:pt x="1445" y="216"/>
                </a:lnTo>
                <a:lnTo>
                  <a:pt x="1506" y="112"/>
                </a:lnTo>
                <a:lnTo>
                  <a:pt x="1508" y="105"/>
                </a:lnTo>
                <a:lnTo>
                  <a:pt x="1512" y="98"/>
                </a:lnTo>
                <a:lnTo>
                  <a:pt x="1520" y="87"/>
                </a:lnTo>
                <a:lnTo>
                  <a:pt x="1530" y="77"/>
                </a:lnTo>
                <a:lnTo>
                  <a:pt x="1541" y="70"/>
                </a:lnTo>
                <a:lnTo>
                  <a:pt x="1547" y="67"/>
                </a:lnTo>
                <a:lnTo>
                  <a:pt x="1553" y="65"/>
                </a:lnTo>
                <a:lnTo>
                  <a:pt x="1559" y="63"/>
                </a:lnTo>
                <a:lnTo>
                  <a:pt x="1564" y="62"/>
                </a:lnTo>
                <a:lnTo>
                  <a:pt x="1570" y="62"/>
                </a:lnTo>
                <a:lnTo>
                  <a:pt x="1576" y="63"/>
                </a:lnTo>
                <a:lnTo>
                  <a:pt x="1582" y="64"/>
                </a:lnTo>
                <a:lnTo>
                  <a:pt x="1588" y="66"/>
                </a:lnTo>
                <a:lnTo>
                  <a:pt x="1686" y="104"/>
                </a:lnTo>
                <a:lnTo>
                  <a:pt x="1691" y="106"/>
                </a:lnTo>
                <a:lnTo>
                  <a:pt x="1696" y="109"/>
                </a:lnTo>
                <a:lnTo>
                  <a:pt x="1701" y="113"/>
                </a:lnTo>
                <a:lnTo>
                  <a:pt x="1705" y="117"/>
                </a:lnTo>
                <a:lnTo>
                  <a:pt x="1709" y="122"/>
                </a:lnTo>
                <a:lnTo>
                  <a:pt x="1712" y="127"/>
                </a:lnTo>
                <a:lnTo>
                  <a:pt x="1715" y="133"/>
                </a:lnTo>
                <a:lnTo>
                  <a:pt x="1717" y="138"/>
                </a:lnTo>
                <a:lnTo>
                  <a:pt x="1720" y="151"/>
                </a:lnTo>
                <a:lnTo>
                  <a:pt x="1721" y="165"/>
                </a:lnTo>
                <a:lnTo>
                  <a:pt x="1720" y="179"/>
                </a:lnTo>
                <a:lnTo>
                  <a:pt x="1718" y="186"/>
                </a:lnTo>
                <a:lnTo>
                  <a:pt x="1716" y="193"/>
                </a:lnTo>
                <a:lnTo>
                  <a:pt x="1682" y="310"/>
                </a:lnTo>
                <a:lnTo>
                  <a:pt x="1706" y="324"/>
                </a:lnTo>
                <a:lnTo>
                  <a:pt x="1732" y="339"/>
                </a:lnTo>
                <a:lnTo>
                  <a:pt x="1756" y="355"/>
                </a:lnTo>
                <a:lnTo>
                  <a:pt x="1779" y="372"/>
                </a:lnTo>
                <a:lnTo>
                  <a:pt x="1803" y="389"/>
                </a:lnTo>
                <a:lnTo>
                  <a:pt x="1826" y="407"/>
                </a:lnTo>
                <a:lnTo>
                  <a:pt x="1848" y="426"/>
                </a:lnTo>
                <a:lnTo>
                  <a:pt x="1871" y="446"/>
                </a:lnTo>
                <a:lnTo>
                  <a:pt x="1970" y="382"/>
                </a:lnTo>
                <a:lnTo>
                  <a:pt x="1976" y="377"/>
                </a:lnTo>
                <a:lnTo>
                  <a:pt x="1983" y="373"/>
                </a:lnTo>
                <a:lnTo>
                  <a:pt x="1995" y="367"/>
                </a:lnTo>
                <a:lnTo>
                  <a:pt x="2008" y="363"/>
                </a:lnTo>
                <a:lnTo>
                  <a:pt x="2021" y="362"/>
                </a:lnTo>
                <a:lnTo>
                  <a:pt x="2027" y="362"/>
                </a:lnTo>
                <a:lnTo>
                  <a:pt x="2033" y="362"/>
                </a:lnTo>
                <a:lnTo>
                  <a:pt x="2039" y="364"/>
                </a:lnTo>
                <a:lnTo>
                  <a:pt x="2046" y="366"/>
                </a:lnTo>
                <a:lnTo>
                  <a:pt x="2051" y="368"/>
                </a:lnTo>
                <a:lnTo>
                  <a:pt x="2057" y="371"/>
                </a:lnTo>
                <a:lnTo>
                  <a:pt x="2061" y="375"/>
                </a:lnTo>
                <a:lnTo>
                  <a:pt x="2066" y="379"/>
                </a:lnTo>
                <a:lnTo>
                  <a:pt x="2134" y="457"/>
                </a:lnTo>
                <a:lnTo>
                  <a:pt x="2138" y="462"/>
                </a:lnTo>
                <a:lnTo>
                  <a:pt x="2141" y="467"/>
                </a:lnTo>
                <a:lnTo>
                  <a:pt x="2144" y="472"/>
                </a:lnTo>
                <a:lnTo>
                  <a:pt x="2146" y="478"/>
                </a:lnTo>
                <a:lnTo>
                  <a:pt x="2147" y="485"/>
                </a:lnTo>
                <a:lnTo>
                  <a:pt x="2147" y="491"/>
                </a:lnTo>
                <a:lnTo>
                  <a:pt x="2147" y="497"/>
                </a:lnTo>
                <a:lnTo>
                  <a:pt x="2147" y="504"/>
                </a:lnTo>
                <a:lnTo>
                  <a:pt x="2144" y="516"/>
                </a:lnTo>
                <a:lnTo>
                  <a:pt x="2138" y="528"/>
                </a:lnTo>
                <a:lnTo>
                  <a:pt x="2130" y="540"/>
                </a:lnTo>
                <a:lnTo>
                  <a:pt x="2126" y="546"/>
                </a:lnTo>
                <a:lnTo>
                  <a:pt x="2120" y="551"/>
                </a:lnTo>
                <a:lnTo>
                  <a:pt x="2035" y="639"/>
                </a:lnTo>
                <a:lnTo>
                  <a:pt x="2052" y="663"/>
                </a:lnTo>
                <a:lnTo>
                  <a:pt x="2066" y="688"/>
                </a:lnTo>
                <a:lnTo>
                  <a:pt x="2080" y="713"/>
                </a:lnTo>
                <a:lnTo>
                  <a:pt x="2093" y="739"/>
                </a:lnTo>
                <a:lnTo>
                  <a:pt x="2105" y="764"/>
                </a:lnTo>
                <a:lnTo>
                  <a:pt x="2118" y="790"/>
                </a:lnTo>
                <a:lnTo>
                  <a:pt x="2128" y="816"/>
                </a:lnTo>
                <a:lnTo>
                  <a:pt x="2138" y="842"/>
                </a:lnTo>
                <a:lnTo>
                  <a:pt x="2244" y="830"/>
                </a:lnTo>
                <a:lnTo>
                  <a:pt x="2252" y="828"/>
                </a:lnTo>
                <a:lnTo>
                  <a:pt x="2259" y="827"/>
                </a:lnTo>
                <a:lnTo>
                  <a:pt x="2273" y="827"/>
                </a:lnTo>
                <a:lnTo>
                  <a:pt x="2286" y="829"/>
                </a:lnTo>
                <a:lnTo>
                  <a:pt x="2298" y="833"/>
                </a:lnTo>
                <a:lnTo>
                  <a:pt x="2305" y="836"/>
                </a:lnTo>
                <a:lnTo>
                  <a:pt x="2310" y="840"/>
                </a:lnTo>
                <a:lnTo>
                  <a:pt x="2315" y="843"/>
                </a:lnTo>
                <a:lnTo>
                  <a:pt x="2319" y="848"/>
                </a:lnTo>
                <a:lnTo>
                  <a:pt x="2323" y="852"/>
                </a:lnTo>
                <a:lnTo>
                  <a:pt x="2326" y="857"/>
                </a:lnTo>
                <a:lnTo>
                  <a:pt x="2329" y="864"/>
                </a:lnTo>
                <a:lnTo>
                  <a:pt x="2331" y="870"/>
                </a:lnTo>
                <a:lnTo>
                  <a:pt x="2358" y="969"/>
                </a:lnTo>
                <a:lnTo>
                  <a:pt x="2359" y="975"/>
                </a:lnTo>
                <a:lnTo>
                  <a:pt x="2360" y="981"/>
                </a:lnTo>
                <a:lnTo>
                  <a:pt x="2360" y="987"/>
                </a:lnTo>
                <a:lnTo>
                  <a:pt x="2359" y="994"/>
                </a:lnTo>
                <a:lnTo>
                  <a:pt x="2357" y="1000"/>
                </a:lnTo>
                <a:lnTo>
                  <a:pt x="2355" y="1006"/>
                </a:lnTo>
                <a:lnTo>
                  <a:pt x="2353" y="1011"/>
                </a:lnTo>
                <a:lnTo>
                  <a:pt x="2349" y="1016"/>
                </a:lnTo>
                <a:lnTo>
                  <a:pt x="2341" y="1026"/>
                </a:lnTo>
                <a:lnTo>
                  <a:pt x="2331" y="1035"/>
                </a:lnTo>
                <a:lnTo>
                  <a:pt x="2319" y="1042"/>
                </a:lnTo>
                <a:lnTo>
                  <a:pt x="2312" y="1045"/>
                </a:lnTo>
                <a:lnTo>
                  <a:pt x="2305" y="1047"/>
                </a:lnTo>
                <a:lnTo>
                  <a:pt x="2194" y="1088"/>
                </a:lnTo>
                <a:lnTo>
                  <a:pt x="2197" y="1116"/>
                </a:lnTo>
                <a:lnTo>
                  <a:pt x="2198" y="1145"/>
                </a:lnTo>
                <a:lnTo>
                  <a:pt x="2199" y="1172"/>
                </a:lnTo>
                <a:lnTo>
                  <a:pt x="2199" y="1201"/>
                </a:lnTo>
                <a:lnTo>
                  <a:pt x="2198" y="1228"/>
                </a:lnTo>
                <a:lnTo>
                  <a:pt x="2197" y="1257"/>
                </a:lnTo>
                <a:lnTo>
                  <a:pt x="2194" y="1285"/>
                </a:lnTo>
                <a:lnTo>
                  <a:pt x="2191" y="1313"/>
                </a:lnTo>
                <a:lnTo>
                  <a:pt x="2303" y="1352"/>
                </a:lnTo>
                <a:lnTo>
                  <a:pt x="2310" y="1354"/>
                </a:lnTo>
                <a:lnTo>
                  <a:pt x="2317" y="1356"/>
                </a:lnTo>
                <a:lnTo>
                  <a:pt x="2330" y="1362"/>
                </a:lnTo>
                <a:lnTo>
                  <a:pt x="2341" y="1370"/>
                </a:lnTo>
                <a:lnTo>
                  <a:pt x="2350" y="1380"/>
                </a:lnTo>
                <a:lnTo>
                  <a:pt x="2354" y="1385"/>
                </a:lnTo>
                <a:lnTo>
                  <a:pt x="2357" y="1390"/>
                </a:lnTo>
                <a:lnTo>
                  <a:pt x="2359" y="1396"/>
                </a:lnTo>
                <a:lnTo>
                  <a:pt x="2361" y="1401"/>
                </a:lnTo>
                <a:lnTo>
                  <a:pt x="2364" y="1407"/>
                </a:lnTo>
                <a:lnTo>
                  <a:pt x="2364" y="1413"/>
                </a:lnTo>
                <a:lnTo>
                  <a:pt x="2364" y="1419"/>
                </a:lnTo>
                <a:lnTo>
                  <a:pt x="2364" y="1425"/>
                </a:lnTo>
                <a:lnTo>
                  <a:pt x="2344" y="1528"/>
                </a:lnTo>
                <a:lnTo>
                  <a:pt x="2342" y="1534"/>
                </a:lnTo>
                <a:lnTo>
                  <a:pt x="2340" y="1539"/>
                </a:lnTo>
                <a:lnTo>
                  <a:pt x="2337" y="1545"/>
                </a:lnTo>
                <a:lnTo>
                  <a:pt x="2334" y="1550"/>
                </a:lnTo>
                <a:lnTo>
                  <a:pt x="2330" y="1554"/>
                </a:lnTo>
                <a:lnTo>
                  <a:pt x="2326" y="1558"/>
                </a:lnTo>
                <a:lnTo>
                  <a:pt x="2321" y="1563"/>
                </a:lnTo>
                <a:lnTo>
                  <a:pt x="2315" y="1566"/>
                </a:lnTo>
                <a:lnTo>
                  <a:pt x="2304" y="1572"/>
                </a:lnTo>
                <a:lnTo>
                  <a:pt x="2290" y="1575"/>
                </a:lnTo>
                <a:lnTo>
                  <a:pt x="2276" y="1576"/>
                </a:lnTo>
                <a:lnTo>
                  <a:pt x="2269" y="1575"/>
                </a:lnTo>
                <a:lnTo>
                  <a:pt x="2261" y="1574"/>
                </a:lnTo>
                <a:lnTo>
                  <a:pt x="2127" y="1560"/>
                </a:lnTo>
                <a:lnTo>
                  <a:pt x="2117" y="1585"/>
                </a:lnTo>
                <a:lnTo>
                  <a:pt x="2105" y="1609"/>
                </a:lnTo>
                <a:lnTo>
                  <a:pt x="2093" y="1634"/>
                </a:lnTo>
                <a:lnTo>
                  <a:pt x="2081" y="1658"/>
                </a:lnTo>
                <a:lnTo>
                  <a:pt x="2068" y="1682"/>
                </a:lnTo>
                <a:lnTo>
                  <a:pt x="2055" y="1706"/>
                </a:lnTo>
                <a:lnTo>
                  <a:pt x="2039" y="1729"/>
                </a:lnTo>
                <a:lnTo>
                  <a:pt x="2024" y="1751"/>
                </a:lnTo>
                <a:lnTo>
                  <a:pt x="2030" y="1757"/>
                </a:lnTo>
                <a:lnTo>
                  <a:pt x="2101" y="1858"/>
                </a:lnTo>
                <a:lnTo>
                  <a:pt x="2106" y="1863"/>
                </a:lnTo>
                <a:lnTo>
                  <a:pt x="2111" y="1869"/>
                </a:lnTo>
                <a:lnTo>
                  <a:pt x="2118" y="1882"/>
                </a:lnTo>
                <a:lnTo>
                  <a:pt x="2122" y="1895"/>
                </a:lnTo>
                <a:lnTo>
                  <a:pt x="2125" y="1908"/>
                </a:lnTo>
                <a:lnTo>
                  <a:pt x="2125" y="1914"/>
                </a:lnTo>
                <a:lnTo>
                  <a:pt x="2124" y="1920"/>
                </a:lnTo>
                <a:lnTo>
                  <a:pt x="2123" y="1926"/>
                </a:lnTo>
                <a:lnTo>
                  <a:pt x="2122" y="1932"/>
                </a:lnTo>
                <a:lnTo>
                  <a:pt x="2119" y="1937"/>
                </a:lnTo>
                <a:lnTo>
                  <a:pt x="2116" y="1944"/>
                </a:lnTo>
                <a:lnTo>
                  <a:pt x="2113" y="1949"/>
                </a:lnTo>
                <a:lnTo>
                  <a:pt x="2109" y="1953"/>
                </a:lnTo>
                <a:lnTo>
                  <a:pt x="2033" y="2025"/>
                </a:lnTo>
                <a:lnTo>
                  <a:pt x="2028" y="2029"/>
                </a:lnTo>
                <a:lnTo>
                  <a:pt x="2023" y="2032"/>
                </a:lnTo>
                <a:lnTo>
                  <a:pt x="2018" y="2035"/>
                </a:lnTo>
                <a:lnTo>
                  <a:pt x="2012" y="2037"/>
                </a:lnTo>
                <a:lnTo>
                  <a:pt x="2006" y="2039"/>
                </a:lnTo>
                <a:lnTo>
                  <a:pt x="2000" y="2039"/>
                </a:lnTo>
                <a:lnTo>
                  <a:pt x="1994" y="2040"/>
                </a:lnTo>
                <a:lnTo>
                  <a:pt x="1988" y="2039"/>
                </a:lnTo>
                <a:lnTo>
                  <a:pt x="1974" y="2037"/>
                </a:lnTo>
                <a:lnTo>
                  <a:pt x="1962" y="2032"/>
                </a:lnTo>
                <a:lnTo>
                  <a:pt x="1950" y="2024"/>
                </a:lnTo>
                <a:lnTo>
                  <a:pt x="1944" y="2020"/>
                </a:lnTo>
                <a:lnTo>
                  <a:pt x="1939" y="2015"/>
                </a:lnTo>
                <a:lnTo>
                  <a:pt x="1856" y="1941"/>
                </a:lnTo>
                <a:lnTo>
                  <a:pt x="1832" y="1961"/>
                </a:lnTo>
                <a:lnTo>
                  <a:pt x="1810" y="1979"/>
                </a:lnTo>
                <a:lnTo>
                  <a:pt x="1787" y="1995"/>
                </a:lnTo>
                <a:lnTo>
                  <a:pt x="1765" y="2012"/>
                </a:lnTo>
                <a:lnTo>
                  <a:pt x="1742" y="2028"/>
                </a:lnTo>
                <a:lnTo>
                  <a:pt x="1718" y="2042"/>
                </a:lnTo>
                <a:lnTo>
                  <a:pt x="1695" y="2056"/>
                </a:lnTo>
                <a:lnTo>
                  <a:pt x="1671" y="2069"/>
                </a:lnTo>
                <a:lnTo>
                  <a:pt x="1646" y="2082"/>
                </a:lnTo>
                <a:lnTo>
                  <a:pt x="1680" y="2178"/>
                </a:lnTo>
                <a:lnTo>
                  <a:pt x="1683" y="2185"/>
                </a:lnTo>
                <a:lnTo>
                  <a:pt x="1686" y="2191"/>
                </a:lnTo>
                <a:lnTo>
                  <a:pt x="1689" y="2206"/>
                </a:lnTo>
                <a:lnTo>
                  <a:pt x="1690" y="2219"/>
                </a:lnTo>
                <a:lnTo>
                  <a:pt x="1688" y="2232"/>
                </a:lnTo>
                <a:lnTo>
                  <a:pt x="1687" y="2238"/>
                </a:lnTo>
                <a:lnTo>
                  <a:pt x="1685" y="2244"/>
                </a:lnTo>
                <a:lnTo>
                  <a:pt x="1682" y="2249"/>
                </a:lnTo>
                <a:lnTo>
                  <a:pt x="1679" y="2255"/>
                </a:lnTo>
                <a:lnTo>
                  <a:pt x="1675" y="2259"/>
                </a:lnTo>
                <a:lnTo>
                  <a:pt x="1671" y="2265"/>
                </a:lnTo>
                <a:lnTo>
                  <a:pt x="1666" y="2268"/>
                </a:lnTo>
                <a:lnTo>
                  <a:pt x="1660" y="2272"/>
                </a:lnTo>
                <a:lnTo>
                  <a:pt x="1569" y="2320"/>
                </a:lnTo>
                <a:lnTo>
                  <a:pt x="1563" y="2322"/>
                </a:lnTo>
                <a:lnTo>
                  <a:pt x="1557" y="2324"/>
                </a:lnTo>
                <a:lnTo>
                  <a:pt x="1551" y="2326"/>
                </a:lnTo>
                <a:lnTo>
                  <a:pt x="1545" y="2326"/>
                </a:lnTo>
                <a:lnTo>
                  <a:pt x="1539" y="2326"/>
                </a:lnTo>
                <a:lnTo>
                  <a:pt x="1532" y="2324"/>
                </a:lnTo>
                <a:lnTo>
                  <a:pt x="1526" y="2323"/>
                </a:lnTo>
                <a:lnTo>
                  <a:pt x="1520" y="2321"/>
                </a:lnTo>
                <a:lnTo>
                  <a:pt x="1509" y="2315"/>
                </a:lnTo>
                <a:lnTo>
                  <a:pt x="1498" y="2307"/>
                </a:lnTo>
                <a:lnTo>
                  <a:pt x="1489" y="2297"/>
                </a:lnTo>
                <a:lnTo>
                  <a:pt x="1485" y="2291"/>
                </a:lnTo>
                <a:lnTo>
                  <a:pt x="1481" y="2284"/>
                </a:lnTo>
                <a:lnTo>
                  <a:pt x="1406" y="2168"/>
                </a:lnTo>
                <a:lnTo>
                  <a:pt x="1405" y="2166"/>
                </a:lnTo>
                <a:lnTo>
                  <a:pt x="1379" y="2172"/>
                </a:lnTo>
                <a:lnTo>
                  <a:pt x="1352" y="2176"/>
                </a:lnTo>
                <a:lnTo>
                  <a:pt x="1325" y="2180"/>
                </a:lnTo>
                <a:lnTo>
                  <a:pt x="1298" y="2183"/>
                </a:lnTo>
                <a:lnTo>
                  <a:pt x="1270" y="2185"/>
                </a:lnTo>
                <a:lnTo>
                  <a:pt x="1244" y="2187"/>
                </a:lnTo>
                <a:lnTo>
                  <a:pt x="1216" y="2188"/>
                </a:lnTo>
                <a:lnTo>
                  <a:pt x="1189" y="2188"/>
                </a:lnTo>
                <a:lnTo>
                  <a:pt x="1158" y="2296"/>
                </a:lnTo>
                <a:lnTo>
                  <a:pt x="1157" y="2304"/>
                </a:lnTo>
                <a:lnTo>
                  <a:pt x="1155" y="2311"/>
                </a:lnTo>
                <a:lnTo>
                  <a:pt x="1149" y="2323"/>
                </a:lnTo>
                <a:lnTo>
                  <a:pt x="1142" y="2336"/>
                </a:lnTo>
                <a:lnTo>
                  <a:pt x="1133" y="2345"/>
                </a:lnTo>
                <a:lnTo>
                  <a:pt x="1128" y="2349"/>
                </a:lnTo>
                <a:lnTo>
                  <a:pt x="1123" y="2353"/>
                </a:lnTo>
                <a:lnTo>
                  <a:pt x="1118" y="2356"/>
                </a:lnTo>
                <a:lnTo>
                  <a:pt x="1112" y="2358"/>
                </a:lnTo>
                <a:lnTo>
                  <a:pt x="1107" y="2360"/>
                </a:lnTo>
                <a:lnTo>
                  <a:pt x="1101" y="2361"/>
                </a:lnTo>
                <a:lnTo>
                  <a:pt x="1095" y="2361"/>
                </a:lnTo>
                <a:lnTo>
                  <a:pt x="1087" y="2361"/>
                </a:lnTo>
                <a:lnTo>
                  <a:pt x="985" y="2348"/>
                </a:lnTo>
                <a:lnTo>
                  <a:pt x="979" y="2346"/>
                </a:lnTo>
                <a:lnTo>
                  <a:pt x="973" y="2345"/>
                </a:lnTo>
                <a:lnTo>
                  <a:pt x="968" y="2342"/>
                </a:lnTo>
                <a:lnTo>
                  <a:pt x="963" y="2339"/>
                </a:lnTo>
                <a:lnTo>
                  <a:pt x="957" y="2335"/>
                </a:lnTo>
                <a:lnTo>
                  <a:pt x="952" y="2331"/>
                </a:lnTo>
                <a:lnTo>
                  <a:pt x="948" y="2326"/>
                </a:lnTo>
                <a:lnTo>
                  <a:pt x="945" y="2320"/>
                </a:lnTo>
                <a:lnTo>
                  <a:pt x="939" y="2309"/>
                </a:lnTo>
                <a:lnTo>
                  <a:pt x="935" y="2296"/>
                </a:lnTo>
                <a:lnTo>
                  <a:pt x="933" y="2282"/>
                </a:lnTo>
                <a:lnTo>
                  <a:pt x="933" y="2275"/>
                </a:lnTo>
                <a:lnTo>
                  <a:pt x="934" y="2268"/>
                </a:lnTo>
                <a:lnTo>
                  <a:pt x="939" y="2154"/>
                </a:lnTo>
                <a:lnTo>
                  <a:pt x="913" y="2147"/>
                </a:lnTo>
                <a:lnTo>
                  <a:pt x="885" y="2139"/>
                </a:lnTo>
                <a:lnTo>
                  <a:pt x="859" y="2129"/>
                </a:lnTo>
                <a:lnTo>
                  <a:pt x="832" y="2119"/>
                </a:lnTo>
                <a:lnTo>
                  <a:pt x="806" y="2109"/>
                </a:lnTo>
                <a:lnTo>
                  <a:pt x="781" y="2097"/>
                </a:lnTo>
                <a:lnTo>
                  <a:pt x="754" y="2085"/>
                </a:lnTo>
                <a:lnTo>
                  <a:pt x="729" y="2073"/>
                </a:lnTo>
                <a:lnTo>
                  <a:pt x="639" y="2155"/>
                </a:lnTo>
                <a:lnTo>
                  <a:pt x="635" y="2161"/>
                </a:lnTo>
                <a:lnTo>
                  <a:pt x="629" y="2166"/>
                </a:lnTo>
                <a:lnTo>
                  <a:pt x="618" y="2174"/>
                </a:lnTo>
                <a:lnTo>
                  <a:pt x="606" y="2180"/>
                </a:lnTo>
                <a:lnTo>
                  <a:pt x="594" y="2184"/>
                </a:lnTo>
                <a:lnTo>
                  <a:pt x="588" y="2185"/>
                </a:lnTo>
                <a:lnTo>
                  <a:pt x="582" y="2185"/>
                </a:lnTo>
                <a:lnTo>
                  <a:pt x="575" y="2185"/>
                </a:lnTo>
                <a:lnTo>
                  <a:pt x="569" y="2184"/>
                </a:lnTo>
                <a:lnTo>
                  <a:pt x="563" y="2182"/>
                </a:lnTo>
                <a:lnTo>
                  <a:pt x="557" y="2180"/>
                </a:lnTo>
                <a:lnTo>
                  <a:pt x="552" y="2177"/>
                </a:lnTo>
                <a:lnTo>
                  <a:pt x="547" y="2174"/>
                </a:lnTo>
                <a:lnTo>
                  <a:pt x="466" y="2109"/>
                </a:lnTo>
                <a:lnTo>
                  <a:pt x="461" y="2105"/>
                </a:lnTo>
                <a:lnTo>
                  <a:pt x="457" y="2101"/>
                </a:lnTo>
                <a:lnTo>
                  <a:pt x="454" y="2096"/>
                </a:lnTo>
                <a:lnTo>
                  <a:pt x="450" y="2090"/>
                </a:lnTo>
                <a:lnTo>
                  <a:pt x="448" y="2085"/>
                </a:lnTo>
                <a:lnTo>
                  <a:pt x="446" y="2079"/>
                </a:lnTo>
                <a:lnTo>
                  <a:pt x="445" y="2073"/>
                </a:lnTo>
                <a:lnTo>
                  <a:pt x="445" y="2066"/>
                </a:lnTo>
                <a:lnTo>
                  <a:pt x="446" y="2053"/>
                </a:lnTo>
                <a:lnTo>
                  <a:pt x="449" y="2040"/>
                </a:lnTo>
                <a:lnTo>
                  <a:pt x="455" y="2027"/>
                </a:lnTo>
                <a:lnTo>
                  <a:pt x="459" y="2021"/>
                </a:lnTo>
                <a:lnTo>
                  <a:pt x="463" y="2015"/>
                </a:lnTo>
                <a:lnTo>
                  <a:pt x="523" y="1926"/>
                </a:lnTo>
                <a:lnTo>
                  <a:pt x="496" y="1902"/>
                </a:lnTo>
                <a:lnTo>
                  <a:pt x="471" y="1875"/>
                </a:lnTo>
                <a:lnTo>
                  <a:pt x="446" y="1849"/>
                </a:lnTo>
                <a:lnTo>
                  <a:pt x="423" y="1822"/>
                </a:lnTo>
                <a:lnTo>
                  <a:pt x="395" y="1786"/>
                </a:lnTo>
                <a:lnTo>
                  <a:pt x="369" y="1749"/>
                </a:lnTo>
                <a:lnTo>
                  <a:pt x="274" y="1793"/>
                </a:lnTo>
                <a:lnTo>
                  <a:pt x="268" y="1797"/>
                </a:lnTo>
                <a:lnTo>
                  <a:pt x="260" y="1801"/>
                </a:lnTo>
                <a:lnTo>
                  <a:pt x="247" y="1805"/>
                </a:lnTo>
                <a:lnTo>
                  <a:pt x="234" y="1807"/>
                </a:lnTo>
                <a:lnTo>
                  <a:pt x="221" y="1807"/>
                </a:lnTo>
                <a:lnTo>
                  <a:pt x="215" y="1806"/>
                </a:lnTo>
                <a:lnTo>
                  <a:pt x="209" y="1805"/>
                </a:lnTo>
                <a:lnTo>
                  <a:pt x="203" y="1803"/>
                </a:lnTo>
                <a:lnTo>
                  <a:pt x="197" y="1800"/>
                </a:lnTo>
                <a:lnTo>
                  <a:pt x="192" y="1797"/>
                </a:lnTo>
                <a:lnTo>
                  <a:pt x="187" y="1793"/>
                </a:lnTo>
                <a:lnTo>
                  <a:pt x="183" y="1789"/>
                </a:lnTo>
                <a:lnTo>
                  <a:pt x="179" y="1784"/>
                </a:lnTo>
                <a:lnTo>
                  <a:pt x="121" y="1698"/>
                </a:lnTo>
                <a:lnTo>
                  <a:pt x="118" y="1693"/>
                </a:lnTo>
                <a:lnTo>
                  <a:pt x="116" y="1686"/>
                </a:lnTo>
                <a:lnTo>
                  <a:pt x="114" y="1680"/>
                </a:lnTo>
                <a:lnTo>
                  <a:pt x="113" y="1674"/>
                </a:lnTo>
                <a:lnTo>
                  <a:pt x="112" y="1668"/>
                </a:lnTo>
                <a:lnTo>
                  <a:pt x="113" y="1662"/>
                </a:lnTo>
                <a:lnTo>
                  <a:pt x="113" y="1656"/>
                </a:lnTo>
                <a:lnTo>
                  <a:pt x="115" y="1650"/>
                </a:lnTo>
                <a:lnTo>
                  <a:pt x="120" y="1638"/>
                </a:lnTo>
                <a:lnTo>
                  <a:pt x="127" y="1627"/>
                </a:lnTo>
                <a:lnTo>
                  <a:pt x="137" y="1615"/>
                </a:lnTo>
                <a:lnTo>
                  <a:pt x="142" y="1611"/>
                </a:lnTo>
                <a:lnTo>
                  <a:pt x="148" y="1606"/>
                </a:lnTo>
                <a:lnTo>
                  <a:pt x="253" y="1522"/>
                </a:lnTo>
                <a:lnTo>
                  <a:pt x="245" y="1495"/>
                </a:lnTo>
                <a:lnTo>
                  <a:pt x="237" y="1469"/>
                </a:lnTo>
                <a:lnTo>
                  <a:pt x="229" y="1443"/>
                </a:lnTo>
                <a:lnTo>
                  <a:pt x="223" y="1416"/>
                </a:lnTo>
                <a:lnTo>
                  <a:pt x="217" y="1390"/>
                </a:lnTo>
                <a:lnTo>
                  <a:pt x="212" y="1362"/>
                </a:lnTo>
                <a:lnTo>
                  <a:pt x="208" y="1336"/>
                </a:lnTo>
                <a:lnTo>
                  <a:pt x="204" y="1309"/>
                </a:lnTo>
                <a:lnTo>
                  <a:pt x="197" y="1310"/>
                </a:lnTo>
                <a:lnTo>
                  <a:pt x="191" y="1310"/>
                </a:lnTo>
                <a:lnTo>
                  <a:pt x="70" y="1284"/>
                </a:lnTo>
                <a:lnTo>
                  <a:pt x="62" y="1283"/>
                </a:lnTo>
                <a:lnTo>
                  <a:pt x="55" y="1282"/>
                </a:lnTo>
                <a:lnTo>
                  <a:pt x="42" y="1278"/>
                </a:lnTo>
                <a:lnTo>
                  <a:pt x="30" y="1272"/>
                </a:lnTo>
                <a:lnTo>
                  <a:pt x="20" y="1264"/>
                </a:lnTo>
                <a:lnTo>
                  <a:pt x="16" y="1260"/>
                </a:lnTo>
                <a:lnTo>
                  <a:pt x="12" y="1255"/>
                </a:lnTo>
                <a:lnTo>
                  <a:pt x="7" y="1250"/>
                </a:lnTo>
                <a:lnTo>
                  <a:pt x="5" y="1243"/>
                </a:lnTo>
                <a:lnTo>
                  <a:pt x="2" y="1238"/>
                </a:lnTo>
                <a:lnTo>
                  <a:pt x="1" y="1232"/>
                </a:lnTo>
                <a:lnTo>
                  <a:pt x="0" y="1226"/>
                </a:lnTo>
                <a:lnTo>
                  <a:pt x="0" y="1220"/>
                </a:lnTo>
                <a:lnTo>
                  <a:pt x="5" y="1116"/>
                </a:lnTo>
                <a:lnTo>
                  <a:pt x="6" y="1109"/>
                </a:lnTo>
                <a:lnTo>
                  <a:pt x="7" y="1104"/>
                </a:lnTo>
                <a:lnTo>
                  <a:pt x="11" y="1098"/>
                </a:lnTo>
                <a:lnTo>
                  <a:pt x="13" y="1093"/>
                </a:lnTo>
                <a:lnTo>
                  <a:pt x="16" y="1087"/>
                </a:lnTo>
                <a:lnTo>
                  <a:pt x="20" y="1083"/>
                </a:lnTo>
                <a:lnTo>
                  <a:pt x="25" y="1078"/>
                </a:lnTo>
                <a:lnTo>
                  <a:pt x="30" y="1074"/>
                </a:lnTo>
                <a:lnTo>
                  <a:pt x="40" y="1068"/>
                </a:lnTo>
                <a:lnTo>
                  <a:pt x="53" y="1063"/>
                </a:lnTo>
                <a:lnTo>
                  <a:pt x="67" y="1060"/>
                </a:lnTo>
                <a:lnTo>
                  <a:pt x="75" y="1059"/>
                </a:lnTo>
                <a:lnTo>
                  <a:pt x="82" y="1059"/>
                </a:lnTo>
                <a:lnTo>
                  <a:pt x="205" y="1056"/>
                </a:lnTo>
                <a:lnTo>
                  <a:pt x="210" y="1025"/>
                </a:lnTo>
                <a:lnTo>
                  <a:pt x="215" y="996"/>
                </a:lnTo>
                <a:lnTo>
                  <a:pt x="221" y="966"/>
                </a:lnTo>
                <a:lnTo>
                  <a:pt x="228" y="938"/>
                </a:lnTo>
                <a:lnTo>
                  <a:pt x="236" y="908"/>
                </a:lnTo>
                <a:lnTo>
                  <a:pt x="244" y="880"/>
                </a:lnTo>
                <a:lnTo>
                  <a:pt x="254" y="851"/>
                </a:lnTo>
                <a:lnTo>
                  <a:pt x="265" y="823"/>
                </a:lnTo>
                <a:lnTo>
                  <a:pt x="185" y="758"/>
                </a:lnTo>
                <a:lnTo>
                  <a:pt x="179" y="754"/>
                </a:lnTo>
                <a:lnTo>
                  <a:pt x="173" y="750"/>
                </a:lnTo>
                <a:lnTo>
                  <a:pt x="163" y="740"/>
                </a:lnTo>
                <a:lnTo>
                  <a:pt x="155" y="728"/>
                </a:lnTo>
                <a:lnTo>
                  <a:pt x="150" y="716"/>
                </a:lnTo>
                <a:lnTo>
                  <a:pt x="148" y="710"/>
                </a:lnTo>
                <a:lnTo>
                  <a:pt x="147" y="704"/>
                </a:lnTo>
                <a:lnTo>
                  <a:pt x="146" y="698"/>
                </a:lnTo>
                <a:lnTo>
                  <a:pt x="146" y="692"/>
                </a:lnTo>
                <a:lnTo>
                  <a:pt x="147" y="686"/>
                </a:lnTo>
                <a:lnTo>
                  <a:pt x="148" y="680"/>
                </a:lnTo>
                <a:lnTo>
                  <a:pt x="150" y="675"/>
                </a:lnTo>
                <a:lnTo>
                  <a:pt x="153" y="668"/>
                </a:lnTo>
                <a:lnTo>
                  <a:pt x="206" y="579"/>
                </a:lnTo>
                <a:lnTo>
                  <a:pt x="209" y="574"/>
                </a:lnTo>
                <a:lnTo>
                  <a:pt x="213" y="569"/>
                </a:lnTo>
                <a:lnTo>
                  <a:pt x="217" y="565"/>
                </a:lnTo>
                <a:lnTo>
                  <a:pt x="222" y="562"/>
                </a:lnTo>
                <a:lnTo>
                  <a:pt x="228" y="559"/>
                </a:lnTo>
                <a:lnTo>
                  <a:pt x="233" y="556"/>
                </a:lnTo>
                <a:lnTo>
                  <a:pt x="239" y="554"/>
                </a:lnTo>
                <a:lnTo>
                  <a:pt x="245" y="553"/>
                </a:lnTo>
                <a:lnTo>
                  <a:pt x="258" y="552"/>
                </a:lnTo>
                <a:lnTo>
                  <a:pt x="272" y="553"/>
                </a:lnTo>
                <a:lnTo>
                  <a:pt x="286" y="557"/>
                </a:lnTo>
                <a:lnTo>
                  <a:pt x="292" y="560"/>
                </a:lnTo>
                <a:lnTo>
                  <a:pt x="299" y="563"/>
                </a:lnTo>
                <a:lnTo>
                  <a:pt x="383" y="603"/>
                </a:lnTo>
                <a:lnTo>
                  <a:pt x="402" y="579"/>
                </a:lnTo>
                <a:lnTo>
                  <a:pt x="420" y="556"/>
                </a:lnTo>
                <a:lnTo>
                  <a:pt x="439" y="532"/>
                </a:lnTo>
                <a:lnTo>
                  <a:pt x="461" y="509"/>
                </a:lnTo>
                <a:lnTo>
                  <a:pt x="481" y="487"/>
                </a:lnTo>
                <a:lnTo>
                  <a:pt x="503" y="465"/>
                </a:lnTo>
                <a:lnTo>
                  <a:pt x="527" y="444"/>
                </a:lnTo>
                <a:lnTo>
                  <a:pt x="550" y="423"/>
                </a:lnTo>
                <a:lnTo>
                  <a:pt x="496" y="339"/>
                </a:lnTo>
                <a:lnTo>
                  <a:pt x="492" y="334"/>
                </a:lnTo>
                <a:lnTo>
                  <a:pt x="487" y="328"/>
                </a:lnTo>
                <a:lnTo>
                  <a:pt x="481" y="315"/>
                </a:lnTo>
                <a:lnTo>
                  <a:pt x="477" y="303"/>
                </a:lnTo>
                <a:lnTo>
                  <a:pt x="476" y="289"/>
                </a:lnTo>
                <a:lnTo>
                  <a:pt x="476" y="283"/>
                </a:lnTo>
                <a:lnTo>
                  <a:pt x="476" y="276"/>
                </a:lnTo>
                <a:lnTo>
                  <a:pt x="478" y="270"/>
                </a:lnTo>
                <a:lnTo>
                  <a:pt x="480" y="265"/>
                </a:lnTo>
                <a:lnTo>
                  <a:pt x="482" y="259"/>
                </a:lnTo>
                <a:lnTo>
                  <a:pt x="485" y="254"/>
                </a:lnTo>
                <a:lnTo>
                  <a:pt x="489" y="249"/>
                </a:lnTo>
                <a:lnTo>
                  <a:pt x="493" y="245"/>
                </a:lnTo>
                <a:lnTo>
                  <a:pt x="571" y="176"/>
                </a:lnTo>
                <a:lnTo>
                  <a:pt x="575" y="172"/>
                </a:lnTo>
                <a:lnTo>
                  <a:pt x="581" y="169"/>
                </a:lnTo>
                <a:lnTo>
                  <a:pt x="587" y="167"/>
                </a:lnTo>
                <a:lnTo>
                  <a:pt x="593" y="165"/>
                </a:lnTo>
                <a:lnTo>
                  <a:pt x="599" y="162"/>
                </a:lnTo>
                <a:lnTo>
                  <a:pt x="605" y="162"/>
                </a:lnTo>
                <a:lnTo>
                  <a:pt x="611" y="162"/>
                </a:lnTo>
                <a:lnTo>
                  <a:pt x="617" y="162"/>
                </a:lnTo>
                <a:lnTo>
                  <a:pt x="630" y="167"/>
                </a:lnTo>
                <a:lnTo>
                  <a:pt x="642" y="172"/>
                </a:lnTo>
                <a:lnTo>
                  <a:pt x="654" y="180"/>
                </a:lnTo>
                <a:lnTo>
                  <a:pt x="660" y="184"/>
                </a:lnTo>
                <a:lnTo>
                  <a:pt x="665" y="190"/>
                </a:lnTo>
                <a:close/>
                <a:moveTo>
                  <a:pt x="1034" y="997"/>
                </a:moveTo>
                <a:lnTo>
                  <a:pt x="1034" y="997"/>
                </a:lnTo>
                <a:lnTo>
                  <a:pt x="1024" y="1006"/>
                </a:lnTo>
                <a:lnTo>
                  <a:pt x="1014" y="1015"/>
                </a:lnTo>
                <a:lnTo>
                  <a:pt x="1006" y="1024"/>
                </a:lnTo>
                <a:lnTo>
                  <a:pt x="997" y="1034"/>
                </a:lnTo>
                <a:lnTo>
                  <a:pt x="990" y="1043"/>
                </a:lnTo>
                <a:lnTo>
                  <a:pt x="983" y="1055"/>
                </a:lnTo>
                <a:lnTo>
                  <a:pt x="976" y="1065"/>
                </a:lnTo>
                <a:lnTo>
                  <a:pt x="970" y="1076"/>
                </a:lnTo>
                <a:lnTo>
                  <a:pt x="959" y="1098"/>
                </a:lnTo>
                <a:lnTo>
                  <a:pt x="951" y="1122"/>
                </a:lnTo>
                <a:lnTo>
                  <a:pt x="945" y="1145"/>
                </a:lnTo>
                <a:lnTo>
                  <a:pt x="942" y="1169"/>
                </a:lnTo>
                <a:lnTo>
                  <a:pt x="940" y="1194"/>
                </a:lnTo>
                <a:lnTo>
                  <a:pt x="941" y="1218"/>
                </a:lnTo>
                <a:lnTo>
                  <a:pt x="945" y="1242"/>
                </a:lnTo>
                <a:lnTo>
                  <a:pt x="951" y="1267"/>
                </a:lnTo>
                <a:lnTo>
                  <a:pt x="954" y="1279"/>
                </a:lnTo>
                <a:lnTo>
                  <a:pt x="959" y="1290"/>
                </a:lnTo>
                <a:lnTo>
                  <a:pt x="965" y="1302"/>
                </a:lnTo>
                <a:lnTo>
                  <a:pt x="970" y="1314"/>
                </a:lnTo>
                <a:lnTo>
                  <a:pt x="976" y="1325"/>
                </a:lnTo>
                <a:lnTo>
                  <a:pt x="983" y="1336"/>
                </a:lnTo>
                <a:lnTo>
                  <a:pt x="990" y="1346"/>
                </a:lnTo>
                <a:lnTo>
                  <a:pt x="998" y="1356"/>
                </a:lnTo>
                <a:lnTo>
                  <a:pt x="1007" y="1366"/>
                </a:lnTo>
                <a:lnTo>
                  <a:pt x="1016" y="1376"/>
                </a:lnTo>
                <a:lnTo>
                  <a:pt x="1025" y="1385"/>
                </a:lnTo>
                <a:lnTo>
                  <a:pt x="1035" y="1393"/>
                </a:lnTo>
                <a:lnTo>
                  <a:pt x="1045" y="1401"/>
                </a:lnTo>
                <a:lnTo>
                  <a:pt x="1055" y="1408"/>
                </a:lnTo>
                <a:lnTo>
                  <a:pt x="1066" y="1414"/>
                </a:lnTo>
                <a:lnTo>
                  <a:pt x="1077" y="1420"/>
                </a:lnTo>
                <a:lnTo>
                  <a:pt x="1100" y="1431"/>
                </a:lnTo>
                <a:lnTo>
                  <a:pt x="1123" y="1440"/>
                </a:lnTo>
                <a:lnTo>
                  <a:pt x="1146" y="1446"/>
                </a:lnTo>
                <a:lnTo>
                  <a:pt x="1171" y="1449"/>
                </a:lnTo>
                <a:lnTo>
                  <a:pt x="1195" y="1450"/>
                </a:lnTo>
                <a:lnTo>
                  <a:pt x="1220" y="1449"/>
                </a:lnTo>
                <a:lnTo>
                  <a:pt x="1244" y="1446"/>
                </a:lnTo>
                <a:lnTo>
                  <a:pt x="1268" y="1440"/>
                </a:lnTo>
                <a:lnTo>
                  <a:pt x="1281" y="1436"/>
                </a:lnTo>
                <a:lnTo>
                  <a:pt x="1292" y="1431"/>
                </a:lnTo>
                <a:lnTo>
                  <a:pt x="1303" y="1426"/>
                </a:lnTo>
                <a:lnTo>
                  <a:pt x="1315" y="1421"/>
                </a:lnTo>
                <a:lnTo>
                  <a:pt x="1326" y="1414"/>
                </a:lnTo>
                <a:lnTo>
                  <a:pt x="1336" y="1408"/>
                </a:lnTo>
                <a:lnTo>
                  <a:pt x="1348" y="1400"/>
                </a:lnTo>
                <a:lnTo>
                  <a:pt x="1358" y="1392"/>
                </a:lnTo>
                <a:lnTo>
                  <a:pt x="1368" y="1384"/>
                </a:lnTo>
                <a:lnTo>
                  <a:pt x="1377" y="1375"/>
                </a:lnTo>
                <a:lnTo>
                  <a:pt x="1386" y="1365"/>
                </a:lnTo>
                <a:lnTo>
                  <a:pt x="1394" y="1355"/>
                </a:lnTo>
                <a:lnTo>
                  <a:pt x="1402" y="1345"/>
                </a:lnTo>
                <a:lnTo>
                  <a:pt x="1410" y="1335"/>
                </a:lnTo>
                <a:lnTo>
                  <a:pt x="1416" y="1325"/>
                </a:lnTo>
                <a:lnTo>
                  <a:pt x="1422" y="1314"/>
                </a:lnTo>
                <a:lnTo>
                  <a:pt x="1433" y="1291"/>
                </a:lnTo>
                <a:lnTo>
                  <a:pt x="1441" y="1268"/>
                </a:lnTo>
                <a:lnTo>
                  <a:pt x="1446" y="1245"/>
                </a:lnTo>
                <a:lnTo>
                  <a:pt x="1450" y="1220"/>
                </a:lnTo>
                <a:lnTo>
                  <a:pt x="1451" y="1196"/>
                </a:lnTo>
                <a:lnTo>
                  <a:pt x="1450" y="1171"/>
                </a:lnTo>
                <a:lnTo>
                  <a:pt x="1447" y="1147"/>
                </a:lnTo>
                <a:lnTo>
                  <a:pt x="1441" y="1123"/>
                </a:lnTo>
                <a:lnTo>
                  <a:pt x="1437" y="1110"/>
                </a:lnTo>
                <a:lnTo>
                  <a:pt x="1433" y="1099"/>
                </a:lnTo>
                <a:lnTo>
                  <a:pt x="1428" y="1087"/>
                </a:lnTo>
                <a:lnTo>
                  <a:pt x="1422" y="1076"/>
                </a:lnTo>
                <a:lnTo>
                  <a:pt x="1416" y="1065"/>
                </a:lnTo>
                <a:lnTo>
                  <a:pt x="1409" y="1054"/>
                </a:lnTo>
                <a:lnTo>
                  <a:pt x="1401" y="1043"/>
                </a:lnTo>
                <a:lnTo>
                  <a:pt x="1393" y="1033"/>
                </a:lnTo>
                <a:lnTo>
                  <a:pt x="1385" y="1023"/>
                </a:lnTo>
                <a:lnTo>
                  <a:pt x="1376" y="1014"/>
                </a:lnTo>
                <a:lnTo>
                  <a:pt x="1367" y="1005"/>
                </a:lnTo>
                <a:lnTo>
                  <a:pt x="1357" y="997"/>
                </a:lnTo>
                <a:lnTo>
                  <a:pt x="1347" y="988"/>
                </a:lnTo>
                <a:lnTo>
                  <a:pt x="1336" y="981"/>
                </a:lnTo>
                <a:lnTo>
                  <a:pt x="1326" y="974"/>
                </a:lnTo>
                <a:lnTo>
                  <a:pt x="1315" y="968"/>
                </a:lnTo>
                <a:lnTo>
                  <a:pt x="1293" y="958"/>
                </a:lnTo>
                <a:lnTo>
                  <a:pt x="1269" y="950"/>
                </a:lnTo>
                <a:lnTo>
                  <a:pt x="1245" y="944"/>
                </a:lnTo>
                <a:lnTo>
                  <a:pt x="1222" y="941"/>
                </a:lnTo>
                <a:lnTo>
                  <a:pt x="1196" y="940"/>
                </a:lnTo>
                <a:lnTo>
                  <a:pt x="1172" y="941"/>
                </a:lnTo>
                <a:lnTo>
                  <a:pt x="1147" y="944"/>
                </a:lnTo>
                <a:lnTo>
                  <a:pt x="1124" y="950"/>
                </a:lnTo>
                <a:lnTo>
                  <a:pt x="1112" y="954"/>
                </a:lnTo>
                <a:lnTo>
                  <a:pt x="1100" y="958"/>
                </a:lnTo>
                <a:lnTo>
                  <a:pt x="1088" y="963"/>
                </a:lnTo>
                <a:lnTo>
                  <a:pt x="1077" y="968"/>
                </a:lnTo>
                <a:lnTo>
                  <a:pt x="1066" y="974"/>
                </a:lnTo>
                <a:lnTo>
                  <a:pt x="1055" y="981"/>
                </a:lnTo>
                <a:lnTo>
                  <a:pt x="1045" y="989"/>
                </a:lnTo>
                <a:lnTo>
                  <a:pt x="1034" y="997"/>
                </a:lnTo>
                <a:close/>
                <a:moveTo>
                  <a:pt x="1752" y="1586"/>
                </a:moveTo>
                <a:lnTo>
                  <a:pt x="1507" y="1386"/>
                </a:lnTo>
                <a:lnTo>
                  <a:pt x="1497" y="1404"/>
                </a:lnTo>
                <a:lnTo>
                  <a:pt x="1486" y="1421"/>
                </a:lnTo>
                <a:lnTo>
                  <a:pt x="1474" y="1437"/>
                </a:lnTo>
                <a:lnTo>
                  <a:pt x="1460" y="1450"/>
                </a:lnTo>
                <a:lnTo>
                  <a:pt x="1447" y="1462"/>
                </a:lnTo>
                <a:lnTo>
                  <a:pt x="1434" y="1472"/>
                </a:lnTo>
                <a:lnTo>
                  <a:pt x="1421" y="1481"/>
                </a:lnTo>
                <a:lnTo>
                  <a:pt x="1409" y="1489"/>
                </a:lnTo>
                <a:lnTo>
                  <a:pt x="1396" y="1496"/>
                </a:lnTo>
                <a:lnTo>
                  <a:pt x="1385" y="1502"/>
                </a:lnTo>
                <a:lnTo>
                  <a:pt x="1366" y="1510"/>
                </a:lnTo>
                <a:lnTo>
                  <a:pt x="1353" y="1515"/>
                </a:lnTo>
                <a:lnTo>
                  <a:pt x="1349" y="1516"/>
                </a:lnTo>
                <a:lnTo>
                  <a:pt x="1496" y="1796"/>
                </a:lnTo>
                <a:lnTo>
                  <a:pt x="1511" y="1790"/>
                </a:lnTo>
                <a:lnTo>
                  <a:pt x="1525" y="1785"/>
                </a:lnTo>
                <a:lnTo>
                  <a:pt x="1553" y="1772"/>
                </a:lnTo>
                <a:lnTo>
                  <a:pt x="1579" y="1757"/>
                </a:lnTo>
                <a:lnTo>
                  <a:pt x="1604" y="1740"/>
                </a:lnTo>
                <a:lnTo>
                  <a:pt x="1626" y="1723"/>
                </a:lnTo>
                <a:lnTo>
                  <a:pt x="1647" y="1706"/>
                </a:lnTo>
                <a:lnTo>
                  <a:pt x="1667" y="1688"/>
                </a:lnTo>
                <a:lnTo>
                  <a:pt x="1684" y="1671"/>
                </a:lnTo>
                <a:lnTo>
                  <a:pt x="1699" y="1654"/>
                </a:lnTo>
                <a:lnTo>
                  <a:pt x="1713" y="1639"/>
                </a:lnTo>
                <a:lnTo>
                  <a:pt x="1735" y="1611"/>
                </a:lnTo>
                <a:lnTo>
                  <a:pt x="1748" y="1593"/>
                </a:lnTo>
                <a:lnTo>
                  <a:pt x="1752" y="1586"/>
                </a:lnTo>
                <a:close/>
                <a:moveTo>
                  <a:pt x="1601" y="656"/>
                </a:moveTo>
                <a:lnTo>
                  <a:pt x="1400" y="902"/>
                </a:lnTo>
                <a:lnTo>
                  <a:pt x="1419" y="912"/>
                </a:lnTo>
                <a:lnTo>
                  <a:pt x="1436" y="923"/>
                </a:lnTo>
                <a:lnTo>
                  <a:pt x="1450" y="936"/>
                </a:lnTo>
                <a:lnTo>
                  <a:pt x="1464" y="948"/>
                </a:lnTo>
                <a:lnTo>
                  <a:pt x="1477" y="961"/>
                </a:lnTo>
                <a:lnTo>
                  <a:pt x="1487" y="974"/>
                </a:lnTo>
                <a:lnTo>
                  <a:pt x="1496" y="987"/>
                </a:lnTo>
                <a:lnTo>
                  <a:pt x="1504" y="1001"/>
                </a:lnTo>
                <a:lnTo>
                  <a:pt x="1511" y="1013"/>
                </a:lnTo>
                <a:lnTo>
                  <a:pt x="1516" y="1024"/>
                </a:lnTo>
                <a:lnTo>
                  <a:pt x="1524" y="1043"/>
                </a:lnTo>
                <a:lnTo>
                  <a:pt x="1528" y="1056"/>
                </a:lnTo>
                <a:lnTo>
                  <a:pt x="1530" y="1061"/>
                </a:lnTo>
                <a:lnTo>
                  <a:pt x="1810" y="912"/>
                </a:lnTo>
                <a:lnTo>
                  <a:pt x="1805" y="898"/>
                </a:lnTo>
                <a:lnTo>
                  <a:pt x="1799" y="884"/>
                </a:lnTo>
                <a:lnTo>
                  <a:pt x="1785" y="855"/>
                </a:lnTo>
                <a:lnTo>
                  <a:pt x="1771" y="830"/>
                </a:lnTo>
                <a:lnTo>
                  <a:pt x="1755" y="806"/>
                </a:lnTo>
                <a:lnTo>
                  <a:pt x="1738" y="783"/>
                </a:lnTo>
                <a:lnTo>
                  <a:pt x="1720" y="762"/>
                </a:lnTo>
                <a:lnTo>
                  <a:pt x="1703" y="743"/>
                </a:lnTo>
                <a:lnTo>
                  <a:pt x="1685" y="725"/>
                </a:lnTo>
                <a:lnTo>
                  <a:pt x="1669" y="709"/>
                </a:lnTo>
                <a:lnTo>
                  <a:pt x="1652" y="696"/>
                </a:lnTo>
                <a:lnTo>
                  <a:pt x="1626" y="675"/>
                </a:lnTo>
                <a:lnTo>
                  <a:pt x="1608" y="661"/>
                </a:lnTo>
                <a:lnTo>
                  <a:pt x="1601" y="656"/>
                </a:lnTo>
                <a:close/>
                <a:moveTo>
                  <a:pt x="794" y="1745"/>
                </a:moveTo>
                <a:lnTo>
                  <a:pt x="994" y="1500"/>
                </a:lnTo>
                <a:lnTo>
                  <a:pt x="976" y="1489"/>
                </a:lnTo>
                <a:lnTo>
                  <a:pt x="959" y="1478"/>
                </a:lnTo>
                <a:lnTo>
                  <a:pt x="944" y="1466"/>
                </a:lnTo>
                <a:lnTo>
                  <a:pt x="930" y="1453"/>
                </a:lnTo>
                <a:lnTo>
                  <a:pt x="919" y="1441"/>
                </a:lnTo>
                <a:lnTo>
                  <a:pt x="908" y="1427"/>
                </a:lnTo>
                <a:lnTo>
                  <a:pt x="898" y="1414"/>
                </a:lnTo>
                <a:lnTo>
                  <a:pt x="890" y="1401"/>
                </a:lnTo>
                <a:lnTo>
                  <a:pt x="884" y="1389"/>
                </a:lnTo>
                <a:lnTo>
                  <a:pt x="878" y="1378"/>
                </a:lnTo>
                <a:lnTo>
                  <a:pt x="870" y="1358"/>
                </a:lnTo>
                <a:lnTo>
                  <a:pt x="866" y="1346"/>
                </a:lnTo>
                <a:lnTo>
                  <a:pt x="865" y="1341"/>
                </a:lnTo>
                <a:lnTo>
                  <a:pt x="585" y="1489"/>
                </a:lnTo>
                <a:lnTo>
                  <a:pt x="590" y="1504"/>
                </a:lnTo>
                <a:lnTo>
                  <a:pt x="596" y="1518"/>
                </a:lnTo>
                <a:lnTo>
                  <a:pt x="609" y="1545"/>
                </a:lnTo>
                <a:lnTo>
                  <a:pt x="623" y="1572"/>
                </a:lnTo>
                <a:lnTo>
                  <a:pt x="639" y="1596"/>
                </a:lnTo>
                <a:lnTo>
                  <a:pt x="657" y="1618"/>
                </a:lnTo>
                <a:lnTo>
                  <a:pt x="674" y="1640"/>
                </a:lnTo>
                <a:lnTo>
                  <a:pt x="692" y="1659"/>
                </a:lnTo>
                <a:lnTo>
                  <a:pt x="710" y="1676"/>
                </a:lnTo>
                <a:lnTo>
                  <a:pt x="726" y="1692"/>
                </a:lnTo>
                <a:lnTo>
                  <a:pt x="742" y="1706"/>
                </a:lnTo>
                <a:lnTo>
                  <a:pt x="768" y="1727"/>
                </a:lnTo>
                <a:lnTo>
                  <a:pt x="787" y="1740"/>
                </a:lnTo>
                <a:lnTo>
                  <a:pt x="794" y="1745"/>
                </a:lnTo>
                <a:close/>
                <a:moveTo>
                  <a:pt x="666" y="782"/>
                </a:moveTo>
                <a:lnTo>
                  <a:pt x="911" y="982"/>
                </a:lnTo>
                <a:lnTo>
                  <a:pt x="921" y="964"/>
                </a:lnTo>
                <a:lnTo>
                  <a:pt x="932" y="947"/>
                </a:lnTo>
                <a:lnTo>
                  <a:pt x="944" y="932"/>
                </a:lnTo>
                <a:lnTo>
                  <a:pt x="957" y="918"/>
                </a:lnTo>
                <a:lnTo>
                  <a:pt x="971" y="906"/>
                </a:lnTo>
                <a:lnTo>
                  <a:pt x="984" y="895"/>
                </a:lnTo>
                <a:lnTo>
                  <a:pt x="997" y="886"/>
                </a:lnTo>
                <a:lnTo>
                  <a:pt x="1009" y="879"/>
                </a:lnTo>
                <a:lnTo>
                  <a:pt x="1021" y="872"/>
                </a:lnTo>
                <a:lnTo>
                  <a:pt x="1033" y="866"/>
                </a:lnTo>
                <a:lnTo>
                  <a:pt x="1052" y="858"/>
                </a:lnTo>
                <a:lnTo>
                  <a:pt x="1065" y="853"/>
                </a:lnTo>
                <a:lnTo>
                  <a:pt x="1069" y="852"/>
                </a:lnTo>
                <a:lnTo>
                  <a:pt x="921" y="572"/>
                </a:lnTo>
                <a:lnTo>
                  <a:pt x="907" y="577"/>
                </a:lnTo>
                <a:lnTo>
                  <a:pt x="892" y="583"/>
                </a:lnTo>
                <a:lnTo>
                  <a:pt x="865" y="596"/>
                </a:lnTo>
                <a:lnTo>
                  <a:pt x="839" y="612"/>
                </a:lnTo>
                <a:lnTo>
                  <a:pt x="814" y="628"/>
                </a:lnTo>
                <a:lnTo>
                  <a:pt x="792" y="644"/>
                </a:lnTo>
                <a:lnTo>
                  <a:pt x="770" y="662"/>
                </a:lnTo>
                <a:lnTo>
                  <a:pt x="751" y="680"/>
                </a:lnTo>
                <a:lnTo>
                  <a:pt x="734" y="697"/>
                </a:lnTo>
                <a:lnTo>
                  <a:pt x="719" y="714"/>
                </a:lnTo>
                <a:lnTo>
                  <a:pt x="704" y="729"/>
                </a:lnTo>
                <a:lnTo>
                  <a:pt x="683" y="757"/>
                </a:lnTo>
                <a:lnTo>
                  <a:pt x="670" y="775"/>
                </a:lnTo>
                <a:lnTo>
                  <a:pt x="666" y="782"/>
                </a:lnTo>
                <a:close/>
              </a:path>
            </a:pathLst>
          </a:custGeom>
          <a:solidFill>
            <a:schemeClr val="tx1"/>
          </a:solidFill>
          <a:ln w="38100">
            <a:solidFill>
              <a:srgbClr val="C00000"/>
            </a:solidFill>
          </a:ln>
          <a:effectLst/>
          <a:scene3d>
            <a:camera prst="orthographicFront"/>
            <a:lightRig rig="threePt" dir="t"/>
          </a:scene3d>
          <a:sp3d prstMaterial="matte">
            <a:bevelT prst="relaxedInset"/>
            <a:bevelB/>
          </a:sp3d>
          <a:extLst/>
        </p:spPr>
        <p:txBody>
          <a:bodyPr/>
          <a:lstStyle/>
          <a:p>
            <a:endParaRPr lang="en-GB"/>
          </a:p>
        </p:txBody>
      </p:sp>
      <p:sp>
        <p:nvSpPr>
          <p:cNvPr id="9" name="Freeform 7"/>
          <p:cNvSpPr>
            <a:spLocks noEditPoints="1"/>
          </p:cNvSpPr>
          <p:nvPr/>
        </p:nvSpPr>
        <p:spPr bwMode="auto">
          <a:xfrm>
            <a:off x="544350" y="2258008"/>
            <a:ext cx="3181350" cy="3221038"/>
          </a:xfrm>
          <a:custGeom>
            <a:avLst/>
            <a:gdLst>
              <a:gd name="T0" fmla="*/ 608013 w 4008"/>
              <a:gd name="T1" fmla="*/ 379506 h 4057"/>
              <a:gd name="T2" fmla="*/ 769938 w 4008"/>
              <a:gd name="T3" fmla="*/ 285027 h 4057"/>
              <a:gd name="T4" fmla="*/ 954088 w 4008"/>
              <a:gd name="T5" fmla="*/ 159583 h 4057"/>
              <a:gd name="T6" fmla="*/ 1132681 w 4008"/>
              <a:gd name="T7" fmla="*/ 114328 h 4057"/>
              <a:gd name="T8" fmla="*/ 1334294 w 4008"/>
              <a:gd name="T9" fmla="*/ 46049 h 4057"/>
              <a:gd name="T10" fmla="*/ 1520031 w 4008"/>
              <a:gd name="T11" fmla="*/ 26994 h 4057"/>
              <a:gd name="T12" fmla="*/ 1730375 w 4008"/>
              <a:gd name="T13" fmla="*/ 42079 h 4057"/>
              <a:gd name="T14" fmla="*/ 1916906 w 4008"/>
              <a:gd name="T15" fmla="*/ 42079 h 4057"/>
              <a:gd name="T16" fmla="*/ 2123281 w 4008"/>
              <a:gd name="T17" fmla="*/ 156407 h 4057"/>
              <a:gd name="T18" fmla="*/ 2301875 w 4008"/>
              <a:gd name="T19" fmla="*/ 180226 h 4057"/>
              <a:gd name="T20" fmla="*/ 2414588 w 4008"/>
              <a:gd name="T21" fmla="*/ 412058 h 4057"/>
              <a:gd name="T22" fmla="*/ 2634456 w 4008"/>
              <a:gd name="T23" fmla="*/ 400149 h 4057"/>
              <a:gd name="T24" fmla="*/ 2759869 w 4008"/>
              <a:gd name="T25" fmla="*/ 610544 h 4057"/>
              <a:gd name="T26" fmla="*/ 2907506 w 4008"/>
              <a:gd name="T27" fmla="*/ 714551 h 4057"/>
              <a:gd name="T28" fmla="*/ 3000375 w 4008"/>
              <a:gd name="T29" fmla="*/ 963850 h 4057"/>
              <a:gd name="T30" fmla="*/ 3096419 w 4008"/>
              <a:gd name="T31" fmla="*/ 1116288 h 4057"/>
              <a:gd name="T32" fmla="*/ 3110706 w 4008"/>
              <a:gd name="T33" fmla="*/ 1311598 h 4057"/>
              <a:gd name="T34" fmla="*/ 3175000 w 4008"/>
              <a:gd name="T35" fmla="*/ 1483885 h 4057"/>
              <a:gd name="T36" fmla="*/ 3131344 w 4008"/>
              <a:gd name="T37" fmla="*/ 1734772 h 4057"/>
              <a:gd name="T38" fmla="*/ 3151981 w 4008"/>
              <a:gd name="T39" fmla="*/ 1918967 h 4057"/>
              <a:gd name="T40" fmla="*/ 3044031 w 4008"/>
              <a:gd name="T41" fmla="*/ 2143654 h 4057"/>
              <a:gd name="T42" fmla="*/ 3005138 w 4008"/>
              <a:gd name="T43" fmla="*/ 2324673 h 4057"/>
              <a:gd name="T44" fmla="*/ 2866231 w 4008"/>
              <a:gd name="T45" fmla="*/ 2496959 h 4057"/>
              <a:gd name="T46" fmla="*/ 2770188 w 4008"/>
              <a:gd name="T47" fmla="*/ 2657337 h 4057"/>
              <a:gd name="T48" fmla="*/ 2597944 w 4008"/>
              <a:gd name="T49" fmla="*/ 2821683 h 4057"/>
              <a:gd name="T50" fmla="*/ 2463006 w 4008"/>
              <a:gd name="T51" fmla="*/ 2949509 h 4057"/>
              <a:gd name="T52" fmla="*/ 2242344 w 4008"/>
              <a:gd name="T53" fmla="*/ 3024139 h 4057"/>
              <a:gd name="T54" fmla="*/ 2105819 w 4008"/>
              <a:gd name="T55" fmla="*/ 3135292 h 4057"/>
              <a:gd name="T56" fmla="*/ 1847056 w 4008"/>
              <a:gd name="T57" fmla="*/ 3032873 h 4057"/>
              <a:gd name="T58" fmla="*/ 1742281 w 4008"/>
              <a:gd name="T59" fmla="*/ 3218656 h 4057"/>
              <a:gd name="T60" fmla="*/ 1648619 w 4008"/>
              <a:gd name="T61" fmla="*/ 3053515 h 4057"/>
              <a:gd name="T62" fmla="*/ 1415256 w 4008"/>
              <a:gd name="T63" fmla="*/ 3200395 h 4057"/>
              <a:gd name="T64" fmla="*/ 1250950 w 4008"/>
              <a:gd name="T65" fmla="*/ 3125765 h 4057"/>
              <a:gd name="T66" fmla="*/ 1016000 w 4008"/>
              <a:gd name="T67" fmla="*/ 3083685 h 4057"/>
              <a:gd name="T68" fmla="*/ 865981 w 4008"/>
              <a:gd name="T69" fmla="*/ 2979678 h 4057"/>
              <a:gd name="T70" fmla="*/ 644525 w 4008"/>
              <a:gd name="T71" fmla="*/ 2872496 h 4057"/>
              <a:gd name="T72" fmla="*/ 550069 w 4008"/>
              <a:gd name="T73" fmla="*/ 2715295 h 4057"/>
              <a:gd name="T74" fmla="*/ 350838 w 4008"/>
              <a:gd name="T75" fmla="*/ 2582706 h 4057"/>
              <a:gd name="T76" fmla="*/ 359569 w 4008"/>
              <a:gd name="T77" fmla="*/ 2361195 h 4057"/>
              <a:gd name="T78" fmla="*/ 130175 w 4008"/>
              <a:gd name="T79" fmla="*/ 2211933 h 4057"/>
              <a:gd name="T80" fmla="*/ 203994 w 4008"/>
              <a:gd name="T81" fmla="*/ 2005507 h 4057"/>
              <a:gd name="T82" fmla="*/ 22225 w 4008"/>
              <a:gd name="T83" fmla="*/ 1819724 h 4057"/>
              <a:gd name="T84" fmla="*/ 141288 w 4008"/>
              <a:gd name="T85" fmla="*/ 1633940 h 4057"/>
              <a:gd name="T86" fmla="*/ 12700 w 4008"/>
              <a:gd name="T87" fmla="*/ 1415605 h 4057"/>
              <a:gd name="T88" fmla="*/ 82550 w 4008"/>
              <a:gd name="T89" fmla="*/ 1248083 h 4057"/>
              <a:gd name="T90" fmla="*/ 121444 w 4008"/>
              <a:gd name="T91" fmla="*/ 1028954 h 4057"/>
              <a:gd name="T92" fmla="*/ 223838 w 4008"/>
              <a:gd name="T93" fmla="*/ 873340 h 4057"/>
              <a:gd name="T94" fmla="*/ 307181 w 4008"/>
              <a:gd name="T95" fmla="*/ 674854 h 4057"/>
              <a:gd name="T96" fmla="*/ 430213 w 4008"/>
              <a:gd name="T97" fmla="*/ 535119 h 4057"/>
              <a:gd name="T98" fmla="*/ 1311275 w 4008"/>
              <a:gd name="T99" fmla="*/ 1560103 h 4057"/>
              <a:gd name="T100" fmla="*/ 1430338 w 4008"/>
              <a:gd name="T101" fmla="*/ 1826869 h 4057"/>
              <a:gd name="T102" fmla="*/ 1727994 w 4008"/>
              <a:gd name="T103" fmla="*/ 1855451 h 4057"/>
              <a:gd name="T104" fmla="*/ 1897063 w 4008"/>
              <a:gd name="T105" fmla="*/ 1618061 h 4057"/>
              <a:gd name="T106" fmla="*/ 1778000 w 4008"/>
              <a:gd name="T107" fmla="*/ 1350502 h 4057"/>
              <a:gd name="T108" fmla="*/ 1480344 w 4008"/>
              <a:gd name="T109" fmla="*/ 1321920 h 4057"/>
              <a:gd name="T110" fmla="*/ 1847850 w 4008"/>
              <a:gd name="T111" fmla="*/ 1978513 h 4057"/>
              <a:gd name="T112" fmla="*/ 2281238 w 4008"/>
              <a:gd name="T113" fmla="*/ 2134126 h 4057"/>
              <a:gd name="T114" fmla="*/ 2025650 w 4008"/>
              <a:gd name="T115" fmla="*/ 1392581 h 4057"/>
              <a:gd name="T116" fmla="*/ 2131219 w 4008"/>
              <a:gd name="T117" fmla="*/ 905892 h 4057"/>
              <a:gd name="T118" fmla="*/ 1184275 w 4008"/>
              <a:gd name="T119" fmla="*/ 1772881 h 4057"/>
              <a:gd name="T120" fmla="*/ 1093788 w 4008"/>
              <a:gd name="T121" fmla="*/ 2288152 h 4057"/>
              <a:gd name="T122" fmla="*/ 1257300 w 4008"/>
              <a:gd name="T123" fmla="*/ 792358 h 40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008"/>
              <a:gd name="T187" fmla="*/ 0 h 4057"/>
              <a:gd name="T188" fmla="*/ 4008 w 4008"/>
              <a:gd name="T189" fmla="*/ 4057 h 40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008" h="4057">
                <a:moveTo>
                  <a:pt x="562" y="683"/>
                </a:moveTo>
                <a:lnTo>
                  <a:pt x="659" y="746"/>
                </a:lnTo>
                <a:lnTo>
                  <a:pt x="667" y="752"/>
                </a:lnTo>
                <a:lnTo>
                  <a:pt x="673" y="759"/>
                </a:lnTo>
                <a:lnTo>
                  <a:pt x="678" y="765"/>
                </a:lnTo>
                <a:lnTo>
                  <a:pt x="683" y="773"/>
                </a:lnTo>
                <a:lnTo>
                  <a:pt x="721" y="733"/>
                </a:lnTo>
                <a:lnTo>
                  <a:pt x="761" y="696"/>
                </a:lnTo>
                <a:lnTo>
                  <a:pt x="801" y="659"/>
                </a:lnTo>
                <a:lnTo>
                  <a:pt x="843" y="622"/>
                </a:lnTo>
                <a:lnTo>
                  <a:pt x="778" y="532"/>
                </a:lnTo>
                <a:lnTo>
                  <a:pt x="774" y="526"/>
                </a:lnTo>
                <a:lnTo>
                  <a:pt x="771" y="520"/>
                </a:lnTo>
                <a:lnTo>
                  <a:pt x="769" y="513"/>
                </a:lnTo>
                <a:lnTo>
                  <a:pt x="767" y="506"/>
                </a:lnTo>
                <a:lnTo>
                  <a:pt x="766" y="498"/>
                </a:lnTo>
                <a:lnTo>
                  <a:pt x="765" y="491"/>
                </a:lnTo>
                <a:lnTo>
                  <a:pt x="765" y="485"/>
                </a:lnTo>
                <a:lnTo>
                  <a:pt x="766" y="478"/>
                </a:lnTo>
                <a:lnTo>
                  <a:pt x="767" y="471"/>
                </a:lnTo>
                <a:lnTo>
                  <a:pt x="769" y="464"/>
                </a:lnTo>
                <a:lnTo>
                  <a:pt x="772" y="458"/>
                </a:lnTo>
                <a:lnTo>
                  <a:pt x="775" y="452"/>
                </a:lnTo>
                <a:lnTo>
                  <a:pt x="779" y="446"/>
                </a:lnTo>
                <a:lnTo>
                  <a:pt x="784" y="441"/>
                </a:lnTo>
                <a:lnTo>
                  <a:pt x="789" y="435"/>
                </a:lnTo>
                <a:lnTo>
                  <a:pt x="795" y="430"/>
                </a:lnTo>
                <a:lnTo>
                  <a:pt x="890" y="362"/>
                </a:lnTo>
                <a:lnTo>
                  <a:pt x="896" y="358"/>
                </a:lnTo>
                <a:lnTo>
                  <a:pt x="902" y="355"/>
                </a:lnTo>
                <a:lnTo>
                  <a:pt x="909" y="352"/>
                </a:lnTo>
                <a:lnTo>
                  <a:pt x="916" y="351"/>
                </a:lnTo>
                <a:lnTo>
                  <a:pt x="922" y="349"/>
                </a:lnTo>
                <a:lnTo>
                  <a:pt x="929" y="349"/>
                </a:lnTo>
                <a:lnTo>
                  <a:pt x="936" y="349"/>
                </a:lnTo>
                <a:lnTo>
                  <a:pt x="943" y="350"/>
                </a:lnTo>
                <a:lnTo>
                  <a:pt x="951" y="351"/>
                </a:lnTo>
                <a:lnTo>
                  <a:pt x="957" y="353"/>
                </a:lnTo>
                <a:lnTo>
                  <a:pt x="964" y="356"/>
                </a:lnTo>
                <a:lnTo>
                  <a:pt x="970" y="359"/>
                </a:lnTo>
                <a:lnTo>
                  <a:pt x="976" y="363"/>
                </a:lnTo>
                <a:lnTo>
                  <a:pt x="981" y="368"/>
                </a:lnTo>
                <a:lnTo>
                  <a:pt x="986" y="374"/>
                </a:lnTo>
                <a:lnTo>
                  <a:pt x="991" y="380"/>
                </a:lnTo>
                <a:lnTo>
                  <a:pt x="1056" y="470"/>
                </a:lnTo>
                <a:lnTo>
                  <a:pt x="1103" y="442"/>
                </a:lnTo>
                <a:lnTo>
                  <a:pt x="1150" y="416"/>
                </a:lnTo>
                <a:lnTo>
                  <a:pt x="1197" y="391"/>
                </a:lnTo>
                <a:lnTo>
                  <a:pt x="1246" y="367"/>
                </a:lnTo>
                <a:lnTo>
                  <a:pt x="1198" y="270"/>
                </a:lnTo>
                <a:lnTo>
                  <a:pt x="1196" y="263"/>
                </a:lnTo>
                <a:lnTo>
                  <a:pt x="1194" y="256"/>
                </a:lnTo>
                <a:lnTo>
                  <a:pt x="1192" y="249"/>
                </a:lnTo>
                <a:lnTo>
                  <a:pt x="1192" y="241"/>
                </a:lnTo>
                <a:lnTo>
                  <a:pt x="1192" y="234"/>
                </a:lnTo>
                <a:lnTo>
                  <a:pt x="1192" y="227"/>
                </a:lnTo>
                <a:lnTo>
                  <a:pt x="1194" y="220"/>
                </a:lnTo>
                <a:lnTo>
                  <a:pt x="1196" y="214"/>
                </a:lnTo>
                <a:lnTo>
                  <a:pt x="1198" y="207"/>
                </a:lnTo>
                <a:lnTo>
                  <a:pt x="1202" y="201"/>
                </a:lnTo>
                <a:lnTo>
                  <a:pt x="1206" y="195"/>
                </a:lnTo>
                <a:lnTo>
                  <a:pt x="1211" y="190"/>
                </a:lnTo>
                <a:lnTo>
                  <a:pt x="1215" y="185"/>
                </a:lnTo>
                <a:lnTo>
                  <a:pt x="1221" y="179"/>
                </a:lnTo>
                <a:lnTo>
                  <a:pt x="1227" y="175"/>
                </a:lnTo>
                <a:lnTo>
                  <a:pt x="1233" y="172"/>
                </a:lnTo>
                <a:lnTo>
                  <a:pt x="1338" y="123"/>
                </a:lnTo>
                <a:lnTo>
                  <a:pt x="1345" y="120"/>
                </a:lnTo>
                <a:lnTo>
                  <a:pt x="1352" y="117"/>
                </a:lnTo>
                <a:lnTo>
                  <a:pt x="1359" y="115"/>
                </a:lnTo>
                <a:lnTo>
                  <a:pt x="1366" y="115"/>
                </a:lnTo>
                <a:lnTo>
                  <a:pt x="1373" y="115"/>
                </a:lnTo>
                <a:lnTo>
                  <a:pt x="1380" y="115"/>
                </a:lnTo>
                <a:lnTo>
                  <a:pt x="1387" y="117"/>
                </a:lnTo>
                <a:lnTo>
                  <a:pt x="1394" y="120"/>
                </a:lnTo>
                <a:lnTo>
                  <a:pt x="1401" y="122"/>
                </a:lnTo>
                <a:lnTo>
                  <a:pt x="1407" y="126"/>
                </a:lnTo>
                <a:lnTo>
                  <a:pt x="1412" y="129"/>
                </a:lnTo>
                <a:lnTo>
                  <a:pt x="1418" y="134"/>
                </a:lnTo>
                <a:lnTo>
                  <a:pt x="1423" y="139"/>
                </a:lnTo>
                <a:lnTo>
                  <a:pt x="1427" y="144"/>
                </a:lnTo>
                <a:lnTo>
                  <a:pt x="1432" y="150"/>
                </a:lnTo>
                <a:lnTo>
                  <a:pt x="1435" y="156"/>
                </a:lnTo>
                <a:lnTo>
                  <a:pt x="1485" y="262"/>
                </a:lnTo>
                <a:lnTo>
                  <a:pt x="1488" y="269"/>
                </a:lnTo>
                <a:lnTo>
                  <a:pt x="1490" y="276"/>
                </a:lnTo>
                <a:lnTo>
                  <a:pt x="1542" y="262"/>
                </a:lnTo>
                <a:lnTo>
                  <a:pt x="1594" y="249"/>
                </a:lnTo>
                <a:lnTo>
                  <a:pt x="1645" y="237"/>
                </a:lnTo>
                <a:lnTo>
                  <a:pt x="1697" y="227"/>
                </a:lnTo>
                <a:lnTo>
                  <a:pt x="1670" y="118"/>
                </a:lnTo>
                <a:lnTo>
                  <a:pt x="1668" y="111"/>
                </a:lnTo>
                <a:lnTo>
                  <a:pt x="1668" y="104"/>
                </a:lnTo>
                <a:lnTo>
                  <a:pt x="1668" y="97"/>
                </a:lnTo>
                <a:lnTo>
                  <a:pt x="1668" y="90"/>
                </a:lnTo>
                <a:lnTo>
                  <a:pt x="1670" y="83"/>
                </a:lnTo>
                <a:lnTo>
                  <a:pt x="1672" y="76"/>
                </a:lnTo>
                <a:lnTo>
                  <a:pt x="1674" y="70"/>
                </a:lnTo>
                <a:lnTo>
                  <a:pt x="1678" y="64"/>
                </a:lnTo>
                <a:lnTo>
                  <a:pt x="1681" y="58"/>
                </a:lnTo>
                <a:lnTo>
                  <a:pt x="1686" y="52"/>
                </a:lnTo>
                <a:lnTo>
                  <a:pt x="1691" y="47"/>
                </a:lnTo>
                <a:lnTo>
                  <a:pt x="1696" y="42"/>
                </a:lnTo>
                <a:lnTo>
                  <a:pt x="1702" y="38"/>
                </a:lnTo>
                <a:lnTo>
                  <a:pt x="1708" y="35"/>
                </a:lnTo>
                <a:lnTo>
                  <a:pt x="1716" y="32"/>
                </a:lnTo>
                <a:lnTo>
                  <a:pt x="1723" y="30"/>
                </a:lnTo>
                <a:lnTo>
                  <a:pt x="1834" y="2"/>
                </a:lnTo>
                <a:lnTo>
                  <a:pt x="1843" y="0"/>
                </a:lnTo>
                <a:lnTo>
                  <a:pt x="1850" y="0"/>
                </a:lnTo>
                <a:lnTo>
                  <a:pt x="1857" y="0"/>
                </a:lnTo>
                <a:lnTo>
                  <a:pt x="1864" y="0"/>
                </a:lnTo>
                <a:lnTo>
                  <a:pt x="1871" y="2"/>
                </a:lnTo>
                <a:lnTo>
                  <a:pt x="1877" y="4"/>
                </a:lnTo>
                <a:lnTo>
                  <a:pt x="1884" y="6"/>
                </a:lnTo>
                <a:lnTo>
                  <a:pt x="1890" y="10"/>
                </a:lnTo>
                <a:lnTo>
                  <a:pt x="1895" y="14"/>
                </a:lnTo>
                <a:lnTo>
                  <a:pt x="1901" y="18"/>
                </a:lnTo>
                <a:lnTo>
                  <a:pt x="1907" y="23"/>
                </a:lnTo>
                <a:lnTo>
                  <a:pt x="1911" y="28"/>
                </a:lnTo>
                <a:lnTo>
                  <a:pt x="1915" y="34"/>
                </a:lnTo>
                <a:lnTo>
                  <a:pt x="1919" y="40"/>
                </a:lnTo>
                <a:lnTo>
                  <a:pt x="1921" y="47"/>
                </a:lnTo>
                <a:lnTo>
                  <a:pt x="1924" y="54"/>
                </a:lnTo>
                <a:lnTo>
                  <a:pt x="1952" y="166"/>
                </a:lnTo>
                <a:lnTo>
                  <a:pt x="1953" y="175"/>
                </a:lnTo>
                <a:lnTo>
                  <a:pt x="1954" y="185"/>
                </a:lnTo>
                <a:lnTo>
                  <a:pt x="1954" y="193"/>
                </a:lnTo>
                <a:lnTo>
                  <a:pt x="1952" y="202"/>
                </a:lnTo>
                <a:lnTo>
                  <a:pt x="2003" y="201"/>
                </a:lnTo>
                <a:lnTo>
                  <a:pt x="2054" y="201"/>
                </a:lnTo>
                <a:lnTo>
                  <a:pt x="2105" y="203"/>
                </a:lnTo>
                <a:lnTo>
                  <a:pt x="2155" y="207"/>
                </a:lnTo>
                <a:lnTo>
                  <a:pt x="2155" y="198"/>
                </a:lnTo>
                <a:lnTo>
                  <a:pt x="2157" y="189"/>
                </a:lnTo>
                <a:lnTo>
                  <a:pt x="2174" y="74"/>
                </a:lnTo>
                <a:lnTo>
                  <a:pt x="2175" y="67"/>
                </a:lnTo>
                <a:lnTo>
                  <a:pt x="2177" y="60"/>
                </a:lnTo>
                <a:lnTo>
                  <a:pt x="2180" y="53"/>
                </a:lnTo>
                <a:lnTo>
                  <a:pt x="2183" y="47"/>
                </a:lnTo>
                <a:lnTo>
                  <a:pt x="2187" y="41"/>
                </a:lnTo>
                <a:lnTo>
                  <a:pt x="2192" y="36"/>
                </a:lnTo>
                <a:lnTo>
                  <a:pt x="2197" y="31"/>
                </a:lnTo>
                <a:lnTo>
                  <a:pt x="2202" y="26"/>
                </a:lnTo>
                <a:lnTo>
                  <a:pt x="2208" y="23"/>
                </a:lnTo>
                <a:lnTo>
                  <a:pt x="2214" y="19"/>
                </a:lnTo>
                <a:lnTo>
                  <a:pt x="2221" y="17"/>
                </a:lnTo>
                <a:lnTo>
                  <a:pt x="2228" y="15"/>
                </a:lnTo>
                <a:lnTo>
                  <a:pt x="2235" y="13"/>
                </a:lnTo>
                <a:lnTo>
                  <a:pt x="2242" y="12"/>
                </a:lnTo>
                <a:lnTo>
                  <a:pt x="2249" y="12"/>
                </a:lnTo>
                <a:lnTo>
                  <a:pt x="2256" y="13"/>
                </a:lnTo>
                <a:lnTo>
                  <a:pt x="2371" y="30"/>
                </a:lnTo>
                <a:lnTo>
                  <a:pt x="2378" y="32"/>
                </a:lnTo>
                <a:lnTo>
                  <a:pt x="2385" y="34"/>
                </a:lnTo>
                <a:lnTo>
                  <a:pt x="2392" y="36"/>
                </a:lnTo>
                <a:lnTo>
                  <a:pt x="2398" y="40"/>
                </a:lnTo>
                <a:lnTo>
                  <a:pt x="2404" y="44"/>
                </a:lnTo>
                <a:lnTo>
                  <a:pt x="2409" y="48"/>
                </a:lnTo>
                <a:lnTo>
                  <a:pt x="2415" y="53"/>
                </a:lnTo>
                <a:lnTo>
                  <a:pt x="2419" y="59"/>
                </a:lnTo>
                <a:lnTo>
                  <a:pt x="2423" y="65"/>
                </a:lnTo>
                <a:lnTo>
                  <a:pt x="2426" y="71"/>
                </a:lnTo>
                <a:lnTo>
                  <a:pt x="2429" y="78"/>
                </a:lnTo>
                <a:lnTo>
                  <a:pt x="2431" y="84"/>
                </a:lnTo>
                <a:lnTo>
                  <a:pt x="2433" y="91"/>
                </a:lnTo>
                <a:lnTo>
                  <a:pt x="2433" y="98"/>
                </a:lnTo>
                <a:lnTo>
                  <a:pt x="2433" y="105"/>
                </a:lnTo>
                <a:lnTo>
                  <a:pt x="2433" y="113"/>
                </a:lnTo>
                <a:lnTo>
                  <a:pt x="2416" y="228"/>
                </a:lnTo>
                <a:lnTo>
                  <a:pt x="2414" y="236"/>
                </a:lnTo>
                <a:lnTo>
                  <a:pt x="2410" y="245"/>
                </a:lnTo>
                <a:lnTo>
                  <a:pt x="2464" y="258"/>
                </a:lnTo>
                <a:lnTo>
                  <a:pt x="2518" y="273"/>
                </a:lnTo>
                <a:lnTo>
                  <a:pt x="2571" y="289"/>
                </a:lnTo>
                <a:lnTo>
                  <a:pt x="2624" y="306"/>
                </a:lnTo>
                <a:lnTo>
                  <a:pt x="2626" y="301"/>
                </a:lnTo>
                <a:lnTo>
                  <a:pt x="2675" y="197"/>
                </a:lnTo>
                <a:lnTo>
                  <a:pt x="2678" y="190"/>
                </a:lnTo>
                <a:lnTo>
                  <a:pt x="2682" y="184"/>
                </a:lnTo>
                <a:lnTo>
                  <a:pt x="2687" y="178"/>
                </a:lnTo>
                <a:lnTo>
                  <a:pt x="2692" y="173"/>
                </a:lnTo>
                <a:lnTo>
                  <a:pt x="2697" y="168"/>
                </a:lnTo>
                <a:lnTo>
                  <a:pt x="2703" y="165"/>
                </a:lnTo>
                <a:lnTo>
                  <a:pt x="2709" y="161"/>
                </a:lnTo>
                <a:lnTo>
                  <a:pt x="2715" y="159"/>
                </a:lnTo>
                <a:lnTo>
                  <a:pt x="2722" y="157"/>
                </a:lnTo>
                <a:lnTo>
                  <a:pt x="2730" y="155"/>
                </a:lnTo>
                <a:lnTo>
                  <a:pt x="2736" y="154"/>
                </a:lnTo>
                <a:lnTo>
                  <a:pt x="2743" y="154"/>
                </a:lnTo>
                <a:lnTo>
                  <a:pt x="2750" y="155"/>
                </a:lnTo>
                <a:lnTo>
                  <a:pt x="2757" y="156"/>
                </a:lnTo>
                <a:lnTo>
                  <a:pt x="2764" y="158"/>
                </a:lnTo>
                <a:lnTo>
                  <a:pt x="2771" y="161"/>
                </a:lnTo>
                <a:lnTo>
                  <a:pt x="2877" y="210"/>
                </a:lnTo>
                <a:lnTo>
                  <a:pt x="2883" y="213"/>
                </a:lnTo>
                <a:lnTo>
                  <a:pt x="2889" y="217"/>
                </a:lnTo>
                <a:lnTo>
                  <a:pt x="2895" y="222"/>
                </a:lnTo>
                <a:lnTo>
                  <a:pt x="2900" y="227"/>
                </a:lnTo>
                <a:lnTo>
                  <a:pt x="2904" y="232"/>
                </a:lnTo>
                <a:lnTo>
                  <a:pt x="2908" y="238"/>
                </a:lnTo>
                <a:lnTo>
                  <a:pt x="2911" y="244"/>
                </a:lnTo>
                <a:lnTo>
                  <a:pt x="2914" y="251"/>
                </a:lnTo>
                <a:lnTo>
                  <a:pt x="2916" y="258"/>
                </a:lnTo>
                <a:lnTo>
                  <a:pt x="2917" y="265"/>
                </a:lnTo>
                <a:lnTo>
                  <a:pt x="2918" y="272"/>
                </a:lnTo>
                <a:lnTo>
                  <a:pt x="2918" y="278"/>
                </a:lnTo>
                <a:lnTo>
                  <a:pt x="2918" y="285"/>
                </a:lnTo>
                <a:lnTo>
                  <a:pt x="2916" y="292"/>
                </a:lnTo>
                <a:lnTo>
                  <a:pt x="2914" y="299"/>
                </a:lnTo>
                <a:lnTo>
                  <a:pt x="2912" y="306"/>
                </a:lnTo>
                <a:lnTo>
                  <a:pt x="2863" y="412"/>
                </a:lnTo>
                <a:lnTo>
                  <a:pt x="2908" y="438"/>
                </a:lnTo>
                <a:lnTo>
                  <a:pt x="2954" y="464"/>
                </a:lnTo>
                <a:lnTo>
                  <a:pt x="2998" y="491"/>
                </a:lnTo>
                <a:lnTo>
                  <a:pt x="3041" y="520"/>
                </a:lnTo>
                <a:lnTo>
                  <a:pt x="3042" y="519"/>
                </a:lnTo>
                <a:lnTo>
                  <a:pt x="3116" y="429"/>
                </a:lnTo>
                <a:lnTo>
                  <a:pt x="3121" y="424"/>
                </a:lnTo>
                <a:lnTo>
                  <a:pt x="3127" y="419"/>
                </a:lnTo>
                <a:lnTo>
                  <a:pt x="3132" y="415"/>
                </a:lnTo>
                <a:lnTo>
                  <a:pt x="3138" y="411"/>
                </a:lnTo>
                <a:lnTo>
                  <a:pt x="3145" y="408"/>
                </a:lnTo>
                <a:lnTo>
                  <a:pt x="3151" y="406"/>
                </a:lnTo>
                <a:lnTo>
                  <a:pt x="3158" y="404"/>
                </a:lnTo>
                <a:lnTo>
                  <a:pt x="3165" y="403"/>
                </a:lnTo>
                <a:lnTo>
                  <a:pt x="3172" y="403"/>
                </a:lnTo>
                <a:lnTo>
                  <a:pt x="3179" y="403"/>
                </a:lnTo>
                <a:lnTo>
                  <a:pt x="3186" y="404"/>
                </a:lnTo>
                <a:lnTo>
                  <a:pt x="3193" y="406"/>
                </a:lnTo>
                <a:lnTo>
                  <a:pt x="3200" y="408"/>
                </a:lnTo>
                <a:lnTo>
                  <a:pt x="3206" y="411"/>
                </a:lnTo>
                <a:lnTo>
                  <a:pt x="3212" y="415"/>
                </a:lnTo>
                <a:lnTo>
                  <a:pt x="3218" y="419"/>
                </a:lnTo>
                <a:lnTo>
                  <a:pt x="3309" y="492"/>
                </a:lnTo>
                <a:lnTo>
                  <a:pt x="3314" y="497"/>
                </a:lnTo>
                <a:lnTo>
                  <a:pt x="3319" y="504"/>
                </a:lnTo>
                <a:lnTo>
                  <a:pt x="3323" y="509"/>
                </a:lnTo>
                <a:lnTo>
                  <a:pt x="3327" y="515"/>
                </a:lnTo>
                <a:lnTo>
                  <a:pt x="3330" y="522"/>
                </a:lnTo>
                <a:lnTo>
                  <a:pt x="3332" y="528"/>
                </a:lnTo>
                <a:lnTo>
                  <a:pt x="3334" y="535"/>
                </a:lnTo>
                <a:lnTo>
                  <a:pt x="3335" y="542"/>
                </a:lnTo>
                <a:lnTo>
                  <a:pt x="3335" y="549"/>
                </a:lnTo>
                <a:lnTo>
                  <a:pt x="3335" y="556"/>
                </a:lnTo>
                <a:lnTo>
                  <a:pt x="3334" y="562"/>
                </a:lnTo>
                <a:lnTo>
                  <a:pt x="3332" y="570"/>
                </a:lnTo>
                <a:lnTo>
                  <a:pt x="3330" y="577"/>
                </a:lnTo>
                <a:lnTo>
                  <a:pt x="3327" y="583"/>
                </a:lnTo>
                <a:lnTo>
                  <a:pt x="3323" y="589"/>
                </a:lnTo>
                <a:lnTo>
                  <a:pt x="3319" y="595"/>
                </a:lnTo>
                <a:lnTo>
                  <a:pt x="3246" y="683"/>
                </a:lnTo>
                <a:lnTo>
                  <a:pt x="3284" y="720"/>
                </a:lnTo>
                <a:lnTo>
                  <a:pt x="3321" y="757"/>
                </a:lnTo>
                <a:lnTo>
                  <a:pt x="3356" y="795"/>
                </a:lnTo>
                <a:lnTo>
                  <a:pt x="3392" y="835"/>
                </a:lnTo>
                <a:lnTo>
                  <a:pt x="3477" y="769"/>
                </a:lnTo>
                <a:lnTo>
                  <a:pt x="3484" y="765"/>
                </a:lnTo>
                <a:lnTo>
                  <a:pt x="3490" y="761"/>
                </a:lnTo>
                <a:lnTo>
                  <a:pt x="3497" y="759"/>
                </a:lnTo>
                <a:lnTo>
                  <a:pt x="3504" y="756"/>
                </a:lnTo>
                <a:lnTo>
                  <a:pt x="3511" y="755"/>
                </a:lnTo>
                <a:lnTo>
                  <a:pt x="3518" y="753"/>
                </a:lnTo>
                <a:lnTo>
                  <a:pt x="3525" y="753"/>
                </a:lnTo>
                <a:lnTo>
                  <a:pt x="3531" y="755"/>
                </a:lnTo>
                <a:lnTo>
                  <a:pt x="3538" y="756"/>
                </a:lnTo>
                <a:lnTo>
                  <a:pt x="3545" y="758"/>
                </a:lnTo>
                <a:lnTo>
                  <a:pt x="3551" y="760"/>
                </a:lnTo>
                <a:lnTo>
                  <a:pt x="3559" y="763"/>
                </a:lnTo>
                <a:lnTo>
                  <a:pt x="3564" y="767"/>
                </a:lnTo>
                <a:lnTo>
                  <a:pt x="3570" y="772"/>
                </a:lnTo>
                <a:lnTo>
                  <a:pt x="3575" y="777"/>
                </a:lnTo>
                <a:lnTo>
                  <a:pt x="3580" y="782"/>
                </a:lnTo>
                <a:lnTo>
                  <a:pt x="3651" y="874"/>
                </a:lnTo>
                <a:lnTo>
                  <a:pt x="3655" y="880"/>
                </a:lnTo>
                <a:lnTo>
                  <a:pt x="3658" y="887"/>
                </a:lnTo>
                <a:lnTo>
                  <a:pt x="3661" y="894"/>
                </a:lnTo>
                <a:lnTo>
                  <a:pt x="3663" y="900"/>
                </a:lnTo>
                <a:lnTo>
                  <a:pt x="3665" y="907"/>
                </a:lnTo>
                <a:lnTo>
                  <a:pt x="3665" y="914"/>
                </a:lnTo>
                <a:lnTo>
                  <a:pt x="3666" y="921"/>
                </a:lnTo>
                <a:lnTo>
                  <a:pt x="3665" y="928"/>
                </a:lnTo>
                <a:lnTo>
                  <a:pt x="3664" y="934"/>
                </a:lnTo>
                <a:lnTo>
                  <a:pt x="3662" y="941"/>
                </a:lnTo>
                <a:lnTo>
                  <a:pt x="3659" y="949"/>
                </a:lnTo>
                <a:lnTo>
                  <a:pt x="3656" y="955"/>
                </a:lnTo>
                <a:lnTo>
                  <a:pt x="3653" y="961"/>
                </a:lnTo>
                <a:lnTo>
                  <a:pt x="3648" y="966"/>
                </a:lnTo>
                <a:lnTo>
                  <a:pt x="3643" y="971"/>
                </a:lnTo>
                <a:lnTo>
                  <a:pt x="3638" y="976"/>
                </a:lnTo>
                <a:lnTo>
                  <a:pt x="3548" y="1045"/>
                </a:lnTo>
                <a:lnTo>
                  <a:pt x="3579" y="1095"/>
                </a:lnTo>
                <a:lnTo>
                  <a:pt x="3607" y="1145"/>
                </a:lnTo>
                <a:lnTo>
                  <a:pt x="3635" y="1195"/>
                </a:lnTo>
                <a:lnTo>
                  <a:pt x="3659" y="1247"/>
                </a:lnTo>
                <a:lnTo>
                  <a:pt x="3668" y="1244"/>
                </a:lnTo>
                <a:lnTo>
                  <a:pt x="3780" y="1214"/>
                </a:lnTo>
                <a:lnTo>
                  <a:pt x="3787" y="1213"/>
                </a:lnTo>
                <a:lnTo>
                  <a:pt x="3794" y="1212"/>
                </a:lnTo>
                <a:lnTo>
                  <a:pt x="3801" y="1212"/>
                </a:lnTo>
                <a:lnTo>
                  <a:pt x="3808" y="1212"/>
                </a:lnTo>
                <a:lnTo>
                  <a:pt x="3816" y="1214"/>
                </a:lnTo>
                <a:lnTo>
                  <a:pt x="3823" y="1215"/>
                </a:lnTo>
                <a:lnTo>
                  <a:pt x="3829" y="1218"/>
                </a:lnTo>
                <a:lnTo>
                  <a:pt x="3835" y="1221"/>
                </a:lnTo>
                <a:lnTo>
                  <a:pt x="3841" y="1225"/>
                </a:lnTo>
                <a:lnTo>
                  <a:pt x="3847" y="1229"/>
                </a:lnTo>
                <a:lnTo>
                  <a:pt x="3852" y="1234"/>
                </a:lnTo>
                <a:lnTo>
                  <a:pt x="3856" y="1239"/>
                </a:lnTo>
                <a:lnTo>
                  <a:pt x="3860" y="1245"/>
                </a:lnTo>
                <a:lnTo>
                  <a:pt x="3864" y="1251"/>
                </a:lnTo>
                <a:lnTo>
                  <a:pt x="3867" y="1258"/>
                </a:lnTo>
                <a:lnTo>
                  <a:pt x="3869" y="1266"/>
                </a:lnTo>
                <a:lnTo>
                  <a:pt x="3900" y="1377"/>
                </a:lnTo>
                <a:lnTo>
                  <a:pt x="3901" y="1384"/>
                </a:lnTo>
                <a:lnTo>
                  <a:pt x="3902" y="1392"/>
                </a:lnTo>
                <a:lnTo>
                  <a:pt x="3902" y="1399"/>
                </a:lnTo>
                <a:lnTo>
                  <a:pt x="3901" y="1406"/>
                </a:lnTo>
                <a:lnTo>
                  <a:pt x="3900" y="1413"/>
                </a:lnTo>
                <a:lnTo>
                  <a:pt x="3898" y="1420"/>
                </a:lnTo>
                <a:lnTo>
                  <a:pt x="3896" y="1426"/>
                </a:lnTo>
                <a:lnTo>
                  <a:pt x="3892" y="1432"/>
                </a:lnTo>
                <a:lnTo>
                  <a:pt x="3889" y="1438"/>
                </a:lnTo>
                <a:lnTo>
                  <a:pt x="3884" y="1444"/>
                </a:lnTo>
                <a:lnTo>
                  <a:pt x="3880" y="1449"/>
                </a:lnTo>
                <a:lnTo>
                  <a:pt x="3873" y="1453"/>
                </a:lnTo>
                <a:lnTo>
                  <a:pt x="3868" y="1458"/>
                </a:lnTo>
                <a:lnTo>
                  <a:pt x="3862" y="1462"/>
                </a:lnTo>
                <a:lnTo>
                  <a:pt x="3855" y="1465"/>
                </a:lnTo>
                <a:lnTo>
                  <a:pt x="3848" y="1467"/>
                </a:lnTo>
                <a:lnTo>
                  <a:pt x="3754" y="1492"/>
                </a:lnTo>
                <a:lnTo>
                  <a:pt x="3767" y="1536"/>
                </a:lnTo>
                <a:lnTo>
                  <a:pt x="3779" y="1580"/>
                </a:lnTo>
                <a:lnTo>
                  <a:pt x="3789" y="1624"/>
                </a:lnTo>
                <a:lnTo>
                  <a:pt x="3798" y="1669"/>
                </a:lnTo>
                <a:lnTo>
                  <a:pt x="3905" y="1653"/>
                </a:lnTo>
                <a:lnTo>
                  <a:pt x="3912" y="1652"/>
                </a:lnTo>
                <a:lnTo>
                  <a:pt x="3919" y="1652"/>
                </a:lnTo>
                <a:lnTo>
                  <a:pt x="3926" y="1652"/>
                </a:lnTo>
                <a:lnTo>
                  <a:pt x="3933" y="1654"/>
                </a:lnTo>
                <a:lnTo>
                  <a:pt x="3941" y="1656"/>
                </a:lnTo>
                <a:lnTo>
                  <a:pt x="3947" y="1658"/>
                </a:lnTo>
                <a:lnTo>
                  <a:pt x="3953" y="1662"/>
                </a:lnTo>
                <a:lnTo>
                  <a:pt x="3959" y="1665"/>
                </a:lnTo>
                <a:lnTo>
                  <a:pt x="3965" y="1670"/>
                </a:lnTo>
                <a:lnTo>
                  <a:pt x="3969" y="1674"/>
                </a:lnTo>
                <a:lnTo>
                  <a:pt x="3974" y="1680"/>
                </a:lnTo>
                <a:lnTo>
                  <a:pt x="3978" y="1685"/>
                </a:lnTo>
                <a:lnTo>
                  <a:pt x="3981" y="1692"/>
                </a:lnTo>
                <a:lnTo>
                  <a:pt x="3984" y="1698"/>
                </a:lnTo>
                <a:lnTo>
                  <a:pt x="3986" y="1705"/>
                </a:lnTo>
                <a:lnTo>
                  <a:pt x="3988" y="1713"/>
                </a:lnTo>
                <a:lnTo>
                  <a:pt x="4007" y="1827"/>
                </a:lnTo>
                <a:lnTo>
                  <a:pt x="4008" y="1834"/>
                </a:lnTo>
                <a:lnTo>
                  <a:pt x="4008" y="1842"/>
                </a:lnTo>
                <a:lnTo>
                  <a:pt x="4007" y="1850"/>
                </a:lnTo>
                <a:lnTo>
                  <a:pt x="4006" y="1856"/>
                </a:lnTo>
                <a:lnTo>
                  <a:pt x="4004" y="1863"/>
                </a:lnTo>
                <a:lnTo>
                  <a:pt x="4000" y="1869"/>
                </a:lnTo>
                <a:lnTo>
                  <a:pt x="3997" y="1876"/>
                </a:lnTo>
                <a:lnTo>
                  <a:pt x="3993" y="1881"/>
                </a:lnTo>
                <a:lnTo>
                  <a:pt x="3989" y="1887"/>
                </a:lnTo>
                <a:lnTo>
                  <a:pt x="3984" y="1892"/>
                </a:lnTo>
                <a:lnTo>
                  <a:pt x="3979" y="1896"/>
                </a:lnTo>
                <a:lnTo>
                  <a:pt x="3973" y="1901"/>
                </a:lnTo>
                <a:lnTo>
                  <a:pt x="3967" y="1905"/>
                </a:lnTo>
                <a:lnTo>
                  <a:pt x="3961" y="1907"/>
                </a:lnTo>
                <a:lnTo>
                  <a:pt x="3954" y="1910"/>
                </a:lnTo>
                <a:lnTo>
                  <a:pt x="3946" y="1911"/>
                </a:lnTo>
                <a:lnTo>
                  <a:pt x="3832" y="1929"/>
                </a:lnTo>
                <a:lnTo>
                  <a:pt x="3831" y="1929"/>
                </a:lnTo>
                <a:lnTo>
                  <a:pt x="3833" y="1990"/>
                </a:lnTo>
                <a:lnTo>
                  <a:pt x="3833" y="2052"/>
                </a:lnTo>
                <a:lnTo>
                  <a:pt x="3831" y="2113"/>
                </a:lnTo>
                <a:lnTo>
                  <a:pt x="3827" y="2174"/>
                </a:lnTo>
                <a:lnTo>
                  <a:pt x="3930" y="2182"/>
                </a:lnTo>
                <a:lnTo>
                  <a:pt x="3937" y="2183"/>
                </a:lnTo>
                <a:lnTo>
                  <a:pt x="3945" y="2185"/>
                </a:lnTo>
                <a:lnTo>
                  <a:pt x="3952" y="2187"/>
                </a:lnTo>
                <a:lnTo>
                  <a:pt x="3958" y="2190"/>
                </a:lnTo>
                <a:lnTo>
                  <a:pt x="3964" y="2194"/>
                </a:lnTo>
                <a:lnTo>
                  <a:pt x="3970" y="2198"/>
                </a:lnTo>
                <a:lnTo>
                  <a:pt x="3975" y="2203"/>
                </a:lnTo>
                <a:lnTo>
                  <a:pt x="3979" y="2208"/>
                </a:lnTo>
                <a:lnTo>
                  <a:pt x="3984" y="2213"/>
                </a:lnTo>
                <a:lnTo>
                  <a:pt x="3987" y="2220"/>
                </a:lnTo>
                <a:lnTo>
                  <a:pt x="3990" y="2226"/>
                </a:lnTo>
                <a:lnTo>
                  <a:pt x="3993" y="2233"/>
                </a:lnTo>
                <a:lnTo>
                  <a:pt x="3995" y="2239"/>
                </a:lnTo>
                <a:lnTo>
                  <a:pt x="3996" y="2246"/>
                </a:lnTo>
                <a:lnTo>
                  <a:pt x="3996" y="2253"/>
                </a:lnTo>
                <a:lnTo>
                  <a:pt x="3996" y="2261"/>
                </a:lnTo>
                <a:lnTo>
                  <a:pt x="3986" y="2377"/>
                </a:lnTo>
                <a:lnTo>
                  <a:pt x="3986" y="2384"/>
                </a:lnTo>
                <a:lnTo>
                  <a:pt x="3984" y="2391"/>
                </a:lnTo>
                <a:lnTo>
                  <a:pt x="3981" y="2398"/>
                </a:lnTo>
                <a:lnTo>
                  <a:pt x="3979" y="2404"/>
                </a:lnTo>
                <a:lnTo>
                  <a:pt x="3975" y="2411"/>
                </a:lnTo>
                <a:lnTo>
                  <a:pt x="3971" y="2417"/>
                </a:lnTo>
                <a:lnTo>
                  <a:pt x="3966" y="2422"/>
                </a:lnTo>
                <a:lnTo>
                  <a:pt x="3961" y="2426"/>
                </a:lnTo>
                <a:lnTo>
                  <a:pt x="3956" y="2431"/>
                </a:lnTo>
                <a:lnTo>
                  <a:pt x="3950" y="2434"/>
                </a:lnTo>
                <a:lnTo>
                  <a:pt x="3944" y="2437"/>
                </a:lnTo>
                <a:lnTo>
                  <a:pt x="3936" y="2440"/>
                </a:lnTo>
                <a:lnTo>
                  <a:pt x="3930" y="2442"/>
                </a:lnTo>
                <a:lnTo>
                  <a:pt x="3923" y="2443"/>
                </a:lnTo>
                <a:lnTo>
                  <a:pt x="3915" y="2443"/>
                </a:lnTo>
                <a:lnTo>
                  <a:pt x="3908" y="2443"/>
                </a:lnTo>
                <a:lnTo>
                  <a:pt x="3792" y="2434"/>
                </a:lnTo>
                <a:lnTo>
                  <a:pt x="3787" y="2433"/>
                </a:lnTo>
                <a:lnTo>
                  <a:pt x="3773" y="2488"/>
                </a:lnTo>
                <a:lnTo>
                  <a:pt x="3758" y="2543"/>
                </a:lnTo>
                <a:lnTo>
                  <a:pt x="3741" y="2596"/>
                </a:lnTo>
                <a:lnTo>
                  <a:pt x="3722" y="2650"/>
                </a:lnTo>
                <a:lnTo>
                  <a:pt x="3823" y="2693"/>
                </a:lnTo>
                <a:lnTo>
                  <a:pt x="3829" y="2697"/>
                </a:lnTo>
                <a:lnTo>
                  <a:pt x="3835" y="2700"/>
                </a:lnTo>
                <a:lnTo>
                  <a:pt x="3841" y="2705"/>
                </a:lnTo>
                <a:lnTo>
                  <a:pt x="3846" y="2710"/>
                </a:lnTo>
                <a:lnTo>
                  <a:pt x="3851" y="2715"/>
                </a:lnTo>
                <a:lnTo>
                  <a:pt x="3855" y="2720"/>
                </a:lnTo>
                <a:lnTo>
                  <a:pt x="3858" y="2727"/>
                </a:lnTo>
                <a:lnTo>
                  <a:pt x="3861" y="2734"/>
                </a:lnTo>
                <a:lnTo>
                  <a:pt x="3863" y="2740"/>
                </a:lnTo>
                <a:lnTo>
                  <a:pt x="3865" y="2747"/>
                </a:lnTo>
                <a:lnTo>
                  <a:pt x="3866" y="2754"/>
                </a:lnTo>
                <a:lnTo>
                  <a:pt x="3866" y="2761"/>
                </a:lnTo>
                <a:lnTo>
                  <a:pt x="3865" y="2768"/>
                </a:lnTo>
                <a:lnTo>
                  <a:pt x="3864" y="2775"/>
                </a:lnTo>
                <a:lnTo>
                  <a:pt x="3862" y="2782"/>
                </a:lnTo>
                <a:lnTo>
                  <a:pt x="3860" y="2790"/>
                </a:lnTo>
                <a:lnTo>
                  <a:pt x="3814" y="2896"/>
                </a:lnTo>
                <a:lnTo>
                  <a:pt x="3810" y="2902"/>
                </a:lnTo>
                <a:lnTo>
                  <a:pt x="3806" y="2908"/>
                </a:lnTo>
                <a:lnTo>
                  <a:pt x="3802" y="2914"/>
                </a:lnTo>
                <a:lnTo>
                  <a:pt x="3797" y="2920"/>
                </a:lnTo>
                <a:lnTo>
                  <a:pt x="3792" y="2924"/>
                </a:lnTo>
                <a:lnTo>
                  <a:pt x="3786" y="2928"/>
                </a:lnTo>
                <a:lnTo>
                  <a:pt x="3780" y="2932"/>
                </a:lnTo>
                <a:lnTo>
                  <a:pt x="3774" y="2935"/>
                </a:lnTo>
                <a:lnTo>
                  <a:pt x="3767" y="2937"/>
                </a:lnTo>
                <a:lnTo>
                  <a:pt x="3761" y="2938"/>
                </a:lnTo>
                <a:lnTo>
                  <a:pt x="3754" y="2939"/>
                </a:lnTo>
                <a:lnTo>
                  <a:pt x="3746" y="2940"/>
                </a:lnTo>
                <a:lnTo>
                  <a:pt x="3739" y="2939"/>
                </a:lnTo>
                <a:lnTo>
                  <a:pt x="3732" y="2938"/>
                </a:lnTo>
                <a:lnTo>
                  <a:pt x="3725" y="2936"/>
                </a:lnTo>
                <a:lnTo>
                  <a:pt x="3718" y="2934"/>
                </a:lnTo>
                <a:lnTo>
                  <a:pt x="3615" y="2889"/>
                </a:lnTo>
                <a:lnTo>
                  <a:pt x="3591" y="2933"/>
                </a:lnTo>
                <a:lnTo>
                  <a:pt x="3565" y="2976"/>
                </a:lnTo>
                <a:lnTo>
                  <a:pt x="3538" y="3020"/>
                </a:lnTo>
                <a:lnTo>
                  <a:pt x="3510" y="3063"/>
                </a:lnTo>
                <a:lnTo>
                  <a:pt x="3592" y="3123"/>
                </a:lnTo>
                <a:lnTo>
                  <a:pt x="3598" y="3128"/>
                </a:lnTo>
                <a:lnTo>
                  <a:pt x="3603" y="3133"/>
                </a:lnTo>
                <a:lnTo>
                  <a:pt x="3607" y="3139"/>
                </a:lnTo>
                <a:lnTo>
                  <a:pt x="3611" y="3145"/>
                </a:lnTo>
                <a:lnTo>
                  <a:pt x="3614" y="3151"/>
                </a:lnTo>
                <a:lnTo>
                  <a:pt x="3617" y="3157"/>
                </a:lnTo>
                <a:lnTo>
                  <a:pt x="3619" y="3164"/>
                </a:lnTo>
                <a:lnTo>
                  <a:pt x="3621" y="3171"/>
                </a:lnTo>
                <a:lnTo>
                  <a:pt x="3622" y="3178"/>
                </a:lnTo>
                <a:lnTo>
                  <a:pt x="3622" y="3185"/>
                </a:lnTo>
                <a:lnTo>
                  <a:pt x="3621" y="3192"/>
                </a:lnTo>
                <a:lnTo>
                  <a:pt x="3619" y="3199"/>
                </a:lnTo>
                <a:lnTo>
                  <a:pt x="3617" y="3206"/>
                </a:lnTo>
                <a:lnTo>
                  <a:pt x="3614" y="3212"/>
                </a:lnTo>
                <a:lnTo>
                  <a:pt x="3611" y="3219"/>
                </a:lnTo>
                <a:lnTo>
                  <a:pt x="3607" y="3225"/>
                </a:lnTo>
                <a:lnTo>
                  <a:pt x="3538" y="3319"/>
                </a:lnTo>
                <a:lnTo>
                  <a:pt x="3534" y="3324"/>
                </a:lnTo>
                <a:lnTo>
                  <a:pt x="3528" y="3329"/>
                </a:lnTo>
                <a:lnTo>
                  <a:pt x="3523" y="3334"/>
                </a:lnTo>
                <a:lnTo>
                  <a:pt x="3517" y="3338"/>
                </a:lnTo>
                <a:lnTo>
                  <a:pt x="3511" y="3341"/>
                </a:lnTo>
                <a:lnTo>
                  <a:pt x="3505" y="3344"/>
                </a:lnTo>
                <a:lnTo>
                  <a:pt x="3498" y="3346"/>
                </a:lnTo>
                <a:lnTo>
                  <a:pt x="3490" y="3347"/>
                </a:lnTo>
                <a:lnTo>
                  <a:pt x="3483" y="3348"/>
                </a:lnTo>
                <a:lnTo>
                  <a:pt x="3476" y="3348"/>
                </a:lnTo>
                <a:lnTo>
                  <a:pt x="3470" y="3347"/>
                </a:lnTo>
                <a:lnTo>
                  <a:pt x="3463" y="3346"/>
                </a:lnTo>
                <a:lnTo>
                  <a:pt x="3456" y="3344"/>
                </a:lnTo>
                <a:lnTo>
                  <a:pt x="3449" y="3341"/>
                </a:lnTo>
                <a:lnTo>
                  <a:pt x="3443" y="3338"/>
                </a:lnTo>
                <a:lnTo>
                  <a:pt x="3437" y="3334"/>
                </a:lnTo>
                <a:lnTo>
                  <a:pt x="3345" y="3266"/>
                </a:lnTo>
                <a:lnTo>
                  <a:pt x="3306" y="3307"/>
                </a:lnTo>
                <a:lnTo>
                  <a:pt x="3266" y="3346"/>
                </a:lnTo>
                <a:lnTo>
                  <a:pt x="3224" y="3385"/>
                </a:lnTo>
                <a:lnTo>
                  <a:pt x="3181" y="3421"/>
                </a:lnTo>
                <a:lnTo>
                  <a:pt x="3190" y="3430"/>
                </a:lnTo>
                <a:lnTo>
                  <a:pt x="3197" y="3439"/>
                </a:lnTo>
                <a:lnTo>
                  <a:pt x="3264" y="3534"/>
                </a:lnTo>
                <a:lnTo>
                  <a:pt x="3267" y="3540"/>
                </a:lnTo>
                <a:lnTo>
                  <a:pt x="3271" y="3546"/>
                </a:lnTo>
                <a:lnTo>
                  <a:pt x="3273" y="3554"/>
                </a:lnTo>
                <a:lnTo>
                  <a:pt x="3275" y="3561"/>
                </a:lnTo>
                <a:lnTo>
                  <a:pt x="3276" y="3567"/>
                </a:lnTo>
                <a:lnTo>
                  <a:pt x="3276" y="3574"/>
                </a:lnTo>
                <a:lnTo>
                  <a:pt x="3276" y="3581"/>
                </a:lnTo>
                <a:lnTo>
                  <a:pt x="3275" y="3588"/>
                </a:lnTo>
                <a:lnTo>
                  <a:pt x="3274" y="3595"/>
                </a:lnTo>
                <a:lnTo>
                  <a:pt x="3272" y="3601"/>
                </a:lnTo>
                <a:lnTo>
                  <a:pt x="3269" y="3608"/>
                </a:lnTo>
                <a:lnTo>
                  <a:pt x="3266" y="3614"/>
                </a:lnTo>
                <a:lnTo>
                  <a:pt x="3262" y="3620"/>
                </a:lnTo>
                <a:lnTo>
                  <a:pt x="3257" y="3626"/>
                </a:lnTo>
                <a:lnTo>
                  <a:pt x="3252" y="3631"/>
                </a:lnTo>
                <a:lnTo>
                  <a:pt x="3246" y="3635"/>
                </a:lnTo>
                <a:lnTo>
                  <a:pt x="3150" y="3702"/>
                </a:lnTo>
                <a:lnTo>
                  <a:pt x="3144" y="3706"/>
                </a:lnTo>
                <a:lnTo>
                  <a:pt x="3138" y="3709"/>
                </a:lnTo>
                <a:lnTo>
                  <a:pt x="3131" y="3711"/>
                </a:lnTo>
                <a:lnTo>
                  <a:pt x="3124" y="3713"/>
                </a:lnTo>
                <a:lnTo>
                  <a:pt x="3117" y="3714"/>
                </a:lnTo>
                <a:lnTo>
                  <a:pt x="3109" y="3715"/>
                </a:lnTo>
                <a:lnTo>
                  <a:pt x="3103" y="3715"/>
                </a:lnTo>
                <a:lnTo>
                  <a:pt x="3096" y="3714"/>
                </a:lnTo>
                <a:lnTo>
                  <a:pt x="3089" y="3712"/>
                </a:lnTo>
                <a:lnTo>
                  <a:pt x="3082" y="3710"/>
                </a:lnTo>
                <a:lnTo>
                  <a:pt x="3076" y="3707"/>
                </a:lnTo>
                <a:lnTo>
                  <a:pt x="3070" y="3704"/>
                </a:lnTo>
                <a:lnTo>
                  <a:pt x="3064" y="3700"/>
                </a:lnTo>
                <a:lnTo>
                  <a:pt x="3059" y="3695"/>
                </a:lnTo>
                <a:lnTo>
                  <a:pt x="3054" y="3690"/>
                </a:lnTo>
                <a:lnTo>
                  <a:pt x="3049" y="3684"/>
                </a:lnTo>
                <a:lnTo>
                  <a:pt x="2982" y="3589"/>
                </a:lnTo>
                <a:lnTo>
                  <a:pt x="2977" y="3581"/>
                </a:lnTo>
                <a:lnTo>
                  <a:pt x="2973" y="3572"/>
                </a:lnTo>
                <a:lnTo>
                  <a:pt x="2925" y="3602"/>
                </a:lnTo>
                <a:lnTo>
                  <a:pt x="2874" y="3630"/>
                </a:lnTo>
                <a:lnTo>
                  <a:pt x="2823" y="3656"/>
                </a:lnTo>
                <a:lnTo>
                  <a:pt x="2772" y="3682"/>
                </a:lnTo>
                <a:lnTo>
                  <a:pt x="2778" y="3690"/>
                </a:lnTo>
                <a:lnTo>
                  <a:pt x="2783" y="3700"/>
                </a:lnTo>
                <a:lnTo>
                  <a:pt x="2825" y="3809"/>
                </a:lnTo>
                <a:lnTo>
                  <a:pt x="2827" y="3816"/>
                </a:lnTo>
                <a:lnTo>
                  <a:pt x="2829" y="3823"/>
                </a:lnTo>
                <a:lnTo>
                  <a:pt x="2829" y="3830"/>
                </a:lnTo>
                <a:lnTo>
                  <a:pt x="2830" y="3837"/>
                </a:lnTo>
                <a:lnTo>
                  <a:pt x="2829" y="3844"/>
                </a:lnTo>
                <a:lnTo>
                  <a:pt x="2828" y="3851"/>
                </a:lnTo>
                <a:lnTo>
                  <a:pt x="2826" y="3857"/>
                </a:lnTo>
                <a:lnTo>
                  <a:pt x="2823" y="3864"/>
                </a:lnTo>
                <a:lnTo>
                  <a:pt x="2820" y="3871"/>
                </a:lnTo>
                <a:lnTo>
                  <a:pt x="2817" y="3877"/>
                </a:lnTo>
                <a:lnTo>
                  <a:pt x="2812" y="3882"/>
                </a:lnTo>
                <a:lnTo>
                  <a:pt x="2808" y="3887"/>
                </a:lnTo>
                <a:lnTo>
                  <a:pt x="2802" y="3892"/>
                </a:lnTo>
                <a:lnTo>
                  <a:pt x="2797" y="3896"/>
                </a:lnTo>
                <a:lnTo>
                  <a:pt x="2789" y="3900"/>
                </a:lnTo>
                <a:lnTo>
                  <a:pt x="2783" y="3903"/>
                </a:lnTo>
                <a:lnTo>
                  <a:pt x="2675" y="3945"/>
                </a:lnTo>
                <a:lnTo>
                  <a:pt x="2668" y="3947"/>
                </a:lnTo>
                <a:lnTo>
                  <a:pt x="2660" y="3949"/>
                </a:lnTo>
                <a:lnTo>
                  <a:pt x="2653" y="3949"/>
                </a:lnTo>
                <a:lnTo>
                  <a:pt x="2646" y="3950"/>
                </a:lnTo>
                <a:lnTo>
                  <a:pt x="2639" y="3949"/>
                </a:lnTo>
                <a:lnTo>
                  <a:pt x="2632" y="3948"/>
                </a:lnTo>
                <a:lnTo>
                  <a:pt x="2626" y="3946"/>
                </a:lnTo>
                <a:lnTo>
                  <a:pt x="2619" y="3943"/>
                </a:lnTo>
                <a:lnTo>
                  <a:pt x="2613" y="3940"/>
                </a:lnTo>
                <a:lnTo>
                  <a:pt x="2607" y="3937"/>
                </a:lnTo>
                <a:lnTo>
                  <a:pt x="2601" y="3931"/>
                </a:lnTo>
                <a:lnTo>
                  <a:pt x="2596" y="3927"/>
                </a:lnTo>
                <a:lnTo>
                  <a:pt x="2591" y="3921"/>
                </a:lnTo>
                <a:lnTo>
                  <a:pt x="2587" y="3916"/>
                </a:lnTo>
                <a:lnTo>
                  <a:pt x="2583" y="3909"/>
                </a:lnTo>
                <a:lnTo>
                  <a:pt x="2580" y="3903"/>
                </a:lnTo>
                <a:lnTo>
                  <a:pt x="2539" y="3794"/>
                </a:lnTo>
                <a:lnTo>
                  <a:pt x="2535" y="3783"/>
                </a:lnTo>
                <a:lnTo>
                  <a:pt x="2533" y="3771"/>
                </a:lnTo>
                <a:lnTo>
                  <a:pt x="2483" y="3786"/>
                </a:lnTo>
                <a:lnTo>
                  <a:pt x="2431" y="3798"/>
                </a:lnTo>
                <a:lnTo>
                  <a:pt x="2379" y="3811"/>
                </a:lnTo>
                <a:lnTo>
                  <a:pt x="2327" y="3820"/>
                </a:lnTo>
                <a:lnTo>
                  <a:pt x="2328" y="3823"/>
                </a:lnTo>
                <a:lnTo>
                  <a:pt x="2358" y="3936"/>
                </a:lnTo>
                <a:lnTo>
                  <a:pt x="2360" y="3943"/>
                </a:lnTo>
                <a:lnTo>
                  <a:pt x="2361" y="3950"/>
                </a:lnTo>
                <a:lnTo>
                  <a:pt x="2361" y="3957"/>
                </a:lnTo>
                <a:lnTo>
                  <a:pt x="2360" y="3964"/>
                </a:lnTo>
                <a:lnTo>
                  <a:pt x="2359" y="3971"/>
                </a:lnTo>
                <a:lnTo>
                  <a:pt x="2357" y="3977"/>
                </a:lnTo>
                <a:lnTo>
                  <a:pt x="2355" y="3984"/>
                </a:lnTo>
                <a:lnTo>
                  <a:pt x="2351" y="3990"/>
                </a:lnTo>
                <a:lnTo>
                  <a:pt x="2348" y="3996"/>
                </a:lnTo>
                <a:lnTo>
                  <a:pt x="2342" y="4002"/>
                </a:lnTo>
                <a:lnTo>
                  <a:pt x="2338" y="4007"/>
                </a:lnTo>
                <a:lnTo>
                  <a:pt x="2332" y="4012"/>
                </a:lnTo>
                <a:lnTo>
                  <a:pt x="2327" y="4016"/>
                </a:lnTo>
                <a:lnTo>
                  <a:pt x="2320" y="4019"/>
                </a:lnTo>
                <a:lnTo>
                  <a:pt x="2314" y="4022"/>
                </a:lnTo>
                <a:lnTo>
                  <a:pt x="2307" y="4024"/>
                </a:lnTo>
                <a:lnTo>
                  <a:pt x="2195" y="4054"/>
                </a:lnTo>
                <a:lnTo>
                  <a:pt x="2187" y="4056"/>
                </a:lnTo>
                <a:lnTo>
                  <a:pt x="2180" y="4057"/>
                </a:lnTo>
                <a:lnTo>
                  <a:pt x="2173" y="4057"/>
                </a:lnTo>
                <a:lnTo>
                  <a:pt x="2166" y="4056"/>
                </a:lnTo>
                <a:lnTo>
                  <a:pt x="2159" y="4055"/>
                </a:lnTo>
                <a:lnTo>
                  <a:pt x="2152" y="4053"/>
                </a:lnTo>
                <a:lnTo>
                  <a:pt x="2145" y="4050"/>
                </a:lnTo>
                <a:lnTo>
                  <a:pt x="2139" y="4047"/>
                </a:lnTo>
                <a:lnTo>
                  <a:pt x="2133" y="4043"/>
                </a:lnTo>
                <a:lnTo>
                  <a:pt x="2128" y="4039"/>
                </a:lnTo>
                <a:lnTo>
                  <a:pt x="2123" y="4034"/>
                </a:lnTo>
                <a:lnTo>
                  <a:pt x="2118" y="4029"/>
                </a:lnTo>
                <a:lnTo>
                  <a:pt x="2114" y="4023"/>
                </a:lnTo>
                <a:lnTo>
                  <a:pt x="2111" y="4017"/>
                </a:lnTo>
                <a:lnTo>
                  <a:pt x="2108" y="4011"/>
                </a:lnTo>
                <a:lnTo>
                  <a:pt x="2106" y="4004"/>
                </a:lnTo>
                <a:lnTo>
                  <a:pt x="2075" y="3891"/>
                </a:lnTo>
                <a:lnTo>
                  <a:pt x="2073" y="3880"/>
                </a:lnTo>
                <a:lnTo>
                  <a:pt x="2073" y="3868"/>
                </a:lnTo>
                <a:lnTo>
                  <a:pt x="2074" y="3857"/>
                </a:lnTo>
                <a:lnTo>
                  <a:pt x="2077" y="3846"/>
                </a:lnTo>
                <a:lnTo>
                  <a:pt x="2020" y="3848"/>
                </a:lnTo>
                <a:lnTo>
                  <a:pt x="1964" y="3847"/>
                </a:lnTo>
                <a:lnTo>
                  <a:pt x="1908" y="3845"/>
                </a:lnTo>
                <a:lnTo>
                  <a:pt x="1851" y="3841"/>
                </a:lnTo>
                <a:lnTo>
                  <a:pt x="1851" y="3848"/>
                </a:lnTo>
                <a:lnTo>
                  <a:pt x="1851" y="3854"/>
                </a:lnTo>
                <a:lnTo>
                  <a:pt x="1835" y="3970"/>
                </a:lnTo>
                <a:lnTo>
                  <a:pt x="1834" y="3977"/>
                </a:lnTo>
                <a:lnTo>
                  <a:pt x="1832" y="3984"/>
                </a:lnTo>
                <a:lnTo>
                  <a:pt x="1829" y="3991"/>
                </a:lnTo>
                <a:lnTo>
                  <a:pt x="1826" y="3998"/>
                </a:lnTo>
                <a:lnTo>
                  <a:pt x="1822" y="4004"/>
                </a:lnTo>
                <a:lnTo>
                  <a:pt x="1818" y="4009"/>
                </a:lnTo>
                <a:lnTo>
                  <a:pt x="1813" y="4014"/>
                </a:lnTo>
                <a:lnTo>
                  <a:pt x="1808" y="4018"/>
                </a:lnTo>
                <a:lnTo>
                  <a:pt x="1802" y="4022"/>
                </a:lnTo>
                <a:lnTo>
                  <a:pt x="1796" y="4026"/>
                </a:lnTo>
                <a:lnTo>
                  <a:pt x="1790" y="4029"/>
                </a:lnTo>
                <a:lnTo>
                  <a:pt x="1783" y="4031"/>
                </a:lnTo>
                <a:lnTo>
                  <a:pt x="1776" y="4032"/>
                </a:lnTo>
                <a:lnTo>
                  <a:pt x="1768" y="4033"/>
                </a:lnTo>
                <a:lnTo>
                  <a:pt x="1761" y="4033"/>
                </a:lnTo>
                <a:lnTo>
                  <a:pt x="1754" y="4033"/>
                </a:lnTo>
                <a:lnTo>
                  <a:pt x="1638" y="4018"/>
                </a:lnTo>
                <a:lnTo>
                  <a:pt x="1631" y="4017"/>
                </a:lnTo>
                <a:lnTo>
                  <a:pt x="1624" y="4015"/>
                </a:lnTo>
                <a:lnTo>
                  <a:pt x="1618" y="4012"/>
                </a:lnTo>
                <a:lnTo>
                  <a:pt x="1611" y="4009"/>
                </a:lnTo>
                <a:lnTo>
                  <a:pt x="1606" y="4005"/>
                </a:lnTo>
                <a:lnTo>
                  <a:pt x="1600" y="4001"/>
                </a:lnTo>
                <a:lnTo>
                  <a:pt x="1595" y="3995"/>
                </a:lnTo>
                <a:lnTo>
                  <a:pt x="1591" y="3990"/>
                </a:lnTo>
                <a:lnTo>
                  <a:pt x="1587" y="3984"/>
                </a:lnTo>
                <a:lnTo>
                  <a:pt x="1584" y="3978"/>
                </a:lnTo>
                <a:lnTo>
                  <a:pt x="1580" y="3972"/>
                </a:lnTo>
                <a:lnTo>
                  <a:pt x="1578" y="3965"/>
                </a:lnTo>
                <a:lnTo>
                  <a:pt x="1576" y="3958"/>
                </a:lnTo>
                <a:lnTo>
                  <a:pt x="1575" y="3951"/>
                </a:lnTo>
                <a:lnTo>
                  <a:pt x="1575" y="3944"/>
                </a:lnTo>
                <a:lnTo>
                  <a:pt x="1576" y="3937"/>
                </a:lnTo>
                <a:lnTo>
                  <a:pt x="1591" y="3821"/>
                </a:lnTo>
                <a:lnTo>
                  <a:pt x="1594" y="3811"/>
                </a:lnTo>
                <a:lnTo>
                  <a:pt x="1597" y="3800"/>
                </a:lnTo>
                <a:lnTo>
                  <a:pt x="1541" y="3786"/>
                </a:lnTo>
                <a:lnTo>
                  <a:pt x="1486" y="3771"/>
                </a:lnTo>
                <a:lnTo>
                  <a:pt x="1431" y="3754"/>
                </a:lnTo>
                <a:lnTo>
                  <a:pt x="1376" y="3734"/>
                </a:lnTo>
                <a:lnTo>
                  <a:pt x="1338" y="3837"/>
                </a:lnTo>
                <a:lnTo>
                  <a:pt x="1335" y="3844"/>
                </a:lnTo>
                <a:lnTo>
                  <a:pt x="1332" y="3850"/>
                </a:lnTo>
                <a:lnTo>
                  <a:pt x="1327" y="3856"/>
                </a:lnTo>
                <a:lnTo>
                  <a:pt x="1322" y="3861"/>
                </a:lnTo>
                <a:lnTo>
                  <a:pt x="1317" y="3866"/>
                </a:lnTo>
                <a:lnTo>
                  <a:pt x="1312" y="3872"/>
                </a:lnTo>
                <a:lnTo>
                  <a:pt x="1306" y="3875"/>
                </a:lnTo>
                <a:lnTo>
                  <a:pt x="1300" y="3878"/>
                </a:lnTo>
                <a:lnTo>
                  <a:pt x="1293" y="3881"/>
                </a:lnTo>
                <a:lnTo>
                  <a:pt x="1287" y="3883"/>
                </a:lnTo>
                <a:lnTo>
                  <a:pt x="1280" y="3884"/>
                </a:lnTo>
                <a:lnTo>
                  <a:pt x="1273" y="3885"/>
                </a:lnTo>
                <a:lnTo>
                  <a:pt x="1266" y="3885"/>
                </a:lnTo>
                <a:lnTo>
                  <a:pt x="1258" y="3884"/>
                </a:lnTo>
                <a:lnTo>
                  <a:pt x="1251" y="3883"/>
                </a:lnTo>
                <a:lnTo>
                  <a:pt x="1244" y="3880"/>
                </a:lnTo>
                <a:lnTo>
                  <a:pt x="1135" y="3839"/>
                </a:lnTo>
                <a:lnTo>
                  <a:pt x="1128" y="3836"/>
                </a:lnTo>
                <a:lnTo>
                  <a:pt x="1122" y="3833"/>
                </a:lnTo>
                <a:lnTo>
                  <a:pt x="1116" y="3829"/>
                </a:lnTo>
                <a:lnTo>
                  <a:pt x="1111" y="3824"/>
                </a:lnTo>
                <a:lnTo>
                  <a:pt x="1106" y="3819"/>
                </a:lnTo>
                <a:lnTo>
                  <a:pt x="1102" y="3814"/>
                </a:lnTo>
                <a:lnTo>
                  <a:pt x="1098" y="3808"/>
                </a:lnTo>
                <a:lnTo>
                  <a:pt x="1095" y="3801"/>
                </a:lnTo>
                <a:lnTo>
                  <a:pt x="1092" y="3794"/>
                </a:lnTo>
                <a:lnTo>
                  <a:pt x="1090" y="3788"/>
                </a:lnTo>
                <a:lnTo>
                  <a:pt x="1089" y="3781"/>
                </a:lnTo>
                <a:lnTo>
                  <a:pt x="1088" y="3774"/>
                </a:lnTo>
                <a:lnTo>
                  <a:pt x="1088" y="3767"/>
                </a:lnTo>
                <a:lnTo>
                  <a:pt x="1089" y="3760"/>
                </a:lnTo>
                <a:lnTo>
                  <a:pt x="1091" y="3753"/>
                </a:lnTo>
                <a:lnTo>
                  <a:pt x="1093" y="3746"/>
                </a:lnTo>
                <a:lnTo>
                  <a:pt x="1133" y="3637"/>
                </a:lnTo>
                <a:lnTo>
                  <a:pt x="1139" y="3627"/>
                </a:lnTo>
                <a:lnTo>
                  <a:pt x="1094" y="3601"/>
                </a:lnTo>
                <a:lnTo>
                  <a:pt x="1049" y="3575"/>
                </a:lnTo>
                <a:lnTo>
                  <a:pt x="1006" y="3547"/>
                </a:lnTo>
                <a:lnTo>
                  <a:pt x="964" y="3518"/>
                </a:lnTo>
                <a:lnTo>
                  <a:pt x="885" y="3598"/>
                </a:lnTo>
                <a:lnTo>
                  <a:pt x="878" y="3603"/>
                </a:lnTo>
                <a:lnTo>
                  <a:pt x="872" y="3608"/>
                </a:lnTo>
                <a:lnTo>
                  <a:pt x="866" y="3611"/>
                </a:lnTo>
                <a:lnTo>
                  <a:pt x="860" y="3614"/>
                </a:lnTo>
                <a:lnTo>
                  <a:pt x="853" y="3618"/>
                </a:lnTo>
                <a:lnTo>
                  <a:pt x="847" y="3619"/>
                </a:lnTo>
                <a:lnTo>
                  <a:pt x="840" y="3620"/>
                </a:lnTo>
                <a:lnTo>
                  <a:pt x="833" y="3621"/>
                </a:lnTo>
                <a:lnTo>
                  <a:pt x="826" y="3620"/>
                </a:lnTo>
                <a:lnTo>
                  <a:pt x="818" y="3620"/>
                </a:lnTo>
                <a:lnTo>
                  <a:pt x="812" y="3618"/>
                </a:lnTo>
                <a:lnTo>
                  <a:pt x="805" y="3616"/>
                </a:lnTo>
                <a:lnTo>
                  <a:pt x="799" y="3612"/>
                </a:lnTo>
                <a:lnTo>
                  <a:pt x="793" y="3608"/>
                </a:lnTo>
                <a:lnTo>
                  <a:pt x="787" y="3604"/>
                </a:lnTo>
                <a:lnTo>
                  <a:pt x="781" y="3599"/>
                </a:lnTo>
                <a:lnTo>
                  <a:pt x="699" y="3518"/>
                </a:lnTo>
                <a:lnTo>
                  <a:pt x="694" y="3512"/>
                </a:lnTo>
                <a:lnTo>
                  <a:pt x="689" y="3507"/>
                </a:lnTo>
                <a:lnTo>
                  <a:pt x="685" y="3500"/>
                </a:lnTo>
                <a:lnTo>
                  <a:pt x="682" y="3494"/>
                </a:lnTo>
                <a:lnTo>
                  <a:pt x="680" y="3487"/>
                </a:lnTo>
                <a:lnTo>
                  <a:pt x="678" y="3480"/>
                </a:lnTo>
                <a:lnTo>
                  <a:pt x="677" y="3473"/>
                </a:lnTo>
                <a:lnTo>
                  <a:pt x="677" y="3466"/>
                </a:lnTo>
                <a:lnTo>
                  <a:pt x="677" y="3459"/>
                </a:lnTo>
                <a:lnTo>
                  <a:pt x="678" y="3452"/>
                </a:lnTo>
                <a:lnTo>
                  <a:pt x="679" y="3446"/>
                </a:lnTo>
                <a:lnTo>
                  <a:pt x="682" y="3439"/>
                </a:lnTo>
                <a:lnTo>
                  <a:pt x="685" y="3433"/>
                </a:lnTo>
                <a:lnTo>
                  <a:pt x="688" y="3427"/>
                </a:lnTo>
                <a:lnTo>
                  <a:pt x="693" y="3420"/>
                </a:lnTo>
                <a:lnTo>
                  <a:pt x="698" y="3414"/>
                </a:lnTo>
                <a:lnTo>
                  <a:pt x="760" y="3352"/>
                </a:lnTo>
                <a:lnTo>
                  <a:pt x="720" y="3313"/>
                </a:lnTo>
                <a:lnTo>
                  <a:pt x="680" y="3273"/>
                </a:lnTo>
                <a:lnTo>
                  <a:pt x="643" y="3230"/>
                </a:lnTo>
                <a:lnTo>
                  <a:pt x="605" y="3188"/>
                </a:lnTo>
                <a:lnTo>
                  <a:pt x="528" y="3250"/>
                </a:lnTo>
                <a:lnTo>
                  <a:pt x="522" y="3254"/>
                </a:lnTo>
                <a:lnTo>
                  <a:pt x="516" y="3258"/>
                </a:lnTo>
                <a:lnTo>
                  <a:pt x="509" y="3261"/>
                </a:lnTo>
                <a:lnTo>
                  <a:pt x="503" y="3263"/>
                </a:lnTo>
                <a:lnTo>
                  <a:pt x="495" y="3265"/>
                </a:lnTo>
                <a:lnTo>
                  <a:pt x="488" y="3265"/>
                </a:lnTo>
                <a:lnTo>
                  <a:pt x="481" y="3266"/>
                </a:lnTo>
                <a:lnTo>
                  <a:pt x="474" y="3265"/>
                </a:lnTo>
                <a:lnTo>
                  <a:pt x="468" y="3264"/>
                </a:lnTo>
                <a:lnTo>
                  <a:pt x="461" y="3262"/>
                </a:lnTo>
                <a:lnTo>
                  <a:pt x="454" y="3260"/>
                </a:lnTo>
                <a:lnTo>
                  <a:pt x="448" y="3257"/>
                </a:lnTo>
                <a:lnTo>
                  <a:pt x="442" y="3253"/>
                </a:lnTo>
                <a:lnTo>
                  <a:pt x="435" y="3249"/>
                </a:lnTo>
                <a:lnTo>
                  <a:pt x="430" y="3244"/>
                </a:lnTo>
                <a:lnTo>
                  <a:pt x="425" y="3239"/>
                </a:lnTo>
                <a:lnTo>
                  <a:pt x="353" y="3148"/>
                </a:lnTo>
                <a:lnTo>
                  <a:pt x="348" y="3142"/>
                </a:lnTo>
                <a:lnTo>
                  <a:pt x="345" y="3135"/>
                </a:lnTo>
                <a:lnTo>
                  <a:pt x="342" y="3129"/>
                </a:lnTo>
                <a:lnTo>
                  <a:pt x="340" y="3122"/>
                </a:lnTo>
                <a:lnTo>
                  <a:pt x="338" y="3116"/>
                </a:lnTo>
                <a:lnTo>
                  <a:pt x="337" y="3109"/>
                </a:lnTo>
                <a:lnTo>
                  <a:pt x="337" y="3101"/>
                </a:lnTo>
                <a:lnTo>
                  <a:pt x="337" y="3094"/>
                </a:lnTo>
                <a:lnTo>
                  <a:pt x="339" y="3087"/>
                </a:lnTo>
                <a:lnTo>
                  <a:pt x="340" y="3080"/>
                </a:lnTo>
                <a:lnTo>
                  <a:pt x="343" y="3074"/>
                </a:lnTo>
                <a:lnTo>
                  <a:pt x="346" y="3068"/>
                </a:lnTo>
                <a:lnTo>
                  <a:pt x="349" y="3062"/>
                </a:lnTo>
                <a:lnTo>
                  <a:pt x="354" y="3056"/>
                </a:lnTo>
                <a:lnTo>
                  <a:pt x="358" y="3051"/>
                </a:lnTo>
                <a:lnTo>
                  <a:pt x="364" y="3046"/>
                </a:lnTo>
                <a:lnTo>
                  <a:pt x="453" y="2974"/>
                </a:lnTo>
                <a:lnTo>
                  <a:pt x="424" y="2925"/>
                </a:lnTo>
                <a:lnTo>
                  <a:pt x="397" y="2875"/>
                </a:lnTo>
                <a:lnTo>
                  <a:pt x="370" y="2824"/>
                </a:lnTo>
                <a:lnTo>
                  <a:pt x="347" y="2773"/>
                </a:lnTo>
                <a:lnTo>
                  <a:pt x="257" y="2815"/>
                </a:lnTo>
                <a:lnTo>
                  <a:pt x="251" y="2818"/>
                </a:lnTo>
                <a:lnTo>
                  <a:pt x="243" y="2820"/>
                </a:lnTo>
                <a:lnTo>
                  <a:pt x="236" y="2821"/>
                </a:lnTo>
                <a:lnTo>
                  <a:pt x="229" y="2822"/>
                </a:lnTo>
                <a:lnTo>
                  <a:pt x="222" y="2822"/>
                </a:lnTo>
                <a:lnTo>
                  <a:pt x="215" y="2821"/>
                </a:lnTo>
                <a:lnTo>
                  <a:pt x="208" y="2820"/>
                </a:lnTo>
                <a:lnTo>
                  <a:pt x="202" y="2818"/>
                </a:lnTo>
                <a:lnTo>
                  <a:pt x="195" y="2815"/>
                </a:lnTo>
                <a:lnTo>
                  <a:pt x="189" y="2812"/>
                </a:lnTo>
                <a:lnTo>
                  <a:pt x="182" y="2808"/>
                </a:lnTo>
                <a:lnTo>
                  <a:pt x="177" y="2804"/>
                </a:lnTo>
                <a:lnTo>
                  <a:pt x="172" y="2799"/>
                </a:lnTo>
                <a:lnTo>
                  <a:pt x="168" y="2793"/>
                </a:lnTo>
                <a:lnTo>
                  <a:pt x="164" y="2786"/>
                </a:lnTo>
                <a:lnTo>
                  <a:pt x="160" y="2780"/>
                </a:lnTo>
                <a:lnTo>
                  <a:pt x="110" y="2676"/>
                </a:lnTo>
                <a:lnTo>
                  <a:pt x="108" y="2669"/>
                </a:lnTo>
                <a:lnTo>
                  <a:pt x="106" y="2661"/>
                </a:lnTo>
                <a:lnTo>
                  <a:pt x="104" y="2654"/>
                </a:lnTo>
                <a:lnTo>
                  <a:pt x="104" y="2647"/>
                </a:lnTo>
                <a:lnTo>
                  <a:pt x="104" y="2640"/>
                </a:lnTo>
                <a:lnTo>
                  <a:pt x="104" y="2633"/>
                </a:lnTo>
                <a:lnTo>
                  <a:pt x="106" y="2626"/>
                </a:lnTo>
                <a:lnTo>
                  <a:pt x="108" y="2620"/>
                </a:lnTo>
                <a:lnTo>
                  <a:pt x="110" y="2613"/>
                </a:lnTo>
                <a:lnTo>
                  <a:pt x="114" y="2607"/>
                </a:lnTo>
                <a:lnTo>
                  <a:pt x="118" y="2601"/>
                </a:lnTo>
                <a:lnTo>
                  <a:pt x="123" y="2595"/>
                </a:lnTo>
                <a:lnTo>
                  <a:pt x="128" y="2590"/>
                </a:lnTo>
                <a:lnTo>
                  <a:pt x="133" y="2586"/>
                </a:lnTo>
                <a:lnTo>
                  <a:pt x="139" y="2582"/>
                </a:lnTo>
                <a:lnTo>
                  <a:pt x="146" y="2578"/>
                </a:lnTo>
                <a:lnTo>
                  <a:pt x="251" y="2528"/>
                </a:lnTo>
                <a:lnTo>
                  <a:pt x="257" y="2526"/>
                </a:lnTo>
                <a:lnTo>
                  <a:pt x="242" y="2475"/>
                </a:lnTo>
                <a:lnTo>
                  <a:pt x="230" y="2423"/>
                </a:lnTo>
                <a:lnTo>
                  <a:pt x="219" y="2371"/>
                </a:lnTo>
                <a:lnTo>
                  <a:pt x="210" y="2319"/>
                </a:lnTo>
                <a:lnTo>
                  <a:pt x="112" y="2340"/>
                </a:lnTo>
                <a:lnTo>
                  <a:pt x="105" y="2341"/>
                </a:lnTo>
                <a:lnTo>
                  <a:pt x="98" y="2341"/>
                </a:lnTo>
                <a:lnTo>
                  <a:pt x="91" y="2341"/>
                </a:lnTo>
                <a:lnTo>
                  <a:pt x="84" y="2340"/>
                </a:lnTo>
                <a:lnTo>
                  <a:pt x="77" y="2338"/>
                </a:lnTo>
                <a:lnTo>
                  <a:pt x="71" y="2336"/>
                </a:lnTo>
                <a:lnTo>
                  <a:pt x="64" y="2333"/>
                </a:lnTo>
                <a:lnTo>
                  <a:pt x="58" y="2330"/>
                </a:lnTo>
                <a:lnTo>
                  <a:pt x="52" y="2326"/>
                </a:lnTo>
                <a:lnTo>
                  <a:pt x="46" y="2321"/>
                </a:lnTo>
                <a:lnTo>
                  <a:pt x="42" y="2316"/>
                </a:lnTo>
                <a:lnTo>
                  <a:pt x="37" y="2311"/>
                </a:lnTo>
                <a:lnTo>
                  <a:pt x="34" y="2305"/>
                </a:lnTo>
                <a:lnTo>
                  <a:pt x="30" y="2299"/>
                </a:lnTo>
                <a:lnTo>
                  <a:pt x="28" y="2292"/>
                </a:lnTo>
                <a:lnTo>
                  <a:pt x="26" y="2285"/>
                </a:lnTo>
                <a:lnTo>
                  <a:pt x="1" y="2171"/>
                </a:lnTo>
                <a:lnTo>
                  <a:pt x="0" y="2164"/>
                </a:lnTo>
                <a:lnTo>
                  <a:pt x="0" y="2157"/>
                </a:lnTo>
                <a:lnTo>
                  <a:pt x="0" y="2149"/>
                </a:lnTo>
                <a:lnTo>
                  <a:pt x="1" y="2142"/>
                </a:lnTo>
                <a:lnTo>
                  <a:pt x="2" y="2135"/>
                </a:lnTo>
                <a:lnTo>
                  <a:pt x="5" y="2129"/>
                </a:lnTo>
                <a:lnTo>
                  <a:pt x="8" y="2122"/>
                </a:lnTo>
                <a:lnTo>
                  <a:pt x="11" y="2116"/>
                </a:lnTo>
                <a:lnTo>
                  <a:pt x="15" y="2111"/>
                </a:lnTo>
                <a:lnTo>
                  <a:pt x="19" y="2105"/>
                </a:lnTo>
                <a:lnTo>
                  <a:pt x="24" y="2101"/>
                </a:lnTo>
                <a:lnTo>
                  <a:pt x="30" y="2096"/>
                </a:lnTo>
                <a:lnTo>
                  <a:pt x="36" y="2093"/>
                </a:lnTo>
                <a:lnTo>
                  <a:pt x="42" y="2088"/>
                </a:lnTo>
                <a:lnTo>
                  <a:pt x="49" y="2086"/>
                </a:lnTo>
                <a:lnTo>
                  <a:pt x="57" y="2084"/>
                </a:lnTo>
                <a:lnTo>
                  <a:pt x="170" y="2059"/>
                </a:lnTo>
                <a:lnTo>
                  <a:pt x="178" y="2058"/>
                </a:lnTo>
                <a:lnTo>
                  <a:pt x="187" y="2058"/>
                </a:lnTo>
                <a:lnTo>
                  <a:pt x="187" y="2004"/>
                </a:lnTo>
                <a:lnTo>
                  <a:pt x="188" y="1951"/>
                </a:lnTo>
                <a:lnTo>
                  <a:pt x="191" y="1897"/>
                </a:lnTo>
                <a:lnTo>
                  <a:pt x="195" y="1845"/>
                </a:lnTo>
                <a:lnTo>
                  <a:pt x="194" y="1845"/>
                </a:lnTo>
                <a:lnTo>
                  <a:pt x="79" y="1833"/>
                </a:lnTo>
                <a:lnTo>
                  <a:pt x="71" y="1832"/>
                </a:lnTo>
                <a:lnTo>
                  <a:pt x="64" y="1830"/>
                </a:lnTo>
                <a:lnTo>
                  <a:pt x="58" y="1828"/>
                </a:lnTo>
                <a:lnTo>
                  <a:pt x="50" y="1825"/>
                </a:lnTo>
                <a:lnTo>
                  <a:pt x="44" y="1821"/>
                </a:lnTo>
                <a:lnTo>
                  <a:pt x="39" y="1817"/>
                </a:lnTo>
                <a:lnTo>
                  <a:pt x="34" y="1812"/>
                </a:lnTo>
                <a:lnTo>
                  <a:pt x="29" y="1807"/>
                </a:lnTo>
                <a:lnTo>
                  <a:pt x="25" y="1802"/>
                </a:lnTo>
                <a:lnTo>
                  <a:pt x="21" y="1796"/>
                </a:lnTo>
                <a:lnTo>
                  <a:pt x="18" y="1789"/>
                </a:lnTo>
                <a:lnTo>
                  <a:pt x="16" y="1783"/>
                </a:lnTo>
                <a:lnTo>
                  <a:pt x="14" y="1776"/>
                </a:lnTo>
                <a:lnTo>
                  <a:pt x="13" y="1768"/>
                </a:lnTo>
                <a:lnTo>
                  <a:pt x="13" y="1761"/>
                </a:lnTo>
                <a:lnTo>
                  <a:pt x="13" y="1754"/>
                </a:lnTo>
                <a:lnTo>
                  <a:pt x="24" y="1638"/>
                </a:lnTo>
                <a:lnTo>
                  <a:pt x="25" y="1631"/>
                </a:lnTo>
                <a:lnTo>
                  <a:pt x="27" y="1624"/>
                </a:lnTo>
                <a:lnTo>
                  <a:pt x="30" y="1617"/>
                </a:lnTo>
                <a:lnTo>
                  <a:pt x="33" y="1611"/>
                </a:lnTo>
                <a:lnTo>
                  <a:pt x="36" y="1605"/>
                </a:lnTo>
                <a:lnTo>
                  <a:pt x="40" y="1599"/>
                </a:lnTo>
                <a:lnTo>
                  <a:pt x="45" y="1594"/>
                </a:lnTo>
                <a:lnTo>
                  <a:pt x="50" y="1589"/>
                </a:lnTo>
                <a:lnTo>
                  <a:pt x="57" y="1585"/>
                </a:lnTo>
                <a:lnTo>
                  <a:pt x="62" y="1582"/>
                </a:lnTo>
                <a:lnTo>
                  <a:pt x="69" y="1578"/>
                </a:lnTo>
                <a:lnTo>
                  <a:pt x="75" y="1575"/>
                </a:lnTo>
                <a:lnTo>
                  <a:pt x="82" y="1574"/>
                </a:lnTo>
                <a:lnTo>
                  <a:pt x="89" y="1572"/>
                </a:lnTo>
                <a:lnTo>
                  <a:pt x="96" y="1572"/>
                </a:lnTo>
                <a:lnTo>
                  <a:pt x="104" y="1572"/>
                </a:lnTo>
                <a:lnTo>
                  <a:pt x="219" y="1585"/>
                </a:lnTo>
                <a:lnTo>
                  <a:pt x="229" y="1586"/>
                </a:lnTo>
                <a:lnTo>
                  <a:pt x="238" y="1589"/>
                </a:lnTo>
                <a:lnTo>
                  <a:pt x="252" y="1539"/>
                </a:lnTo>
                <a:lnTo>
                  <a:pt x="266" y="1490"/>
                </a:lnTo>
                <a:lnTo>
                  <a:pt x="282" y="1441"/>
                </a:lnTo>
                <a:lnTo>
                  <a:pt x="298" y="1393"/>
                </a:lnTo>
                <a:lnTo>
                  <a:pt x="193" y="1344"/>
                </a:lnTo>
                <a:lnTo>
                  <a:pt x="187" y="1341"/>
                </a:lnTo>
                <a:lnTo>
                  <a:pt x="180" y="1337"/>
                </a:lnTo>
                <a:lnTo>
                  <a:pt x="174" y="1332"/>
                </a:lnTo>
                <a:lnTo>
                  <a:pt x="169" y="1327"/>
                </a:lnTo>
                <a:lnTo>
                  <a:pt x="165" y="1321"/>
                </a:lnTo>
                <a:lnTo>
                  <a:pt x="161" y="1315"/>
                </a:lnTo>
                <a:lnTo>
                  <a:pt x="158" y="1309"/>
                </a:lnTo>
                <a:lnTo>
                  <a:pt x="155" y="1303"/>
                </a:lnTo>
                <a:lnTo>
                  <a:pt x="153" y="1296"/>
                </a:lnTo>
                <a:lnTo>
                  <a:pt x="151" y="1289"/>
                </a:lnTo>
                <a:lnTo>
                  <a:pt x="151" y="1282"/>
                </a:lnTo>
                <a:lnTo>
                  <a:pt x="151" y="1275"/>
                </a:lnTo>
                <a:lnTo>
                  <a:pt x="151" y="1268"/>
                </a:lnTo>
                <a:lnTo>
                  <a:pt x="152" y="1261"/>
                </a:lnTo>
                <a:lnTo>
                  <a:pt x="154" y="1254"/>
                </a:lnTo>
                <a:lnTo>
                  <a:pt x="157" y="1247"/>
                </a:lnTo>
                <a:lnTo>
                  <a:pt x="206" y="1142"/>
                </a:lnTo>
                <a:lnTo>
                  <a:pt x="210" y="1135"/>
                </a:lnTo>
                <a:lnTo>
                  <a:pt x="213" y="1129"/>
                </a:lnTo>
                <a:lnTo>
                  <a:pt x="218" y="1123"/>
                </a:lnTo>
                <a:lnTo>
                  <a:pt x="223" y="1118"/>
                </a:lnTo>
                <a:lnTo>
                  <a:pt x="228" y="1114"/>
                </a:lnTo>
                <a:lnTo>
                  <a:pt x="234" y="1110"/>
                </a:lnTo>
                <a:lnTo>
                  <a:pt x="240" y="1107"/>
                </a:lnTo>
                <a:lnTo>
                  <a:pt x="246" y="1104"/>
                </a:lnTo>
                <a:lnTo>
                  <a:pt x="254" y="1102"/>
                </a:lnTo>
                <a:lnTo>
                  <a:pt x="261" y="1100"/>
                </a:lnTo>
                <a:lnTo>
                  <a:pt x="268" y="1100"/>
                </a:lnTo>
                <a:lnTo>
                  <a:pt x="275" y="1099"/>
                </a:lnTo>
                <a:lnTo>
                  <a:pt x="282" y="1100"/>
                </a:lnTo>
                <a:lnTo>
                  <a:pt x="289" y="1101"/>
                </a:lnTo>
                <a:lnTo>
                  <a:pt x="295" y="1103"/>
                </a:lnTo>
                <a:lnTo>
                  <a:pt x="302" y="1106"/>
                </a:lnTo>
                <a:lnTo>
                  <a:pt x="407" y="1154"/>
                </a:lnTo>
                <a:lnTo>
                  <a:pt x="433" y="1107"/>
                </a:lnTo>
                <a:lnTo>
                  <a:pt x="461" y="1060"/>
                </a:lnTo>
                <a:lnTo>
                  <a:pt x="491" y="1015"/>
                </a:lnTo>
                <a:lnTo>
                  <a:pt x="522" y="969"/>
                </a:lnTo>
                <a:lnTo>
                  <a:pt x="517" y="966"/>
                </a:lnTo>
                <a:lnTo>
                  <a:pt x="419" y="903"/>
                </a:lnTo>
                <a:lnTo>
                  <a:pt x="413" y="899"/>
                </a:lnTo>
                <a:lnTo>
                  <a:pt x="408" y="894"/>
                </a:lnTo>
                <a:lnTo>
                  <a:pt x="403" y="889"/>
                </a:lnTo>
                <a:lnTo>
                  <a:pt x="399" y="883"/>
                </a:lnTo>
                <a:lnTo>
                  <a:pt x="395" y="876"/>
                </a:lnTo>
                <a:lnTo>
                  <a:pt x="392" y="870"/>
                </a:lnTo>
                <a:lnTo>
                  <a:pt x="390" y="863"/>
                </a:lnTo>
                <a:lnTo>
                  <a:pt x="388" y="857"/>
                </a:lnTo>
                <a:lnTo>
                  <a:pt x="387" y="850"/>
                </a:lnTo>
                <a:lnTo>
                  <a:pt x="386" y="843"/>
                </a:lnTo>
                <a:lnTo>
                  <a:pt x="387" y="836"/>
                </a:lnTo>
                <a:lnTo>
                  <a:pt x="388" y="829"/>
                </a:lnTo>
                <a:lnTo>
                  <a:pt x="389" y="822"/>
                </a:lnTo>
                <a:lnTo>
                  <a:pt x="391" y="815"/>
                </a:lnTo>
                <a:lnTo>
                  <a:pt x="394" y="808"/>
                </a:lnTo>
                <a:lnTo>
                  <a:pt x="398" y="802"/>
                </a:lnTo>
                <a:lnTo>
                  <a:pt x="461" y="705"/>
                </a:lnTo>
                <a:lnTo>
                  <a:pt x="466" y="699"/>
                </a:lnTo>
                <a:lnTo>
                  <a:pt x="471" y="694"/>
                </a:lnTo>
                <a:lnTo>
                  <a:pt x="476" y="688"/>
                </a:lnTo>
                <a:lnTo>
                  <a:pt x="481" y="684"/>
                </a:lnTo>
                <a:lnTo>
                  <a:pt x="487" y="680"/>
                </a:lnTo>
                <a:lnTo>
                  <a:pt x="494" y="677"/>
                </a:lnTo>
                <a:lnTo>
                  <a:pt x="500" y="675"/>
                </a:lnTo>
                <a:lnTo>
                  <a:pt x="508" y="673"/>
                </a:lnTo>
                <a:lnTo>
                  <a:pt x="514" y="672"/>
                </a:lnTo>
                <a:lnTo>
                  <a:pt x="521" y="671"/>
                </a:lnTo>
                <a:lnTo>
                  <a:pt x="528" y="671"/>
                </a:lnTo>
                <a:lnTo>
                  <a:pt x="535" y="672"/>
                </a:lnTo>
                <a:lnTo>
                  <a:pt x="542" y="674"/>
                </a:lnTo>
                <a:lnTo>
                  <a:pt x="549" y="676"/>
                </a:lnTo>
                <a:lnTo>
                  <a:pt x="555" y="679"/>
                </a:lnTo>
                <a:lnTo>
                  <a:pt x="562" y="683"/>
                </a:lnTo>
                <a:close/>
                <a:moveTo>
                  <a:pt x="1786" y="1715"/>
                </a:moveTo>
                <a:lnTo>
                  <a:pt x="1786" y="1715"/>
                </a:lnTo>
                <a:lnTo>
                  <a:pt x="1771" y="1727"/>
                </a:lnTo>
                <a:lnTo>
                  <a:pt x="1757" y="1740"/>
                </a:lnTo>
                <a:lnTo>
                  <a:pt x="1745" y="1753"/>
                </a:lnTo>
                <a:lnTo>
                  <a:pt x="1733" y="1767"/>
                </a:lnTo>
                <a:lnTo>
                  <a:pt x="1722" y="1782"/>
                </a:lnTo>
                <a:lnTo>
                  <a:pt x="1712" y="1797"/>
                </a:lnTo>
                <a:lnTo>
                  <a:pt x="1701" y="1812"/>
                </a:lnTo>
                <a:lnTo>
                  <a:pt x="1692" y="1828"/>
                </a:lnTo>
                <a:lnTo>
                  <a:pt x="1685" y="1845"/>
                </a:lnTo>
                <a:lnTo>
                  <a:pt x="1678" y="1861"/>
                </a:lnTo>
                <a:lnTo>
                  <a:pt x="1671" y="1878"/>
                </a:lnTo>
                <a:lnTo>
                  <a:pt x="1666" y="1894"/>
                </a:lnTo>
                <a:lnTo>
                  <a:pt x="1661" y="1912"/>
                </a:lnTo>
                <a:lnTo>
                  <a:pt x="1657" y="1929"/>
                </a:lnTo>
                <a:lnTo>
                  <a:pt x="1654" y="1947"/>
                </a:lnTo>
                <a:lnTo>
                  <a:pt x="1652" y="1965"/>
                </a:lnTo>
                <a:lnTo>
                  <a:pt x="1651" y="1982"/>
                </a:lnTo>
                <a:lnTo>
                  <a:pt x="1651" y="2000"/>
                </a:lnTo>
                <a:lnTo>
                  <a:pt x="1651" y="2017"/>
                </a:lnTo>
                <a:lnTo>
                  <a:pt x="1652" y="2036"/>
                </a:lnTo>
                <a:lnTo>
                  <a:pt x="1654" y="2053"/>
                </a:lnTo>
                <a:lnTo>
                  <a:pt x="1657" y="2071"/>
                </a:lnTo>
                <a:lnTo>
                  <a:pt x="1661" y="2088"/>
                </a:lnTo>
                <a:lnTo>
                  <a:pt x="1665" y="2106"/>
                </a:lnTo>
                <a:lnTo>
                  <a:pt x="1671" y="2123"/>
                </a:lnTo>
                <a:lnTo>
                  <a:pt x="1677" y="2140"/>
                </a:lnTo>
                <a:lnTo>
                  <a:pt x="1684" y="2157"/>
                </a:lnTo>
                <a:lnTo>
                  <a:pt x="1692" y="2174"/>
                </a:lnTo>
                <a:lnTo>
                  <a:pt x="1701" y="2190"/>
                </a:lnTo>
                <a:lnTo>
                  <a:pt x="1712" y="2205"/>
                </a:lnTo>
                <a:lnTo>
                  <a:pt x="1723" y="2221"/>
                </a:lnTo>
                <a:lnTo>
                  <a:pt x="1734" y="2236"/>
                </a:lnTo>
                <a:lnTo>
                  <a:pt x="1746" y="2251"/>
                </a:lnTo>
                <a:lnTo>
                  <a:pt x="1759" y="2264"/>
                </a:lnTo>
                <a:lnTo>
                  <a:pt x="1773" y="2277"/>
                </a:lnTo>
                <a:lnTo>
                  <a:pt x="1787" y="2289"/>
                </a:lnTo>
                <a:lnTo>
                  <a:pt x="1802" y="2301"/>
                </a:lnTo>
                <a:lnTo>
                  <a:pt x="1817" y="2311"/>
                </a:lnTo>
                <a:lnTo>
                  <a:pt x="1832" y="2320"/>
                </a:lnTo>
                <a:lnTo>
                  <a:pt x="1848" y="2329"/>
                </a:lnTo>
                <a:lnTo>
                  <a:pt x="1864" y="2337"/>
                </a:lnTo>
                <a:lnTo>
                  <a:pt x="1880" y="2345"/>
                </a:lnTo>
                <a:lnTo>
                  <a:pt x="1897" y="2351"/>
                </a:lnTo>
                <a:lnTo>
                  <a:pt x="1915" y="2357"/>
                </a:lnTo>
                <a:lnTo>
                  <a:pt x="1932" y="2361"/>
                </a:lnTo>
                <a:lnTo>
                  <a:pt x="1949" y="2365"/>
                </a:lnTo>
                <a:lnTo>
                  <a:pt x="1967" y="2368"/>
                </a:lnTo>
                <a:lnTo>
                  <a:pt x="1984" y="2370"/>
                </a:lnTo>
                <a:lnTo>
                  <a:pt x="2002" y="2371"/>
                </a:lnTo>
                <a:lnTo>
                  <a:pt x="2019" y="2372"/>
                </a:lnTo>
                <a:lnTo>
                  <a:pt x="2038" y="2372"/>
                </a:lnTo>
                <a:lnTo>
                  <a:pt x="2055" y="2370"/>
                </a:lnTo>
                <a:lnTo>
                  <a:pt x="2073" y="2368"/>
                </a:lnTo>
                <a:lnTo>
                  <a:pt x="2090" y="2365"/>
                </a:lnTo>
                <a:lnTo>
                  <a:pt x="2109" y="2362"/>
                </a:lnTo>
                <a:lnTo>
                  <a:pt x="2126" y="2357"/>
                </a:lnTo>
                <a:lnTo>
                  <a:pt x="2143" y="2352"/>
                </a:lnTo>
                <a:lnTo>
                  <a:pt x="2160" y="2345"/>
                </a:lnTo>
                <a:lnTo>
                  <a:pt x="2177" y="2337"/>
                </a:lnTo>
                <a:lnTo>
                  <a:pt x="2193" y="2329"/>
                </a:lnTo>
                <a:lnTo>
                  <a:pt x="2209" y="2320"/>
                </a:lnTo>
                <a:lnTo>
                  <a:pt x="2226" y="2310"/>
                </a:lnTo>
                <a:lnTo>
                  <a:pt x="2241" y="2300"/>
                </a:lnTo>
                <a:lnTo>
                  <a:pt x="2256" y="2288"/>
                </a:lnTo>
                <a:lnTo>
                  <a:pt x="2270" y="2275"/>
                </a:lnTo>
                <a:lnTo>
                  <a:pt x="2284" y="2262"/>
                </a:lnTo>
                <a:lnTo>
                  <a:pt x="2297" y="2249"/>
                </a:lnTo>
                <a:lnTo>
                  <a:pt x="2309" y="2235"/>
                </a:lnTo>
                <a:lnTo>
                  <a:pt x="2320" y="2221"/>
                </a:lnTo>
                <a:lnTo>
                  <a:pt x="2330" y="2205"/>
                </a:lnTo>
                <a:lnTo>
                  <a:pt x="2340" y="2190"/>
                </a:lnTo>
                <a:lnTo>
                  <a:pt x="2349" y="2174"/>
                </a:lnTo>
                <a:lnTo>
                  <a:pt x="2357" y="2158"/>
                </a:lnTo>
                <a:lnTo>
                  <a:pt x="2364" y="2141"/>
                </a:lnTo>
                <a:lnTo>
                  <a:pt x="2371" y="2124"/>
                </a:lnTo>
                <a:lnTo>
                  <a:pt x="2376" y="2108"/>
                </a:lnTo>
                <a:lnTo>
                  <a:pt x="2381" y="2091"/>
                </a:lnTo>
                <a:lnTo>
                  <a:pt x="2384" y="2073"/>
                </a:lnTo>
                <a:lnTo>
                  <a:pt x="2387" y="2055"/>
                </a:lnTo>
                <a:lnTo>
                  <a:pt x="2390" y="2038"/>
                </a:lnTo>
                <a:lnTo>
                  <a:pt x="2391" y="2020"/>
                </a:lnTo>
                <a:lnTo>
                  <a:pt x="2391" y="2002"/>
                </a:lnTo>
                <a:lnTo>
                  <a:pt x="2391" y="1985"/>
                </a:lnTo>
                <a:lnTo>
                  <a:pt x="2390" y="1967"/>
                </a:lnTo>
                <a:lnTo>
                  <a:pt x="2388" y="1949"/>
                </a:lnTo>
                <a:lnTo>
                  <a:pt x="2385" y="1931"/>
                </a:lnTo>
                <a:lnTo>
                  <a:pt x="2381" y="1914"/>
                </a:lnTo>
                <a:lnTo>
                  <a:pt x="2377" y="1896"/>
                </a:lnTo>
                <a:lnTo>
                  <a:pt x="2371" y="1879"/>
                </a:lnTo>
                <a:lnTo>
                  <a:pt x="2365" y="1862"/>
                </a:lnTo>
                <a:lnTo>
                  <a:pt x="2358" y="1846"/>
                </a:lnTo>
                <a:lnTo>
                  <a:pt x="2350" y="1828"/>
                </a:lnTo>
                <a:lnTo>
                  <a:pt x="2340" y="1812"/>
                </a:lnTo>
                <a:lnTo>
                  <a:pt x="2330" y="1797"/>
                </a:lnTo>
                <a:lnTo>
                  <a:pt x="2319" y="1782"/>
                </a:lnTo>
                <a:lnTo>
                  <a:pt x="2308" y="1766"/>
                </a:lnTo>
                <a:lnTo>
                  <a:pt x="2295" y="1752"/>
                </a:lnTo>
                <a:lnTo>
                  <a:pt x="2282" y="1738"/>
                </a:lnTo>
                <a:lnTo>
                  <a:pt x="2268" y="1725"/>
                </a:lnTo>
                <a:lnTo>
                  <a:pt x="2254" y="1714"/>
                </a:lnTo>
                <a:lnTo>
                  <a:pt x="2240" y="1701"/>
                </a:lnTo>
                <a:lnTo>
                  <a:pt x="2225" y="1691"/>
                </a:lnTo>
                <a:lnTo>
                  <a:pt x="2209" y="1682"/>
                </a:lnTo>
                <a:lnTo>
                  <a:pt x="2193" y="1673"/>
                </a:lnTo>
                <a:lnTo>
                  <a:pt x="2178" y="1665"/>
                </a:lnTo>
                <a:lnTo>
                  <a:pt x="2161" y="1658"/>
                </a:lnTo>
                <a:lnTo>
                  <a:pt x="2144" y="1652"/>
                </a:lnTo>
                <a:lnTo>
                  <a:pt x="2127" y="1646"/>
                </a:lnTo>
                <a:lnTo>
                  <a:pt x="2110" y="1641"/>
                </a:lnTo>
                <a:lnTo>
                  <a:pt x="2092" y="1637"/>
                </a:lnTo>
                <a:lnTo>
                  <a:pt x="2075" y="1634"/>
                </a:lnTo>
                <a:lnTo>
                  <a:pt x="2057" y="1632"/>
                </a:lnTo>
                <a:lnTo>
                  <a:pt x="2040" y="1631"/>
                </a:lnTo>
                <a:lnTo>
                  <a:pt x="2021" y="1630"/>
                </a:lnTo>
                <a:lnTo>
                  <a:pt x="2004" y="1630"/>
                </a:lnTo>
                <a:lnTo>
                  <a:pt x="1986" y="1632"/>
                </a:lnTo>
                <a:lnTo>
                  <a:pt x="1969" y="1634"/>
                </a:lnTo>
                <a:lnTo>
                  <a:pt x="1951" y="1637"/>
                </a:lnTo>
                <a:lnTo>
                  <a:pt x="1933" y="1640"/>
                </a:lnTo>
                <a:lnTo>
                  <a:pt x="1916" y="1646"/>
                </a:lnTo>
                <a:lnTo>
                  <a:pt x="1898" y="1651"/>
                </a:lnTo>
                <a:lnTo>
                  <a:pt x="1881" y="1658"/>
                </a:lnTo>
                <a:lnTo>
                  <a:pt x="1865" y="1665"/>
                </a:lnTo>
                <a:lnTo>
                  <a:pt x="1849" y="1673"/>
                </a:lnTo>
                <a:lnTo>
                  <a:pt x="1832" y="1682"/>
                </a:lnTo>
                <a:lnTo>
                  <a:pt x="1816" y="1692"/>
                </a:lnTo>
                <a:lnTo>
                  <a:pt x="1801" y="1702"/>
                </a:lnTo>
                <a:lnTo>
                  <a:pt x="1786" y="1715"/>
                </a:lnTo>
                <a:close/>
                <a:moveTo>
                  <a:pt x="2917" y="2627"/>
                </a:moveTo>
                <a:lnTo>
                  <a:pt x="2523" y="2305"/>
                </a:lnTo>
                <a:lnTo>
                  <a:pt x="2515" y="2320"/>
                </a:lnTo>
                <a:lnTo>
                  <a:pt x="2507" y="2335"/>
                </a:lnTo>
                <a:lnTo>
                  <a:pt x="2498" y="2349"/>
                </a:lnTo>
                <a:lnTo>
                  <a:pt x="2489" y="2362"/>
                </a:lnTo>
                <a:lnTo>
                  <a:pt x="2480" y="2375"/>
                </a:lnTo>
                <a:lnTo>
                  <a:pt x="2469" y="2386"/>
                </a:lnTo>
                <a:lnTo>
                  <a:pt x="2449" y="2409"/>
                </a:lnTo>
                <a:lnTo>
                  <a:pt x="2428" y="2428"/>
                </a:lnTo>
                <a:lnTo>
                  <a:pt x="2406" y="2444"/>
                </a:lnTo>
                <a:lnTo>
                  <a:pt x="2386" y="2459"/>
                </a:lnTo>
                <a:lnTo>
                  <a:pt x="2366" y="2473"/>
                </a:lnTo>
                <a:lnTo>
                  <a:pt x="2345" y="2483"/>
                </a:lnTo>
                <a:lnTo>
                  <a:pt x="2328" y="2492"/>
                </a:lnTo>
                <a:lnTo>
                  <a:pt x="2311" y="2499"/>
                </a:lnTo>
                <a:lnTo>
                  <a:pt x="2297" y="2505"/>
                </a:lnTo>
                <a:lnTo>
                  <a:pt x="2276" y="2512"/>
                </a:lnTo>
                <a:lnTo>
                  <a:pt x="2268" y="2514"/>
                </a:lnTo>
                <a:lnTo>
                  <a:pt x="2507" y="2964"/>
                </a:lnTo>
                <a:lnTo>
                  <a:pt x="2530" y="2955"/>
                </a:lnTo>
                <a:lnTo>
                  <a:pt x="2554" y="2946"/>
                </a:lnTo>
                <a:lnTo>
                  <a:pt x="2576" y="2936"/>
                </a:lnTo>
                <a:lnTo>
                  <a:pt x="2597" y="2925"/>
                </a:lnTo>
                <a:lnTo>
                  <a:pt x="2619" y="2913"/>
                </a:lnTo>
                <a:lnTo>
                  <a:pt x="2639" y="2901"/>
                </a:lnTo>
                <a:lnTo>
                  <a:pt x="2659" y="2888"/>
                </a:lnTo>
                <a:lnTo>
                  <a:pt x="2679" y="2875"/>
                </a:lnTo>
                <a:lnTo>
                  <a:pt x="2697" y="2862"/>
                </a:lnTo>
                <a:lnTo>
                  <a:pt x="2715" y="2847"/>
                </a:lnTo>
                <a:lnTo>
                  <a:pt x="2749" y="2820"/>
                </a:lnTo>
                <a:lnTo>
                  <a:pt x="2779" y="2792"/>
                </a:lnTo>
                <a:lnTo>
                  <a:pt x="2808" y="2763"/>
                </a:lnTo>
                <a:lnTo>
                  <a:pt x="2833" y="2737"/>
                </a:lnTo>
                <a:lnTo>
                  <a:pt x="2854" y="2711"/>
                </a:lnTo>
                <a:lnTo>
                  <a:pt x="2874" y="2688"/>
                </a:lnTo>
                <a:lnTo>
                  <a:pt x="2889" y="2668"/>
                </a:lnTo>
                <a:lnTo>
                  <a:pt x="2910" y="2638"/>
                </a:lnTo>
                <a:lnTo>
                  <a:pt x="2917" y="2627"/>
                </a:lnTo>
                <a:close/>
                <a:moveTo>
                  <a:pt x="2675" y="1133"/>
                </a:moveTo>
                <a:lnTo>
                  <a:pt x="2353" y="1528"/>
                </a:lnTo>
                <a:lnTo>
                  <a:pt x="2368" y="1536"/>
                </a:lnTo>
                <a:lnTo>
                  <a:pt x="2382" y="1544"/>
                </a:lnTo>
                <a:lnTo>
                  <a:pt x="2396" y="1553"/>
                </a:lnTo>
                <a:lnTo>
                  <a:pt x="2409" y="1562"/>
                </a:lnTo>
                <a:lnTo>
                  <a:pt x="2422" y="1572"/>
                </a:lnTo>
                <a:lnTo>
                  <a:pt x="2434" y="1582"/>
                </a:lnTo>
                <a:lnTo>
                  <a:pt x="2455" y="1603"/>
                </a:lnTo>
                <a:lnTo>
                  <a:pt x="2475" y="1623"/>
                </a:lnTo>
                <a:lnTo>
                  <a:pt x="2492" y="1645"/>
                </a:lnTo>
                <a:lnTo>
                  <a:pt x="2506" y="1666"/>
                </a:lnTo>
                <a:lnTo>
                  <a:pt x="2519" y="1686"/>
                </a:lnTo>
                <a:lnTo>
                  <a:pt x="2530" y="1705"/>
                </a:lnTo>
                <a:lnTo>
                  <a:pt x="2539" y="1724"/>
                </a:lnTo>
                <a:lnTo>
                  <a:pt x="2547" y="1740"/>
                </a:lnTo>
                <a:lnTo>
                  <a:pt x="2552" y="1754"/>
                </a:lnTo>
                <a:lnTo>
                  <a:pt x="2559" y="1776"/>
                </a:lnTo>
                <a:lnTo>
                  <a:pt x="2561" y="1783"/>
                </a:lnTo>
                <a:lnTo>
                  <a:pt x="3011" y="1545"/>
                </a:lnTo>
                <a:lnTo>
                  <a:pt x="3003" y="1522"/>
                </a:lnTo>
                <a:lnTo>
                  <a:pt x="2993" y="1498"/>
                </a:lnTo>
                <a:lnTo>
                  <a:pt x="2982" y="1476"/>
                </a:lnTo>
                <a:lnTo>
                  <a:pt x="2971" y="1455"/>
                </a:lnTo>
                <a:lnTo>
                  <a:pt x="2960" y="1433"/>
                </a:lnTo>
                <a:lnTo>
                  <a:pt x="2948" y="1413"/>
                </a:lnTo>
                <a:lnTo>
                  <a:pt x="2935" y="1393"/>
                </a:lnTo>
                <a:lnTo>
                  <a:pt x="2923" y="1373"/>
                </a:lnTo>
                <a:lnTo>
                  <a:pt x="2908" y="1355"/>
                </a:lnTo>
                <a:lnTo>
                  <a:pt x="2895" y="1337"/>
                </a:lnTo>
                <a:lnTo>
                  <a:pt x="2867" y="1303"/>
                </a:lnTo>
                <a:lnTo>
                  <a:pt x="2838" y="1272"/>
                </a:lnTo>
                <a:lnTo>
                  <a:pt x="2811" y="1244"/>
                </a:lnTo>
                <a:lnTo>
                  <a:pt x="2783" y="1219"/>
                </a:lnTo>
                <a:lnTo>
                  <a:pt x="2758" y="1196"/>
                </a:lnTo>
                <a:lnTo>
                  <a:pt x="2735" y="1178"/>
                </a:lnTo>
                <a:lnTo>
                  <a:pt x="2715" y="1162"/>
                </a:lnTo>
                <a:lnTo>
                  <a:pt x="2685" y="1141"/>
                </a:lnTo>
                <a:lnTo>
                  <a:pt x="2675" y="1133"/>
                </a:lnTo>
                <a:close/>
                <a:moveTo>
                  <a:pt x="1378" y="2882"/>
                </a:moveTo>
                <a:lnTo>
                  <a:pt x="1700" y="2488"/>
                </a:lnTo>
                <a:lnTo>
                  <a:pt x="1685" y="2480"/>
                </a:lnTo>
                <a:lnTo>
                  <a:pt x="1671" y="2472"/>
                </a:lnTo>
                <a:lnTo>
                  <a:pt x="1657" y="2462"/>
                </a:lnTo>
                <a:lnTo>
                  <a:pt x="1643" y="2453"/>
                </a:lnTo>
                <a:lnTo>
                  <a:pt x="1631" y="2444"/>
                </a:lnTo>
                <a:lnTo>
                  <a:pt x="1619" y="2434"/>
                </a:lnTo>
                <a:lnTo>
                  <a:pt x="1598" y="2414"/>
                </a:lnTo>
                <a:lnTo>
                  <a:pt x="1578" y="2392"/>
                </a:lnTo>
                <a:lnTo>
                  <a:pt x="1561" y="2371"/>
                </a:lnTo>
                <a:lnTo>
                  <a:pt x="1547" y="2351"/>
                </a:lnTo>
                <a:lnTo>
                  <a:pt x="1534" y="2330"/>
                </a:lnTo>
                <a:lnTo>
                  <a:pt x="1523" y="2310"/>
                </a:lnTo>
                <a:lnTo>
                  <a:pt x="1514" y="2293"/>
                </a:lnTo>
                <a:lnTo>
                  <a:pt x="1506" y="2275"/>
                </a:lnTo>
                <a:lnTo>
                  <a:pt x="1501" y="2261"/>
                </a:lnTo>
                <a:lnTo>
                  <a:pt x="1494" y="2241"/>
                </a:lnTo>
                <a:lnTo>
                  <a:pt x="1492" y="2233"/>
                </a:lnTo>
                <a:lnTo>
                  <a:pt x="1042" y="2472"/>
                </a:lnTo>
                <a:lnTo>
                  <a:pt x="1050" y="2495"/>
                </a:lnTo>
                <a:lnTo>
                  <a:pt x="1060" y="2518"/>
                </a:lnTo>
                <a:lnTo>
                  <a:pt x="1070" y="2541"/>
                </a:lnTo>
                <a:lnTo>
                  <a:pt x="1081" y="2562"/>
                </a:lnTo>
                <a:lnTo>
                  <a:pt x="1093" y="2583"/>
                </a:lnTo>
                <a:lnTo>
                  <a:pt x="1105" y="2604"/>
                </a:lnTo>
                <a:lnTo>
                  <a:pt x="1117" y="2624"/>
                </a:lnTo>
                <a:lnTo>
                  <a:pt x="1130" y="2643"/>
                </a:lnTo>
                <a:lnTo>
                  <a:pt x="1145" y="2661"/>
                </a:lnTo>
                <a:lnTo>
                  <a:pt x="1158" y="2680"/>
                </a:lnTo>
                <a:lnTo>
                  <a:pt x="1186" y="2713"/>
                </a:lnTo>
                <a:lnTo>
                  <a:pt x="1215" y="2744"/>
                </a:lnTo>
                <a:lnTo>
                  <a:pt x="1242" y="2772"/>
                </a:lnTo>
                <a:lnTo>
                  <a:pt x="1270" y="2798"/>
                </a:lnTo>
                <a:lnTo>
                  <a:pt x="1295" y="2819"/>
                </a:lnTo>
                <a:lnTo>
                  <a:pt x="1317" y="2838"/>
                </a:lnTo>
                <a:lnTo>
                  <a:pt x="1338" y="2854"/>
                </a:lnTo>
                <a:lnTo>
                  <a:pt x="1368" y="2875"/>
                </a:lnTo>
                <a:lnTo>
                  <a:pt x="1378" y="2882"/>
                </a:lnTo>
                <a:close/>
                <a:moveTo>
                  <a:pt x="1172" y="1335"/>
                </a:moveTo>
                <a:lnTo>
                  <a:pt x="1566" y="1657"/>
                </a:lnTo>
                <a:lnTo>
                  <a:pt x="1574" y="1641"/>
                </a:lnTo>
                <a:lnTo>
                  <a:pt x="1582" y="1627"/>
                </a:lnTo>
                <a:lnTo>
                  <a:pt x="1592" y="1613"/>
                </a:lnTo>
                <a:lnTo>
                  <a:pt x="1601" y="1600"/>
                </a:lnTo>
                <a:lnTo>
                  <a:pt x="1610" y="1588"/>
                </a:lnTo>
                <a:lnTo>
                  <a:pt x="1620" y="1575"/>
                </a:lnTo>
                <a:lnTo>
                  <a:pt x="1640" y="1554"/>
                </a:lnTo>
                <a:lnTo>
                  <a:pt x="1662" y="1535"/>
                </a:lnTo>
                <a:lnTo>
                  <a:pt x="1683" y="1518"/>
                </a:lnTo>
                <a:lnTo>
                  <a:pt x="1704" y="1503"/>
                </a:lnTo>
                <a:lnTo>
                  <a:pt x="1725" y="1490"/>
                </a:lnTo>
                <a:lnTo>
                  <a:pt x="1744" y="1479"/>
                </a:lnTo>
                <a:lnTo>
                  <a:pt x="1762" y="1471"/>
                </a:lnTo>
                <a:lnTo>
                  <a:pt x="1779" y="1463"/>
                </a:lnTo>
                <a:lnTo>
                  <a:pt x="1793" y="1458"/>
                </a:lnTo>
                <a:lnTo>
                  <a:pt x="1813" y="1450"/>
                </a:lnTo>
                <a:lnTo>
                  <a:pt x="1821" y="1448"/>
                </a:lnTo>
                <a:lnTo>
                  <a:pt x="1584" y="998"/>
                </a:lnTo>
                <a:lnTo>
                  <a:pt x="1559" y="1006"/>
                </a:lnTo>
                <a:lnTo>
                  <a:pt x="1537" y="1017"/>
                </a:lnTo>
                <a:lnTo>
                  <a:pt x="1514" y="1027"/>
                </a:lnTo>
                <a:lnTo>
                  <a:pt x="1492" y="1038"/>
                </a:lnTo>
                <a:lnTo>
                  <a:pt x="1471" y="1049"/>
                </a:lnTo>
                <a:lnTo>
                  <a:pt x="1450" y="1061"/>
                </a:lnTo>
                <a:lnTo>
                  <a:pt x="1431" y="1075"/>
                </a:lnTo>
                <a:lnTo>
                  <a:pt x="1412" y="1087"/>
                </a:lnTo>
                <a:lnTo>
                  <a:pt x="1393" y="1101"/>
                </a:lnTo>
                <a:lnTo>
                  <a:pt x="1375" y="1114"/>
                </a:lnTo>
                <a:lnTo>
                  <a:pt x="1342" y="1143"/>
                </a:lnTo>
                <a:lnTo>
                  <a:pt x="1310" y="1171"/>
                </a:lnTo>
                <a:lnTo>
                  <a:pt x="1282" y="1198"/>
                </a:lnTo>
                <a:lnTo>
                  <a:pt x="1257" y="1226"/>
                </a:lnTo>
                <a:lnTo>
                  <a:pt x="1235" y="1251"/>
                </a:lnTo>
                <a:lnTo>
                  <a:pt x="1216" y="1275"/>
                </a:lnTo>
                <a:lnTo>
                  <a:pt x="1200" y="1294"/>
                </a:lnTo>
                <a:lnTo>
                  <a:pt x="1179" y="1324"/>
                </a:lnTo>
                <a:lnTo>
                  <a:pt x="1172" y="1335"/>
                </a:lnTo>
                <a:close/>
              </a:path>
            </a:pathLst>
          </a:custGeom>
          <a:solidFill>
            <a:schemeClr val="tx1"/>
          </a:solidFill>
          <a:ln w="38100">
            <a:solidFill>
              <a:srgbClr val="C00000"/>
            </a:solidFill>
          </a:ln>
          <a:scene3d>
            <a:camera prst="orthographicFront"/>
            <a:lightRig rig="threePt" dir="t"/>
          </a:scene3d>
          <a:sp3d prstMaterial="matte">
            <a:bevelT prst="relaxedInset"/>
            <a:bevelB/>
          </a:sp3d>
          <a:extLst/>
        </p:spPr>
        <p:txBody>
          <a:bodyPr/>
          <a:lstStyle/>
          <a:p>
            <a:endParaRPr lang="en-GB"/>
          </a:p>
        </p:txBody>
      </p:sp>
      <p:sp>
        <p:nvSpPr>
          <p:cNvPr id="10" name="Freeform 8"/>
          <p:cNvSpPr>
            <a:spLocks noEditPoints="1"/>
          </p:cNvSpPr>
          <p:nvPr/>
        </p:nvSpPr>
        <p:spPr bwMode="auto">
          <a:xfrm>
            <a:off x="3500276" y="2153233"/>
            <a:ext cx="1876425" cy="1874838"/>
          </a:xfrm>
          <a:custGeom>
            <a:avLst/>
            <a:gdLst>
              <a:gd name="T0" fmla="*/ 772319 w 2364"/>
              <a:gd name="T1" fmla="*/ 73056 h 2361"/>
              <a:gd name="T2" fmla="*/ 804069 w 2364"/>
              <a:gd name="T3" fmla="*/ 12705 h 2361"/>
              <a:gd name="T4" fmla="*/ 931863 w 2364"/>
              <a:gd name="T5" fmla="*/ 12705 h 2361"/>
              <a:gd name="T6" fmla="*/ 1081881 w 2364"/>
              <a:gd name="T7" fmla="*/ 158023 h 2361"/>
              <a:gd name="T8" fmla="*/ 1232694 w 2364"/>
              <a:gd name="T9" fmla="*/ 51616 h 2361"/>
              <a:gd name="T10" fmla="*/ 1353344 w 2364"/>
              <a:gd name="T11" fmla="*/ 92908 h 2361"/>
              <a:gd name="T12" fmla="*/ 1354931 w 2364"/>
              <a:gd name="T13" fmla="*/ 257284 h 2361"/>
              <a:gd name="T14" fmla="*/ 1582738 w 2364"/>
              <a:gd name="T15" fmla="*/ 290636 h 2361"/>
              <a:gd name="T16" fmla="*/ 1694656 w 2364"/>
              <a:gd name="T17" fmla="*/ 362897 h 2361"/>
              <a:gd name="T18" fmla="*/ 1687513 w 2364"/>
              <a:gd name="T19" fmla="*/ 432777 h 2361"/>
              <a:gd name="T20" fmla="*/ 1781175 w 2364"/>
              <a:gd name="T21" fmla="*/ 659092 h 2361"/>
              <a:gd name="T22" fmla="*/ 1846263 w 2364"/>
              <a:gd name="T23" fmla="*/ 681326 h 2361"/>
              <a:gd name="T24" fmla="*/ 1864519 w 2364"/>
              <a:gd name="T25" fmla="*/ 807586 h 2361"/>
              <a:gd name="T26" fmla="*/ 1744663 w 2364"/>
              <a:gd name="T27" fmla="*/ 975932 h 2361"/>
              <a:gd name="T28" fmla="*/ 1870869 w 2364"/>
              <a:gd name="T29" fmla="*/ 1102986 h 2361"/>
              <a:gd name="T30" fmla="*/ 1852613 w 2364"/>
              <a:gd name="T31" fmla="*/ 1230834 h 2361"/>
              <a:gd name="T32" fmla="*/ 1679575 w 2364"/>
              <a:gd name="T33" fmla="*/ 1257833 h 2361"/>
              <a:gd name="T34" fmla="*/ 1671638 w 2364"/>
              <a:gd name="T35" fmla="*/ 1480177 h 2361"/>
              <a:gd name="T36" fmla="*/ 1673225 w 2364"/>
              <a:gd name="T37" fmla="*/ 1550057 h 2361"/>
              <a:gd name="T38" fmla="*/ 1557338 w 2364"/>
              <a:gd name="T39" fmla="*/ 1613584 h 2361"/>
              <a:gd name="T40" fmla="*/ 1363663 w 2364"/>
              <a:gd name="T41" fmla="*/ 1621524 h 2361"/>
              <a:gd name="T42" fmla="*/ 1337469 w 2364"/>
              <a:gd name="T43" fmla="*/ 1781930 h 2361"/>
              <a:gd name="T44" fmla="*/ 1226344 w 2364"/>
              <a:gd name="T45" fmla="*/ 1847045 h 2361"/>
              <a:gd name="T46" fmla="*/ 1115219 w 2364"/>
              <a:gd name="T47" fmla="*/ 1720785 h 2361"/>
              <a:gd name="T48" fmla="*/ 917575 w 2364"/>
              <a:gd name="T49" fmla="*/ 1829575 h 2361"/>
              <a:gd name="T50" fmla="*/ 863600 w 2364"/>
              <a:gd name="T51" fmla="*/ 1874838 h 2361"/>
              <a:gd name="T52" fmla="*/ 742156 w 2364"/>
              <a:gd name="T53" fmla="*/ 1823222 h 2361"/>
              <a:gd name="T54" fmla="*/ 599281 w 2364"/>
              <a:gd name="T55" fmla="*/ 1655670 h 2361"/>
              <a:gd name="T56" fmla="*/ 451644 w 2364"/>
              <a:gd name="T57" fmla="*/ 1734285 h 2361"/>
              <a:gd name="T58" fmla="*/ 354013 w 2364"/>
              <a:gd name="T59" fmla="*/ 1650112 h 2361"/>
              <a:gd name="T60" fmla="*/ 354013 w 2364"/>
              <a:gd name="T61" fmla="*/ 1468266 h 2361"/>
              <a:gd name="T62" fmla="*/ 169863 w 2364"/>
              <a:gd name="T63" fmla="*/ 1434914 h 2361"/>
              <a:gd name="T64" fmla="*/ 90488 w 2364"/>
              <a:gd name="T65" fmla="*/ 1334859 h 2361"/>
              <a:gd name="T66" fmla="*/ 200819 w 2364"/>
              <a:gd name="T67" fmla="*/ 1207805 h 2361"/>
              <a:gd name="T68" fmla="*/ 55563 w 2364"/>
              <a:gd name="T69" fmla="*/ 1019607 h 2361"/>
              <a:gd name="T70" fmla="*/ 794 w 2364"/>
              <a:gd name="T71" fmla="*/ 978314 h 2361"/>
              <a:gd name="T72" fmla="*/ 23813 w 2364"/>
              <a:gd name="T73" fmla="*/ 852849 h 2361"/>
              <a:gd name="T74" fmla="*/ 187325 w 2364"/>
              <a:gd name="T75" fmla="*/ 721030 h 2361"/>
              <a:gd name="T76" fmla="*/ 115888 w 2364"/>
              <a:gd name="T77" fmla="*/ 559831 h 2361"/>
              <a:gd name="T78" fmla="*/ 176213 w 2364"/>
              <a:gd name="T79" fmla="*/ 445482 h 2361"/>
              <a:gd name="T80" fmla="*/ 318294 w 2364"/>
              <a:gd name="T81" fmla="*/ 459776 h 2361"/>
              <a:gd name="T82" fmla="*/ 381794 w 2364"/>
              <a:gd name="T83" fmla="*/ 250931 h 2361"/>
              <a:gd name="T84" fmla="*/ 453231 w 2364"/>
              <a:gd name="T85" fmla="*/ 138965 h 2361"/>
              <a:gd name="T86" fmla="*/ 523081 w 2364"/>
              <a:gd name="T87" fmla="*/ 146112 h 2361"/>
              <a:gd name="T88" fmla="*/ 1127125 w 2364"/>
              <a:gd name="T89" fmla="*/ 1176836 h 2361"/>
              <a:gd name="T90" fmla="*/ 1253331 w 2364"/>
              <a:gd name="T91" fmla="*/ 1394416 h 2361"/>
              <a:gd name="T92" fmla="*/ 1270000 w 2364"/>
              <a:gd name="T93" fmla="*/ 521715 h 2361"/>
              <a:gd name="T94" fmla="*/ 1203325 w 2364"/>
              <a:gd name="T95" fmla="*/ 813144 h 2361"/>
              <a:gd name="T96" fmla="*/ 1365250 w 2364"/>
              <a:gd name="T97" fmla="*/ 605094 h 2361"/>
              <a:gd name="T98" fmla="*/ 773906 w 2364"/>
              <a:gd name="T99" fmla="*/ 1182395 h 2361"/>
              <a:gd name="T100" fmla="*/ 686594 w 2364"/>
              <a:gd name="T101" fmla="*/ 1064870 h 2361"/>
              <a:gd name="T102" fmla="*/ 576263 w 2364"/>
              <a:gd name="T103" fmla="*/ 1343594 h 2361"/>
              <a:gd name="T104" fmla="*/ 759619 w 2364"/>
              <a:gd name="T105" fmla="*/ 728971 h 2361"/>
              <a:gd name="T106" fmla="*/ 719138 w 2364"/>
              <a:gd name="T107" fmla="*/ 458982 h 2361"/>
              <a:gd name="T108" fmla="*/ 531813 w 2364"/>
              <a:gd name="T109" fmla="*/ 615417 h 2361"/>
              <a:gd name="T110" fmla="*/ 773906 w 2364"/>
              <a:gd name="T111" fmla="*/ 861584 h 2361"/>
              <a:gd name="T112" fmla="*/ 773906 w 2364"/>
              <a:gd name="T113" fmla="*/ 1050576 h 2361"/>
              <a:gd name="T114" fmla="*/ 850900 w 2364"/>
              <a:gd name="T115" fmla="*/ 1130779 h 2361"/>
              <a:gd name="T116" fmla="*/ 1039019 w 2364"/>
              <a:gd name="T117" fmla="*/ 1140308 h 2361"/>
              <a:gd name="T118" fmla="*/ 1123156 w 2364"/>
              <a:gd name="T119" fmla="*/ 1068046 h 2361"/>
              <a:gd name="T120" fmla="*/ 1142206 w 2364"/>
              <a:gd name="T121" fmla="*/ 879848 h 2361"/>
              <a:gd name="T122" fmla="*/ 1073150 w 2364"/>
              <a:gd name="T123" fmla="*/ 792498 h 2361"/>
              <a:gd name="T124" fmla="*/ 887413 w 2364"/>
              <a:gd name="T125" fmla="*/ 764705 h 23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364"/>
              <a:gd name="T190" fmla="*/ 0 h 2361"/>
              <a:gd name="T191" fmla="*/ 2364 w 2364"/>
              <a:gd name="T192" fmla="*/ 2361 h 236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364" h="2361">
                <a:moveTo>
                  <a:pt x="665" y="190"/>
                </a:moveTo>
                <a:lnTo>
                  <a:pt x="764" y="284"/>
                </a:lnTo>
                <a:lnTo>
                  <a:pt x="789" y="272"/>
                </a:lnTo>
                <a:lnTo>
                  <a:pt x="814" y="261"/>
                </a:lnTo>
                <a:lnTo>
                  <a:pt x="839" y="250"/>
                </a:lnTo>
                <a:lnTo>
                  <a:pt x="866" y="241"/>
                </a:lnTo>
                <a:lnTo>
                  <a:pt x="891" y="233"/>
                </a:lnTo>
                <a:lnTo>
                  <a:pt x="918" y="225"/>
                </a:lnTo>
                <a:lnTo>
                  <a:pt x="944" y="218"/>
                </a:lnTo>
                <a:lnTo>
                  <a:pt x="970" y="211"/>
                </a:lnTo>
                <a:lnTo>
                  <a:pt x="973" y="92"/>
                </a:lnTo>
                <a:lnTo>
                  <a:pt x="973" y="85"/>
                </a:lnTo>
                <a:lnTo>
                  <a:pt x="973" y="78"/>
                </a:lnTo>
                <a:lnTo>
                  <a:pt x="975" y="64"/>
                </a:lnTo>
                <a:lnTo>
                  <a:pt x="980" y="50"/>
                </a:lnTo>
                <a:lnTo>
                  <a:pt x="986" y="39"/>
                </a:lnTo>
                <a:lnTo>
                  <a:pt x="989" y="34"/>
                </a:lnTo>
                <a:lnTo>
                  <a:pt x="993" y="29"/>
                </a:lnTo>
                <a:lnTo>
                  <a:pt x="998" y="25"/>
                </a:lnTo>
                <a:lnTo>
                  <a:pt x="1003" y="21"/>
                </a:lnTo>
                <a:lnTo>
                  <a:pt x="1008" y="18"/>
                </a:lnTo>
                <a:lnTo>
                  <a:pt x="1013" y="16"/>
                </a:lnTo>
                <a:lnTo>
                  <a:pt x="1019" y="14"/>
                </a:lnTo>
                <a:lnTo>
                  <a:pt x="1025" y="13"/>
                </a:lnTo>
                <a:lnTo>
                  <a:pt x="1129" y="1"/>
                </a:lnTo>
                <a:lnTo>
                  <a:pt x="1135" y="0"/>
                </a:lnTo>
                <a:lnTo>
                  <a:pt x="1141" y="1"/>
                </a:lnTo>
                <a:lnTo>
                  <a:pt x="1147" y="2"/>
                </a:lnTo>
                <a:lnTo>
                  <a:pt x="1152" y="3"/>
                </a:lnTo>
                <a:lnTo>
                  <a:pt x="1158" y="6"/>
                </a:lnTo>
                <a:lnTo>
                  <a:pt x="1163" y="9"/>
                </a:lnTo>
                <a:lnTo>
                  <a:pt x="1168" y="12"/>
                </a:lnTo>
                <a:lnTo>
                  <a:pt x="1174" y="16"/>
                </a:lnTo>
                <a:lnTo>
                  <a:pt x="1183" y="26"/>
                </a:lnTo>
                <a:lnTo>
                  <a:pt x="1190" y="37"/>
                </a:lnTo>
                <a:lnTo>
                  <a:pt x="1195" y="50"/>
                </a:lnTo>
                <a:lnTo>
                  <a:pt x="1197" y="57"/>
                </a:lnTo>
                <a:lnTo>
                  <a:pt x="1198" y="65"/>
                </a:lnTo>
                <a:lnTo>
                  <a:pt x="1223" y="185"/>
                </a:lnTo>
                <a:lnTo>
                  <a:pt x="1251" y="186"/>
                </a:lnTo>
                <a:lnTo>
                  <a:pt x="1279" y="189"/>
                </a:lnTo>
                <a:lnTo>
                  <a:pt x="1307" y="192"/>
                </a:lnTo>
                <a:lnTo>
                  <a:pt x="1335" y="195"/>
                </a:lnTo>
                <a:lnTo>
                  <a:pt x="1363" y="199"/>
                </a:lnTo>
                <a:lnTo>
                  <a:pt x="1390" y="204"/>
                </a:lnTo>
                <a:lnTo>
                  <a:pt x="1417" y="210"/>
                </a:lnTo>
                <a:lnTo>
                  <a:pt x="1445" y="216"/>
                </a:lnTo>
                <a:lnTo>
                  <a:pt x="1506" y="111"/>
                </a:lnTo>
                <a:lnTo>
                  <a:pt x="1509" y="104"/>
                </a:lnTo>
                <a:lnTo>
                  <a:pt x="1512" y="98"/>
                </a:lnTo>
                <a:lnTo>
                  <a:pt x="1520" y="87"/>
                </a:lnTo>
                <a:lnTo>
                  <a:pt x="1530" y="77"/>
                </a:lnTo>
                <a:lnTo>
                  <a:pt x="1540" y="70"/>
                </a:lnTo>
                <a:lnTo>
                  <a:pt x="1546" y="67"/>
                </a:lnTo>
                <a:lnTo>
                  <a:pt x="1553" y="65"/>
                </a:lnTo>
                <a:lnTo>
                  <a:pt x="1559" y="64"/>
                </a:lnTo>
                <a:lnTo>
                  <a:pt x="1565" y="63"/>
                </a:lnTo>
                <a:lnTo>
                  <a:pt x="1571" y="62"/>
                </a:lnTo>
                <a:lnTo>
                  <a:pt x="1577" y="63"/>
                </a:lnTo>
                <a:lnTo>
                  <a:pt x="1583" y="64"/>
                </a:lnTo>
                <a:lnTo>
                  <a:pt x="1588" y="66"/>
                </a:lnTo>
                <a:lnTo>
                  <a:pt x="1686" y="103"/>
                </a:lnTo>
                <a:lnTo>
                  <a:pt x="1691" y="105"/>
                </a:lnTo>
                <a:lnTo>
                  <a:pt x="1696" y="109"/>
                </a:lnTo>
                <a:lnTo>
                  <a:pt x="1701" y="112"/>
                </a:lnTo>
                <a:lnTo>
                  <a:pt x="1705" y="117"/>
                </a:lnTo>
                <a:lnTo>
                  <a:pt x="1709" y="121"/>
                </a:lnTo>
                <a:lnTo>
                  <a:pt x="1713" y="127"/>
                </a:lnTo>
                <a:lnTo>
                  <a:pt x="1715" y="133"/>
                </a:lnTo>
                <a:lnTo>
                  <a:pt x="1718" y="139"/>
                </a:lnTo>
                <a:lnTo>
                  <a:pt x="1721" y="151"/>
                </a:lnTo>
                <a:lnTo>
                  <a:pt x="1721" y="165"/>
                </a:lnTo>
                <a:lnTo>
                  <a:pt x="1720" y="178"/>
                </a:lnTo>
                <a:lnTo>
                  <a:pt x="1718" y="185"/>
                </a:lnTo>
                <a:lnTo>
                  <a:pt x="1716" y="193"/>
                </a:lnTo>
                <a:lnTo>
                  <a:pt x="1682" y="309"/>
                </a:lnTo>
                <a:lnTo>
                  <a:pt x="1707" y="324"/>
                </a:lnTo>
                <a:lnTo>
                  <a:pt x="1731" y="339"/>
                </a:lnTo>
                <a:lnTo>
                  <a:pt x="1756" y="355"/>
                </a:lnTo>
                <a:lnTo>
                  <a:pt x="1779" y="371"/>
                </a:lnTo>
                <a:lnTo>
                  <a:pt x="1803" y="389"/>
                </a:lnTo>
                <a:lnTo>
                  <a:pt x="1826" y="407"/>
                </a:lnTo>
                <a:lnTo>
                  <a:pt x="1849" y="426"/>
                </a:lnTo>
                <a:lnTo>
                  <a:pt x="1871" y="446"/>
                </a:lnTo>
                <a:lnTo>
                  <a:pt x="1970" y="382"/>
                </a:lnTo>
                <a:lnTo>
                  <a:pt x="1976" y="377"/>
                </a:lnTo>
                <a:lnTo>
                  <a:pt x="1982" y="373"/>
                </a:lnTo>
                <a:lnTo>
                  <a:pt x="1994" y="366"/>
                </a:lnTo>
                <a:lnTo>
                  <a:pt x="2008" y="362"/>
                </a:lnTo>
                <a:lnTo>
                  <a:pt x="2021" y="361"/>
                </a:lnTo>
                <a:lnTo>
                  <a:pt x="2027" y="361"/>
                </a:lnTo>
                <a:lnTo>
                  <a:pt x="2033" y="362"/>
                </a:lnTo>
                <a:lnTo>
                  <a:pt x="2039" y="363"/>
                </a:lnTo>
                <a:lnTo>
                  <a:pt x="2045" y="365"/>
                </a:lnTo>
                <a:lnTo>
                  <a:pt x="2051" y="367"/>
                </a:lnTo>
                <a:lnTo>
                  <a:pt x="2056" y="371"/>
                </a:lnTo>
                <a:lnTo>
                  <a:pt x="2060" y="374"/>
                </a:lnTo>
                <a:lnTo>
                  <a:pt x="2066" y="380"/>
                </a:lnTo>
                <a:lnTo>
                  <a:pt x="2135" y="457"/>
                </a:lnTo>
                <a:lnTo>
                  <a:pt x="2138" y="462"/>
                </a:lnTo>
                <a:lnTo>
                  <a:pt x="2141" y="467"/>
                </a:lnTo>
                <a:lnTo>
                  <a:pt x="2144" y="473"/>
                </a:lnTo>
                <a:lnTo>
                  <a:pt x="2146" y="478"/>
                </a:lnTo>
                <a:lnTo>
                  <a:pt x="2147" y="484"/>
                </a:lnTo>
                <a:lnTo>
                  <a:pt x="2148" y="490"/>
                </a:lnTo>
                <a:lnTo>
                  <a:pt x="2147" y="497"/>
                </a:lnTo>
                <a:lnTo>
                  <a:pt x="2147" y="503"/>
                </a:lnTo>
                <a:lnTo>
                  <a:pt x="2144" y="516"/>
                </a:lnTo>
                <a:lnTo>
                  <a:pt x="2138" y="529"/>
                </a:lnTo>
                <a:lnTo>
                  <a:pt x="2130" y="540"/>
                </a:lnTo>
                <a:lnTo>
                  <a:pt x="2126" y="545"/>
                </a:lnTo>
                <a:lnTo>
                  <a:pt x="2119" y="551"/>
                </a:lnTo>
                <a:lnTo>
                  <a:pt x="2036" y="639"/>
                </a:lnTo>
                <a:lnTo>
                  <a:pt x="2051" y="663"/>
                </a:lnTo>
                <a:lnTo>
                  <a:pt x="2066" y="688"/>
                </a:lnTo>
                <a:lnTo>
                  <a:pt x="2080" y="713"/>
                </a:lnTo>
                <a:lnTo>
                  <a:pt x="2093" y="738"/>
                </a:lnTo>
                <a:lnTo>
                  <a:pt x="2105" y="765"/>
                </a:lnTo>
                <a:lnTo>
                  <a:pt x="2117" y="790"/>
                </a:lnTo>
                <a:lnTo>
                  <a:pt x="2128" y="816"/>
                </a:lnTo>
                <a:lnTo>
                  <a:pt x="2138" y="843"/>
                </a:lnTo>
                <a:lnTo>
                  <a:pt x="2244" y="830"/>
                </a:lnTo>
                <a:lnTo>
                  <a:pt x="2251" y="829"/>
                </a:lnTo>
                <a:lnTo>
                  <a:pt x="2259" y="828"/>
                </a:lnTo>
                <a:lnTo>
                  <a:pt x="2273" y="827"/>
                </a:lnTo>
                <a:lnTo>
                  <a:pt x="2286" y="829"/>
                </a:lnTo>
                <a:lnTo>
                  <a:pt x="2298" y="834"/>
                </a:lnTo>
                <a:lnTo>
                  <a:pt x="2304" y="837"/>
                </a:lnTo>
                <a:lnTo>
                  <a:pt x="2309" y="840"/>
                </a:lnTo>
                <a:lnTo>
                  <a:pt x="2314" y="844"/>
                </a:lnTo>
                <a:lnTo>
                  <a:pt x="2319" y="848"/>
                </a:lnTo>
                <a:lnTo>
                  <a:pt x="2323" y="852"/>
                </a:lnTo>
                <a:lnTo>
                  <a:pt x="2326" y="858"/>
                </a:lnTo>
                <a:lnTo>
                  <a:pt x="2329" y="863"/>
                </a:lnTo>
                <a:lnTo>
                  <a:pt x="2331" y="869"/>
                </a:lnTo>
                <a:lnTo>
                  <a:pt x="2358" y="969"/>
                </a:lnTo>
                <a:lnTo>
                  <a:pt x="2359" y="975"/>
                </a:lnTo>
                <a:lnTo>
                  <a:pt x="2360" y="981"/>
                </a:lnTo>
                <a:lnTo>
                  <a:pt x="2360" y="987"/>
                </a:lnTo>
                <a:lnTo>
                  <a:pt x="2359" y="993"/>
                </a:lnTo>
                <a:lnTo>
                  <a:pt x="2358" y="999"/>
                </a:lnTo>
                <a:lnTo>
                  <a:pt x="2355" y="1005"/>
                </a:lnTo>
                <a:lnTo>
                  <a:pt x="2353" y="1010"/>
                </a:lnTo>
                <a:lnTo>
                  <a:pt x="2349" y="1017"/>
                </a:lnTo>
                <a:lnTo>
                  <a:pt x="2341" y="1027"/>
                </a:lnTo>
                <a:lnTo>
                  <a:pt x="2331" y="1035"/>
                </a:lnTo>
                <a:lnTo>
                  <a:pt x="2319" y="1042"/>
                </a:lnTo>
                <a:lnTo>
                  <a:pt x="2311" y="1045"/>
                </a:lnTo>
                <a:lnTo>
                  <a:pt x="2304" y="1047"/>
                </a:lnTo>
                <a:lnTo>
                  <a:pt x="2194" y="1089"/>
                </a:lnTo>
                <a:lnTo>
                  <a:pt x="2197" y="1116"/>
                </a:lnTo>
                <a:lnTo>
                  <a:pt x="2198" y="1145"/>
                </a:lnTo>
                <a:lnTo>
                  <a:pt x="2199" y="1172"/>
                </a:lnTo>
                <a:lnTo>
                  <a:pt x="2199" y="1200"/>
                </a:lnTo>
                <a:lnTo>
                  <a:pt x="2198" y="1229"/>
                </a:lnTo>
                <a:lnTo>
                  <a:pt x="2197" y="1256"/>
                </a:lnTo>
                <a:lnTo>
                  <a:pt x="2194" y="1285"/>
                </a:lnTo>
                <a:lnTo>
                  <a:pt x="2191" y="1312"/>
                </a:lnTo>
                <a:lnTo>
                  <a:pt x="2302" y="1352"/>
                </a:lnTo>
                <a:lnTo>
                  <a:pt x="2310" y="1354"/>
                </a:lnTo>
                <a:lnTo>
                  <a:pt x="2317" y="1356"/>
                </a:lnTo>
                <a:lnTo>
                  <a:pt x="2330" y="1362"/>
                </a:lnTo>
                <a:lnTo>
                  <a:pt x="2341" y="1370"/>
                </a:lnTo>
                <a:lnTo>
                  <a:pt x="2350" y="1379"/>
                </a:lnTo>
                <a:lnTo>
                  <a:pt x="2354" y="1384"/>
                </a:lnTo>
                <a:lnTo>
                  <a:pt x="2357" y="1389"/>
                </a:lnTo>
                <a:lnTo>
                  <a:pt x="2360" y="1396"/>
                </a:lnTo>
                <a:lnTo>
                  <a:pt x="2362" y="1401"/>
                </a:lnTo>
                <a:lnTo>
                  <a:pt x="2363" y="1407"/>
                </a:lnTo>
                <a:lnTo>
                  <a:pt x="2364" y="1413"/>
                </a:lnTo>
                <a:lnTo>
                  <a:pt x="2364" y="1419"/>
                </a:lnTo>
                <a:lnTo>
                  <a:pt x="2363" y="1425"/>
                </a:lnTo>
                <a:lnTo>
                  <a:pt x="2344" y="1528"/>
                </a:lnTo>
                <a:lnTo>
                  <a:pt x="2342" y="1534"/>
                </a:lnTo>
                <a:lnTo>
                  <a:pt x="2340" y="1540"/>
                </a:lnTo>
                <a:lnTo>
                  <a:pt x="2337" y="1545"/>
                </a:lnTo>
                <a:lnTo>
                  <a:pt x="2334" y="1550"/>
                </a:lnTo>
                <a:lnTo>
                  <a:pt x="2330" y="1554"/>
                </a:lnTo>
                <a:lnTo>
                  <a:pt x="2326" y="1559"/>
                </a:lnTo>
                <a:lnTo>
                  <a:pt x="2321" y="1562"/>
                </a:lnTo>
                <a:lnTo>
                  <a:pt x="2314" y="1566"/>
                </a:lnTo>
                <a:lnTo>
                  <a:pt x="2303" y="1571"/>
                </a:lnTo>
                <a:lnTo>
                  <a:pt x="2290" y="1574"/>
                </a:lnTo>
                <a:lnTo>
                  <a:pt x="2276" y="1575"/>
                </a:lnTo>
                <a:lnTo>
                  <a:pt x="2269" y="1575"/>
                </a:lnTo>
                <a:lnTo>
                  <a:pt x="2261" y="1574"/>
                </a:lnTo>
                <a:lnTo>
                  <a:pt x="2127" y="1560"/>
                </a:lnTo>
                <a:lnTo>
                  <a:pt x="2116" y="1584"/>
                </a:lnTo>
                <a:lnTo>
                  <a:pt x="2105" y="1610"/>
                </a:lnTo>
                <a:lnTo>
                  <a:pt x="2094" y="1634"/>
                </a:lnTo>
                <a:lnTo>
                  <a:pt x="2081" y="1658"/>
                </a:lnTo>
                <a:lnTo>
                  <a:pt x="2068" y="1682"/>
                </a:lnTo>
                <a:lnTo>
                  <a:pt x="2054" y="1705"/>
                </a:lnTo>
                <a:lnTo>
                  <a:pt x="2040" y="1729"/>
                </a:lnTo>
                <a:lnTo>
                  <a:pt x="2025" y="1751"/>
                </a:lnTo>
                <a:lnTo>
                  <a:pt x="2030" y="1756"/>
                </a:lnTo>
                <a:lnTo>
                  <a:pt x="2101" y="1858"/>
                </a:lnTo>
                <a:lnTo>
                  <a:pt x="2106" y="1864"/>
                </a:lnTo>
                <a:lnTo>
                  <a:pt x="2110" y="1869"/>
                </a:lnTo>
                <a:lnTo>
                  <a:pt x="2117" y="1882"/>
                </a:lnTo>
                <a:lnTo>
                  <a:pt x="2122" y="1894"/>
                </a:lnTo>
                <a:lnTo>
                  <a:pt x="2124" y="1908"/>
                </a:lnTo>
                <a:lnTo>
                  <a:pt x="2124" y="1914"/>
                </a:lnTo>
                <a:lnTo>
                  <a:pt x="2123" y="1920"/>
                </a:lnTo>
                <a:lnTo>
                  <a:pt x="2122" y="1926"/>
                </a:lnTo>
                <a:lnTo>
                  <a:pt x="2121" y="1932"/>
                </a:lnTo>
                <a:lnTo>
                  <a:pt x="2118" y="1938"/>
                </a:lnTo>
                <a:lnTo>
                  <a:pt x="2115" y="1943"/>
                </a:lnTo>
                <a:lnTo>
                  <a:pt x="2112" y="1948"/>
                </a:lnTo>
                <a:lnTo>
                  <a:pt x="2108" y="1952"/>
                </a:lnTo>
                <a:lnTo>
                  <a:pt x="2033" y="2024"/>
                </a:lnTo>
                <a:lnTo>
                  <a:pt x="2028" y="2028"/>
                </a:lnTo>
                <a:lnTo>
                  <a:pt x="2023" y="2033"/>
                </a:lnTo>
                <a:lnTo>
                  <a:pt x="2018" y="2035"/>
                </a:lnTo>
                <a:lnTo>
                  <a:pt x="2012" y="2037"/>
                </a:lnTo>
                <a:lnTo>
                  <a:pt x="2007" y="2039"/>
                </a:lnTo>
                <a:lnTo>
                  <a:pt x="2000" y="2040"/>
                </a:lnTo>
                <a:lnTo>
                  <a:pt x="1993" y="2040"/>
                </a:lnTo>
                <a:lnTo>
                  <a:pt x="1987" y="2040"/>
                </a:lnTo>
                <a:lnTo>
                  <a:pt x="1974" y="2037"/>
                </a:lnTo>
                <a:lnTo>
                  <a:pt x="1962" y="2032"/>
                </a:lnTo>
                <a:lnTo>
                  <a:pt x="1950" y="2024"/>
                </a:lnTo>
                <a:lnTo>
                  <a:pt x="1945" y="2019"/>
                </a:lnTo>
                <a:lnTo>
                  <a:pt x="1939" y="2014"/>
                </a:lnTo>
                <a:lnTo>
                  <a:pt x="1855" y="1941"/>
                </a:lnTo>
                <a:lnTo>
                  <a:pt x="1832" y="1961"/>
                </a:lnTo>
                <a:lnTo>
                  <a:pt x="1810" y="1979"/>
                </a:lnTo>
                <a:lnTo>
                  <a:pt x="1787" y="1996"/>
                </a:lnTo>
                <a:lnTo>
                  <a:pt x="1765" y="2012"/>
                </a:lnTo>
                <a:lnTo>
                  <a:pt x="1741" y="2027"/>
                </a:lnTo>
                <a:lnTo>
                  <a:pt x="1718" y="2042"/>
                </a:lnTo>
                <a:lnTo>
                  <a:pt x="1695" y="2056"/>
                </a:lnTo>
                <a:lnTo>
                  <a:pt x="1670" y="2069"/>
                </a:lnTo>
                <a:lnTo>
                  <a:pt x="1646" y="2082"/>
                </a:lnTo>
                <a:lnTo>
                  <a:pt x="1680" y="2178"/>
                </a:lnTo>
                <a:lnTo>
                  <a:pt x="1684" y="2185"/>
                </a:lnTo>
                <a:lnTo>
                  <a:pt x="1686" y="2192"/>
                </a:lnTo>
                <a:lnTo>
                  <a:pt x="1689" y="2205"/>
                </a:lnTo>
                <a:lnTo>
                  <a:pt x="1690" y="2219"/>
                </a:lnTo>
                <a:lnTo>
                  <a:pt x="1689" y="2232"/>
                </a:lnTo>
                <a:lnTo>
                  <a:pt x="1687" y="2238"/>
                </a:lnTo>
                <a:lnTo>
                  <a:pt x="1685" y="2244"/>
                </a:lnTo>
                <a:lnTo>
                  <a:pt x="1682" y="2250"/>
                </a:lnTo>
                <a:lnTo>
                  <a:pt x="1678" y="2255"/>
                </a:lnTo>
                <a:lnTo>
                  <a:pt x="1674" y="2260"/>
                </a:lnTo>
                <a:lnTo>
                  <a:pt x="1670" y="2264"/>
                </a:lnTo>
                <a:lnTo>
                  <a:pt x="1665" y="2268"/>
                </a:lnTo>
                <a:lnTo>
                  <a:pt x="1660" y="2271"/>
                </a:lnTo>
                <a:lnTo>
                  <a:pt x="1569" y="2320"/>
                </a:lnTo>
                <a:lnTo>
                  <a:pt x="1563" y="2322"/>
                </a:lnTo>
                <a:lnTo>
                  <a:pt x="1557" y="2324"/>
                </a:lnTo>
                <a:lnTo>
                  <a:pt x="1551" y="2325"/>
                </a:lnTo>
                <a:lnTo>
                  <a:pt x="1545" y="2326"/>
                </a:lnTo>
                <a:lnTo>
                  <a:pt x="1539" y="2326"/>
                </a:lnTo>
                <a:lnTo>
                  <a:pt x="1533" y="2325"/>
                </a:lnTo>
                <a:lnTo>
                  <a:pt x="1527" y="2323"/>
                </a:lnTo>
                <a:lnTo>
                  <a:pt x="1521" y="2321"/>
                </a:lnTo>
                <a:lnTo>
                  <a:pt x="1509" y="2315"/>
                </a:lnTo>
                <a:lnTo>
                  <a:pt x="1499" y="2307"/>
                </a:lnTo>
                <a:lnTo>
                  <a:pt x="1489" y="2297"/>
                </a:lnTo>
                <a:lnTo>
                  <a:pt x="1484" y="2291"/>
                </a:lnTo>
                <a:lnTo>
                  <a:pt x="1480" y="2284"/>
                </a:lnTo>
                <a:lnTo>
                  <a:pt x="1406" y="2169"/>
                </a:lnTo>
                <a:lnTo>
                  <a:pt x="1405" y="2167"/>
                </a:lnTo>
                <a:lnTo>
                  <a:pt x="1379" y="2172"/>
                </a:lnTo>
                <a:lnTo>
                  <a:pt x="1351" y="2176"/>
                </a:lnTo>
                <a:lnTo>
                  <a:pt x="1325" y="2180"/>
                </a:lnTo>
                <a:lnTo>
                  <a:pt x="1298" y="2183"/>
                </a:lnTo>
                <a:lnTo>
                  <a:pt x="1271" y="2185"/>
                </a:lnTo>
                <a:lnTo>
                  <a:pt x="1244" y="2187"/>
                </a:lnTo>
                <a:lnTo>
                  <a:pt x="1216" y="2188"/>
                </a:lnTo>
                <a:lnTo>
                  <a:pt x="1189" y="2188"/>
                </a:lnTo>
                <a:lnTo>
                  <a:pt x="1157" y="2297"/>
                </a:lnTo>
                <a:lnTo>
                  <a:pt x="1156" y="2304"/>
                </a:lnTo>
                <a:lnTo>
                  <a:pt x="1154" y="2311"/>
                </a:lnTo>
                <a:lnTo>
                  <a:pt x="1149" y="2324"/>
                </a:lnTo>
                <a:lnTo>
                  <a:pt x="1142" y="2335"/>
                </a:lnTo>
                <a:lnTo>
                  <a:pt x="1133" y="2345"/>
                </a:lnTo>
                <a:lnTo>
                  <a:pt x="1128" y="2350"/>
                </a:lnTo>
                <a:lnTo>
                  <a:pt x="1123" y="2353"/>
                </a:lnTo>
                <a:lnTo>
                  <a:pt x="1118" y="2356"/>
                </a:lnTo>
                <a:lnTo>
                  <a:pt x="1112" y="2358"/>
                </a:lnTo>
                <a:lnTo>
                  <a:pt x="1107" y="2360"/>
                </a:lnTo>
                <a:lnTo>
                  <a:pt x="1100" y="2361"/>
                </a:lnTo>
                <a:lnTo>
                  <a:pt x="1094" y="2361"/>
                </a:lnTo>
                <a:lnTo>
                  <a:pt x="1088" y="2361"/>
                </a:lnTo>
                <a:lnTo>
                  <a:pt x="985" y="2347"/>
                </a:lnTo>
                <a:lnTo>
                  <a:pt x="978" y="2346"/>
                </a:lnTo>
                <a:lnTo>
                  <a:pt x="972" y="2344"/>
                </a:lnTo>
                <a:lnTo>
                  <a:pt x="967" y="2341"/>
                </a:lnTo>
                <a:lnTo>
                  <a:pt x="962" y="2338"/>
                </a:lnTo>
                <a:lnTo>
                  <a:pt x="957" y="2335"/>
                </a:lnTo>
                <a:lnTo>
                  <a:pt x="953" y="2330"/>
                </a:lnTo>
                <a:lnTo>
                  <a:pt x="949" y="2326"/>
                </a:lnTo>
                <a:lnTo>
                  <a:pt x="945" y="2320"/>
                </a:lnTo>
                <a:lnTo>
                  <a:pt x="939" y="2309"/>
                </a:lnTo>
                <a:lnTo>
                  <a:pt x="935" y="2296"/>
                </a:lnTo>
                <a:lnTo>
                  <a:pt x="933" y="2281"/>
                </a:lnTo>
                <a:lnTo>
                  <a:pt x="933" y="2274"/>
                </a:lnTo>
                <a:lnTo>
                  <a:pt x="934" y="2267"/>
                </a:lnTo>
                <a:lnTo>
                  <a:pt x="939" y="2154"/>
                </a:lnTo>
                <a:lnTo>
                  <a:pt x="912" y="2146"/>
                </a:lnTo>
                <a:lnTo>
                  <a:pt x="885" y="2138"/>
                </a:lnTo>
                <a:lnTo>
                  <a:pt x="859" y="2129"/>
                </a:lnTo>
                <a:lnTo>
                  <a:pt x="832" y="2119"/>
                </a:lnTo>
                <a:lnTo>
                  <a:pt x="806" y="2109"/>
                </a:lnTo>
                <a:lnTo>
                  <a:pt x="780" y="2098"/>
                </a:lnTo>
                <a:lnTo>
                  <a:pt x="755" y="2085"/>
                </a:lnTo>
                <a:lnTo>
                  <a:pt x="730" y="2072"/>
                </a:lnTo>
                <a:lnTo>
                  <a:pt x="639" y="2154"/>
                </a:lnTo>
                <a:lnTo>
                  <a:pt x="635" y="2161"/>
                </a:lnTo>
                <a:lnTo>
                  <a:pt x="630" y="2166"/>
                </a:lnTo>
                <a:lnTo>
                  <a:pt x="618" y="2174"/>
                </a:lnTo>
                <a:lnTo>
                  <a:pt x="607" y="2180"/>
                </a:lnTo>
                <a:lnTo>
                  <a:pt x="593" y="2184"/>
                </a:lnTo>
                <a:lnTo>
                  <a:pt x="587" y="2185"/>
                </a:lnTo>
                <a:lnTo>
                  <a:pt x="581" y="2185"/>
                </a:lnTo>
                <a:lnTo>
                  <a:pt x="575" y="2185"/>
                </a:lnTo>
                <a:lnTo>
                  <a:pt x="569" y="2184"/>
                </a:lnTo>
                <a:lnTo>
                  <a:pt x="563" y="2183"/>
                </a:lnTo>
                <a:lnTo>
                  <a:pt x="557" y="2181"/>
                </a:lnTo>
                <a:lnTo>
                  <a:pt x="552" y="2178"/>
                </a:lnTo>
                <a:lnTo>
                  <a:pt x="547" y="2174"/>
                </a:lnTo>
                <a:lnTo>
                  <a:pt x="465" y="2110"/>
                </a:lnTo>
                <a:lnTo>
                  <a:pt x="460" y="2105"/>
                </a:lnTo>
                <a:lnTo>
                  <a:pt x="456" y="2101"/>
                </a:lnTo>
                <a:lnTo>
                  <a:pt x="453" y="2096"/>
                </a:lnTo>
                <a:lnTo>
                  <a:pt x="450" y="2090"/>
                </a:lnTo>
                <a:lnTo>
                  <a:pt x="448" y="2084"/>
                </a:lnTo>
                <a:lnTo>
                  <a:pt x="446" y="2078"/>
                </a:lnTo>
                <a:lnTo>
                  <a:pt x="445" y="2072"/>
                </a:lnTo>
                <a:lnTo>
                  <a:pt x="445" y="2066"/>
                </a:lnTo>
                <a:lnTo>
                  <a:pt x="446" y="2053"/>
                </a:lnTo>
                <a:lnTo>
                  <a:pt x="449" y="2040"/>
                </a:lnTo>
                <a:lnTo>
                  <a:pt x="455" y="2026"/>
                </a:lnTo>
                <a:lnTo>
                  <a:pt x="458" y="2020"/>
                </a:lnTo>
                <a:lnTo>
                  <a:pt x="463" y="2014"/>
                </a:lnTo>
                <a:lnTo>
                  <a:pt x="522" y="1926"/>
                </a:lnTo>
                <a:lnTo>
                  <a:pt x="496" y="1901"/>
                </a:lnTo>
                <a:lnTo>
                  <a:pt x="471" y="1876"/>
                </a:lnTo>
                <a:lnTo>
                  <a:pt x="446" y="1849"/>
                </a:lnTo>
                <a:lnTo>
                  <a:pt x="423" y="1821"/>
                </a:lnTo>
                <a:lnTo>
                  <a:pt x="395" y="1786"/>
                </a:lnTo>
                <a:lnTo>
                  <a:pt x="369" y="1749"/>
                </a:lnTo>
                <a:lnTo>
                  <a:pt x="273" y="1794"/>
                </a:lnTo>
                <a:lnTo>
                  <a:pt x="267" y="1798"/>
                </a:lnTo>
                <a:lnTo>
                  <a:pt x="261" y="1801"/>
                </a:lnTo>
                <a:lnTo>
                  <a:pt x="247" y="1805"/>
                </a:lnTo>
                <a:lnTo>
                  <a:pt x="234" y="1808"/>
                </a:lnTo>
                <a:lnTo>
                  <a:pt x="221" y="1807"/>
                </a:lnTo>
                <a:lnTo>
                  <a:pt x="214" y="1807"/>
                </a:lnTo>
                <a:lnTo>
                  <a:pt x="208" y="1805"/>
                </a:lnTo>
                <a:lnTo>
                  <a:pt x="202" y="1803"/>
                </a:lnTo>
                <a:lnTo>
                  <a:pt x="197" y="1800"/>
                </a:lnTo>
                <a:lnTo>
                  <a:pt x="192" y="1797"/>
                </a:lnTo>
                <a:lnTo>
                  <a:pt x="187" y="1793"/>
                </a:lnTo>
                <a:lnTo>
                  <a:pt x="183" y="1789"/>
                </a:lnTo>
                <a:lnTo>
                  <a:pt x="179" y="1784"/>
                </a:lnTo>
                <a:lnTo>
                  <a:pt x="121" y="1697"/>
                </a:lnTo>
                <a:lnTo>
                  <a:pt x="118" y="1692"/>
                </a:lnTo>
                <a:lnTo>
                  <a:pt x="116" y="1686"/>
                </a:lnTo>
                <a:lnTo>
                  <a:pt x="114" y="1681"/>
                </a:lnTo>
                <a:lnTo>
                  <a:pt x="113" y="1675"/>
                </a:lnTo>
                <a:lnTo>
                  <a:pt x="113" y="1669"/>
                </a:lnTo>
                <a:lnTo>
                  <a:pt x="113" y="1663"/>
                </a:lnTo>
                <a:lnTo>
                  <a:pt x="114" y="1656"/>
                </a:lnTo>
                <a:lnTo>
                  <a:pt x="115" y="1650"/>
                </a:lnTo>
                <a:lnTo>
                  <a:pt x="120" y="1637"/>
                </a:lnTo>
                <a:lnTo>
                  <a:pt x="127" y="1626"/>
                </a:lnTo>
                <a:lnTo>
                  <a:pt x="136" y="1616"/>
                </a:lnTo>
                <a:lnTo>
                  <a:pt x="141" y="1611"/>
                </a:lnTo>
                <a:lnTo>
                  <a:pt x="147" y="1607"/>
                </a:lnTo>
                <a:lnTo>
                  <a:pt x="253" y="1521"/>
                </a:lnTo>
                <a:lnTo>
                  <a:pt x="245" y="1495"/>
                </a:lnTo>
                <a:lnTo>
                  <a:pt x="237" y="1470"/>
                </a:lnTo>
                <a:lnTo>
                  <a:pt x="229" y="1442"/>
                </a:lnTo>
                <a:lnTo>
                  <a:pt x="223" y="1416"/>
                </a:lnTo>
                <a:lnTo>
                  <a:pt x="217" y="1389"/>
                </a:lnTo>
                <a:lnTo>
                  <a:pt x="211" y="1363"/>
                </a:lnTo>
                <a:lnTo>
                  <a:pt x="207" y="1336"/>
                </a:lnTo>
                <a:lnTo>
                  <a:pt x="203" y="1308"/>
                </a:lnTo>
                <a:lnTo>
                  <a:pt x="197" y="1309"/>
                </a:lnTo>
                <a:lnTo>
                  <a:pt x="191" y="1309"/>
                </a:lnTo>
                <a:lnTo>
                  <a:pt x="70" y="1284"/>
                </a:lnTo>
                <a:lnTo>
                  <a:pt x="63" y="1284"/>
                </a:lnTo>
                <a:lnTo>
                  <a:pt x="55" y="1282"/>
                </a:lnTo>
                <a:lnTo>
                  <a:pt x="42" y="1278"/>
                </a:lnTo>
                <a:lnTo>
                  <a:pt x="30" y="1272"/>
                </a:lnTo>
                <a:lnTo>
                  <a:pt x="19" y="1263"/>
                </a:lnTo>
                <a:lnTo>
                  <a:pt x="15" y="1259"/>
                </a:lnTo>
                <a:lnTo>
                  <a:pt x="11" y="1254"/>
                </a:lnTo>
                <a:lnTo>
                  <a:pt x="7" y="1249"/>
                </a:lnTo>
                <a:lnTo>
                  <a:pt x="5" y="1243"/>
                </a:lnTo>
                <a:lnTo>
                  <a:pt x="3" y="1238"/>
                </a:lnTo>
                <a:lnTo>
                  <a:pt x="1" y="1232"/>
                </a:lnTo>
                <a:lnTo>
                  <a:pt x="0" y="1226"/>
                </a:lnTo>
                <a:lnTo>
                  <a:pt x="0" y="1220"/>
                </a:lnTo>
                <a:lnTo>
                  <a:pt x="6" y="1116"/>
                </a:lnTo>
                <a:lnTo>
                  <a:pt x="6" y="1110"/>
                </a:lnTo>
                <a:lnTo>
                  <a:pt x="8" y="1104"/>
                </a:lnTo>
                <a:lnTo>
                  <a:pt x="10" y="1098"/>
                </a:lnTo>
                <a:lnTo>
                  <a:pt x="12" y="1093"/>
                </a:lnTo>
                <a:lnTo>
                  <a:pt x="16" y="1088"/>
                </a:lnTo>
                <a:lnTo>
                  <a:pt x="19" y="1083"/>
                </a:lnTo>
                <a:lnTo>
                  <a:pt x="25" y="1079"/>
                </a:lnTo>
                <a:lnTo>
                  <a:pt x="30" y="1074"/>
                </a:lnTo>
                <a:lnTo>
                  <a:pt x="41" y="1067"/>
                </a:lnTo>
                <a:lnTo>
                  <a:pt x="53" y="1062"/>
                </a:lnTo>
                <a:lnTo>
                  <a:pt x="67" y="1059"/>
                </a:lnTo>
                <a:lnTo>
                  <a:pt x="74" y="1059"/>
                </a:lnTo>
                <a:lnTo>
                  <a:pt x="81" y="1059"/>
                </a:lnTo>
                <a:lnTo>
                  <a:pt x="204" y="1055"/>
                </a:lnTo>
                <a:lnTo>
                  <a:pt x="209" y="1026"/>
                </a:lnTo>
                <a:lnTo>
                  <a:pt x="214" y="996"/>
                </a:lnTo>
                <a:lnTo>
                  <a:pt x="221" y="967"/>
                </a:lnTo>
                <a:lnTo>
                  <a:pt x="228" y="937"/>
                </a:lnTo>
                <a:lnTo>
                  <a:pt x="236" y="908"/>
                </a:lnTo>
                <a:lnTo>
                  <a:pt x="244" y="879"/>
                </a:lnTo>
                <a:lnTo>
                  <a:pt x="254" y="851"/>
                </a:lnTo>
                <a:lnTo>
                  <a:pt x="264" y="822"/>
                </a:lnTo>
                <a:lnTo>
                  <a:pt x="185" y="757"/>
                </a:lnTo>
                <a:lnTo>
                  <a:pt x="179" y="753"/>
                </a:lnTo>
                <a:lnTo>
                  <a:pt x="173" y="749"/>
                </a:lnTo>
                <a:lnTo>
                  <a:pt x="163" y="739"/>
                </a:lnTo>
                <a:lnTo>
                  <a:pt x="155" y="728"/>
                </a:lnTo>
                <a:lnTo>
                  <a:pt x="149" y="717"/>
                </a:lnTo>
                <a:lnTo>
                  <a:pt x="147" y="711"/>
                </a:lnTo>
                <a:lnTo>
                  <a:pt x="146" y="705"/>
                </a:lnTo>
                <a:lnTo>
                  <a:pt x="145" y="698"/>
                </a:lnTo>
                <a:lnTo>
                  <a:pt x="145" y="691"/>
                </a:lnTo>
                <a:lnTo>
                  <a:pt x="146" y="685"/>
                </a:lnTo>
                <a:lnTo>
                  <a:pt x="147" y="680"/>
                </a:lnTo>
                <a:lnTo>
                  <a:pt x="149" y="674"/>
                </a:lnTo>
                <a:lnTo>
                  <a:pt x="153" y="668"/>
                </a:lnTo>
                <a:lnTo>
                  <a:pt x="205" y="579"/>
                </a:lnTo>
                <a:lnTo>
                  <a:pt x="208" y="574"/>
                </a:lnTo>
                <a:lnTo>
                  <a:pt x="212" y="570"/>
                </a:lnTo>
                <a:lnTo>
                  <a:pt x="218" y="564"/>
                </a:lnTo>
                <a:lnTo>
                  <a:pt x="222" y="561"/>
                </a:lnTo>
                <a:lnTo>
                  <a:pt x="228" y="558"/>
                </a:lnTo>
                <a:lnTo>
                  <a:pt x="233" y="555"/>
                </a:lnTo>
                <a:lnTo>
                  <a:pt x="239" y="554"/>
                </a:lnTo>
                <a:lnTo>
                  <a:pt x="245" y="552"/>
                </a:lnTo>
                <a:lnTo>
                  <a:pt x="258" y="551"/>
                </a:lnTo>
                <a:lnTo>
                  <a:pt x="271" y="553"/>
                </a:lnTo>
                <a:lnTo>
                  <a:pt x="286" y="556"/>
                </a:lnTo>
                <a:lnTo>
                  <a:pt x="292" y="559"/>
                </a:lnTo>
                <a:lnTo>
                  <a:pt x="299" y="563"/>
                </a:lnTo>
                <a:lnTo>
                  <a:pt x="383" y="603"/>
                </a:lnTo>
                <a:lnTo>
                  <a:pt x="401" y="579"/>
                </a:lnTo>
                <a:lnTo>
                  <a:pt x="420" y="555"/>
                </a:lnTo>
                <a:lnTo>
                  <a:pt x="440" y="532"/>
                </a:lnTo>
                <a:lnTo>
                  <a:pt x="460" y="509"/>
                </a:lnTo>
                <a:lnTo>
                  <a:pt x="482" y="486"/>
                </a:lnTo>
                <a:lnTo>
                  <a:pt x="503" y="465"/>
                </a:lnTo>
                <a:lnTo>
                  <a:pt x="526" y="444"/>
                </a:lnTo>
                <a:lnTo>
                  <a:pt x="550" y="423"/>
                </a:lnTo>
                <a:lnTo>
                  <a:pt x="496" y="340"/>
                </a:lnTo>
                <a:lnTo>
                  <a:pt x="492" y="334"/>
                </a:lnTo>
                <a:lnTo>
                  <a:pt x="488" y="328"/>
                </a:lnTo>
                <a:lnTo>
                  <a:pt x="481" y="316"/>
                </a:lnTo>
                <a:lnTo>
                  <a:pt x="477" y="302"/>
                </a:lnTo>
                <a:lnTo>
                  <a:pt x="476" y="289"/>
                </a:lnTo>
                <a:lnTo>
                  <a:pt x="476" y="283"/>
                </a:lnTo>
                <a:lnTo>
                  <a:pt x="477" y="277"/>
                </a:lnTo>
                <a:lnTo>
                  <a:pt x="478" y="271"/>
                </a:lnTo>
                <a:lnTo>
                  <a:pt x="480" y="265"/>
                </a:lnTo>
                <a:lnTo>
                  <a:pt x="482" y="260"/>
                </a:lnTo>
                <a:lnTo>
                  <a:pt x="485" y="254"/>
                </a:lnTo>
                <a:lnTo>
                  <a:pt x="489" y="249"/>
                </a:lnTo>
                <a:lnTo>
                  <a:pt x="493" y="244"/>
                </a:lnTo>
                <a:lnTo>
                  <a:pt x="571" y="175"/>
                </a:lnTo>
                <a:lnTo>
                  <a:pt x="575" y="171"/>
                </a:lnTo>
                <a:lnTo>
                  <a:pt x="581" y="168"/>
                </a:lnTo>
                <a:lnTo>
                  <a:pt x="586" y="166"/>
                </a:lnTo>
                <a:lnTo>
                  <a:pt x="592" y="164"/>
                </a:lnTo>
                <a:lnTo>
                  <a:pt x="599" y="163"/>
                </a:lnTo>
                <a:lnTo>
                  <a:pt x="605" y="162"/>
                </a:lnTo>
                <a:lnTo>
                  <a:pt x="611" y="162"/>
                </a:lnTo>
                <a:lnTo>
                  <a:pt x="617" y="163"/>
                </a:lnTo>
                <a:lnTo>
                  <a:pt x="630" y="166"/>
                </a:lnTo>
                <a:lnTo>
                  <a:pt x="642" y="171"/>
                </a:lnTo>
                <a:lnTo>
                  <a:pt x="654" y="179"/>
                </a:lnTo>
                <a:lnTo>
                  <a:pt x="659" y="184"/>
                </a:lnTo>
                <a:lnTo>
                  <a:pt x="665" y="190"/>
                </a:lnTo>
                <a:close/>
                <a:moveTo>
                  <a:pt x="1752" y="1587"/>
                </a:moveTo>
                <a:lnTo>
                  <a:pt x="1507" y="1385"/>
                </a:lnTo>
                <a:lnTo>
                  <a:pt x="1497" y="1405"/>
                </a:lnTo>
                <a:lnTo>
                  <a:pt x="1485" y="1421"/>
                </a:lnTo>
                <a:lnTo>
                  <a:pt x="1473" y="1436"/>
                </a:lnTo>
                <a:lnTo>
                  <a:pt x="1460" y="1449"/>
                </a:lnTo>
                <a:lnTo>
                  <a:pt x="1447" y="1462"/>
                </a:lnTo>
                <a:lnTo>
                  <a:pt x="1434" y="1473"/>
                </a:lnTo>
                <a:lnTo>
                  <a:pt x="1420" y="1482"/>
                </a:lnTo>
                <a:lnTo>
                  <a:pt x="1408" y="1490"/>
                </a:lnTo>
                <a:lnTo>
                  <a:pt x="1396" y="1496"/>
                </a:lnTo>
                <a:lnTo>
                  <a:pt x="1385" y="1502"/>
                </a:lnTo>
                <a:lnTo>
                  <a:pt x="1366" y="1510"/>
                </a:lnTo>
                <a:lnTo>
                  <a:pt x="1352" y="1514"/>
                </a:lnTo>
                <a:lnTo>
                  <a:pt x="1348" y="1515"/>
                </a:lnTo>
                <a:lnTo>
                  <a:pt x="1497" y="1796"/>
                </a:lnTo>
                <a:lnTo>
                  <a:pt x="1511" y="1791"/>
                </a:lnTo>
                <a:lnTo>
                  <a:pt x="1525" y="1785"/>
                </a:lnTo>
                <a:lnTo>
                  <a:pt x="1553" y="1771"/>
                </a:lnTo>
                <a:lnTo>
                  <a:pt x="1579" y="1756"/>
                </a:lnTo>
                <a:lnTo>
                  <a:pt x="1603" y="1740"/>
                </a:lnTo>
                <a:lnTo>
                  <a:pt x="1626" y="1724"/>
                </a:lnTo>
                <a:lnTo>
                  <a:pt x="1647" y="1705"/>
                </a:lnTo>
                <a:lnTo>
                  <a:pt x="1666" y="1688"/>
                </a:lnTo>
                <a:lnTo>
                  <a:pt x="1684" y="1671"/>
                </a:lnTo>
                <a:lnTo>
                  <a:pt x="1699" y="1655"/>
                </a:lnTo>
                <a:lnTo>
                  <a:pt x="1713" y="1638"/>
                </a:lnTo>
                <a:lnTo>
                  <a:pt x="1734" y="1611"/>
                </a:lnTo>
                <a:lnTo>
                  <a:pt x="1748" y="1593"/>
                </a:lnTo>
                <a:lnTo>
                  <a:pt x="1752" y="1587"/>
                </a:lnTo>
                <a:close/>
                <a:moveTo>
                  <a:pt x="1600" y="657"/>
                </a:moveTo>
                <a:lnTo>
                  <a:pt x="1400" y="902"/>
                </a:lnTo>
                <a:lnTo>
                  <a:pt x="1418" y="912"/>
                </a:lnTo>
                <a:lnTo>
                  <a:pt x="1436" y="923"/>
                </a:lnTo>
                <a:lnTo>
                  <a:pt x="1451" y="935"/>
                </a:lnTo>
                <a:lnTo>
                  <a:pt x="1464" y="948"/>
                </a:lnTo>
                <a:lnTo>
                  <a:pt x="1476" y="962"/>
                </a:lnTo>
                <a:lnTo>
                  <a:pt x="1486" y="975"/>
                </a:lnTo>
                <a:lnTo>
                  <a:pt x="1496" y="987"/>
                </a:lnTo>
                <a:lnTo>
                  <a:pt x="1504" y="1000"/>
                </a:lnTo>
                <a:lnTo>
                  <a:pt x="1511" y="1012"/>
                </a:lnTo>
                <a:lnTo>
                  <a:pt x="1516" y="1024"/>
                </a:lnTo>
                <a:lnTo>
                  <a:pt x="1524" y="1043"/>
                </a:lnTo>
                <a:lnTo>
                  <a:pt x="1529" y="1056"/>
                </a:lnTo>
                <a:lnTo>
                  <a:pt x="1530" y="1060"/>
                </a:lnTo>
                <a:lnTo>
                  <a:pt x="1811" y="912"/>
                </a:lnTo>
                <a:lnTo>
                  <a:pt x="1804" y="898"/>
                </a:lnTo>
                <a:lnTo>
                  <a:pt x="1799" y="883"/>
                </a:lnTo>
                <a:lnTo>
                  <a:pt x="1786" y="856"/>
                </a:lnTo>
                <a:lnTo>
                  <a:pt x="1771" y="830"/>
                </a:lnTo>
                <a:lnTo>
                  <a:pt x="1755" y="805"/>
                </a:lnTo>
                <a:lnTo>
                  <a:pt x="1737" y="783"/>
                </a:lnTo>
                <a:lnTo>
                  <a:pt x="1720" y="762"/>
                </a:lnTo>
                <a:lnTo>
                  <a:pt x="1703" y="742"/>
                </a:lnTo>
                <a:lnTo>
                  <a:pt x="1686" y="725"/>
                </a:lnTo>
                <a:lnTo>
                  <a:pt x="1668" y="710"/>
                </a:lnTo>
                <a:lnTo>
                  <a:pt x="1653" y="695"/>
                </a:lnTo>
                <a:lnTo>
                  <a:pt x="1626" y="674"/>
                </a:lnTo>
                <a:lnTo>
                  <a:pt x="1607" y="661"/>
                </a:lnTo>
                <a:lnTo>
                  <a:pt x="1600" y="657"/>
                </a:lnTo>
                <a:close/>
                <a:moveTo>
                  <a:pt x="794" y="1745"/>
                </a:moveTo>
                <a:lnTo>
                  <a:pt x="995" y="1499"/>
                </a:lnTo>
                <a:lnTo>
                  <a:pt x="975" y="1489"/>
                </a:lnTo>
                <a:lnTo>
                  <a:pt x="959" y="1478"/>
                </a:lnTo>
                <a:lnTo>
                  <a:pt x="944" y="1466"/>
                </a:lnTo>
                <a:lnTo>
                  <a:pt x="931" y="1453"/>
                </a:lnTo>
                <a:lnTo>
                  <a:pt x="919" y="1440"/>
                </a:lnTo>
                <a:lnTo>
                  <a:pt x="907" y="1427"/>
                </a:lnTo>
                <a:lnTo>
                  <a:pt x="898" y="1414"/>
                </a:lnTo>
                <a:lnTo>
                  <a:pt x="890" y="1401"/>
                </a:lnTo>
                <a:lnTo>
                  <a:pt x="884" y="1388"/>
                </a:lnTo>
                <a:lnTo>
                  <a:pt x="878" y="1377"/>
                </a:lnTo>
                <a:lnTo>
                  <a:pt x="870" y="1359"/>
                </a:lnTo>
                <a:lnTo>
                  <a:pt x="866" y="1346"/>
                </a:lnTo>
                <a:lnTo>
                  <a:pt x="865" y="1341"/>
                </a:lnTo>
                <a:lnTo>
                  <a:pt x="584" y="1489"/>
                </a:lnTo>
                <a:lnTo>
                  <a:pt x="589" y="1503"/>
                </a:lnTo>
                <a:lnTo>
                  <a:pt x="595" y="1518"/>
                </a:lnTo>
                <a:lnTo>
                  <a:pt x="609" y="1546"/>
                </a:lnTo>
                <a:lnTo>
                  <a:pt x="624" y="1571"/>
                </a:lnTo>
                <a:lnTo>
                  <a:pt x="639" y="1596"/>
                </a:lnTo>
                <a:lnTo>
                  <a:pt x="656" y="1618"/>
                </a:lnTo>
                <a:lnTo>
                  <a:pt x="674" y="1639"/>
                </a:lnTo>
                <a:lnTo>
                  <a:pt x="692" y="1659"/>
                </a:lnTo>
                <a:lnTo>
                  <a:pt x="709" y="1676"/>
                </a:lnTo>
                <a:lnTo>
                  <a:pt x="726" y="1692"/>
                </a:lnTo>
                <a:lnTo>
                  <a:pt x="742" y="1705"/>
                </a:lnTo>
                <a:lnTo>
                  <a:pt x="768" y="1727"/>
                </a:lnTo>
                <a:lnTo>
                  <a:pt x="787" y="1740"/>
                </a:lnTo>
                <a:lnTo>
                  <a:pt x="794" y="1745"/>
                </a:lnTo>
                <a:close/>
                <a:moveTo>
                  <a:pt x="666" y="782"/>
                </a:moveTo>
                <a:lnTo>
                  <a:pt x="910" y="982"/>
                </a:lnTo>
                <a:lnTo>
                  <a:pt x="921" y="964"/>
                </a:lnTo>
                <a:lnTo>
                  <a:pt x="932" y="946"/>
                </a:lnTo>
                <a:lnTo>
                  <a:pt x="944" y="931"/>
                </a:lnTo>
                <a:lnTo>
                  <a:pt x="957" y="918"/>
                </a:lnTo>
                <a:lnTo>
                  <a:pt x="970" y="906"/>
                </a:lnTo>
                <a:lnTo>
                  <a:pt x="984" y="896"/>
                </a:lnTo>
                <a:lnTo>
                  <a:pt x="997" y="887"/>
                </a:lnTo>
                <a:lnTo>
                  <a:pt x="1009" y="878"/>
                </a:lnTo>
                <a:lnTo>
                  <a:pt x="1021" y="871"/>
                </a:lnTo>
                <a:lnTo>
                  <a:pt x="1032" y="866"/>
                </a:lnTo>
                <a:lnTo>
                  <a:pt x="1052" y="858"/>
                </a:lnTo>
                <a:lnTo>
                  <a:pt x="1065" y="853"/>
                </a:lnTo>
                <a:lnTo>
                  <a:pt x="1069" y="852"/>
                </a:lnTo>
                <a:lnTo>
                  <a:pt x="922" y="573"/>
                </a:lnTo>
                <a:lnTo>
                  <a:pt x="906" y="578"/>
                </a:lnTo>
                <a:lnTo>
                  <a:pt x="892" y="584"/>
                </a:lnTo>
                <a:lnTo>
                  <a:pt x="865" y="596"/>
                </a:lnTo>
                <a:lnTo>
                  <a:pt x="838" y="611"/>
                </a:lnTo>
                <a:lnTo>
                  <a:pt x="814" y="627"/>
                </a:lnTo>
                <a:lnTo>
                  <a:pt x="792" y="645"/>
                </a:lnTo>
                <a:lnTo>
                  <a:pt x="770" y="662"/>
                </a:lnTo>
                <a:lnTo>
                  <a:pt x="751" y="679"/>
                </a:lnTo>
                <a:lnTo>
                  <a:pt x="734" y="697"/>
                </a:lnTo>
                <a:lnTo>
                  <a:pt x="718" y="714"/>
                </a:lnTo>
                <a:lnTo>
                  <a:pt x="704" y="729"/>
                </a:lnTo>
                <a:lnTo>
                  <a:pt x="683" y="756"/>
                </a:lnTo>
                <a:lnTo>
                  <a:pt x="670" y="775"/>
                </a:lnTo>
                <a:lnTo>
                  <a:pt x="666" y="782"/>
                </a:lnTo>
                <a:close/>
                <a:moveTo>
                  <a:pt x="1039" y="1006"/>
                </a:moveTo>
                <a:lnTo>
                  <a:pt x="1039" y="1006"/>
                </a:lnTo>
                <a:lnTo>
                  <a:pt x="1030" y="1016"/>
                </a:lnTo>
                <a:lnTo>
                  <a:pt x="1020" y="1024"/>
                </a:lnTo>
                <a:lnTo>
                  <a:pt x="1012" y="1034"/>
                </a:lnTo>
                <a:lnTo>
                  <a:pt x="1003" y="1043"/>
                </a:lnTo>
                <a:lnTo>
                  <a:pt x="996" y="1053"/>
                </a:lnTo>
                <a:lnTo>
                  <a:pt x="989" y="1063"/>
                </a:lnTo>
                <a:lnTo>
                  <a:pt x="982" y="1074"/>
                </a:lnTo>
                <a:lnTo>
                  <a:pt x="975" y="1085"/>
                </a:lnTo>
                <a:lnTo>
                  <a:pt x="965" y="1108"/>
                </a:lnTo>
                <a:lnTo>
                  <a:pt x="957" y="1130"/>
                </a:lnTo>
                <a:lnTo>
                  <a:pt x="951" y="1155"/>
                </a:lnTo>
                <a:lnTo>
                  <a:pt x="948" y="1179"/>
                </a:lnTo>
                <a:lnTo>
                  <a:pt x="946" y="1203"/>
                </a:lnTo>
                <a:lnTo>
                  <a:pt x="947" y="1228"/>
                </a:lnTo>
                <a:lnTo>
                  <a:pt x="951" y="1252"/>
                </a:lnTo>
                <a:lnTo>
                  <a:pt x="957" y="1277"/>
                </a:lnTo>
                <a:lnTo>
                  <a:pt x="960" y="1288"/>
                </a:lnTo>
                <a:lnTo>
                  <a:pt x="965" y="1300"/>
                </a:lnTo>
                <a:lnTo>
                  <a:pt x="970" y="1311"/>
                </a:lnTo>
                <a:lnTo>
                  <a:pt x="975" y="1323"/>
                </a:lnTo>
                <a:lnTo>
                  <a:pt x="982" y="1335"/>
                </a:lnTo>
                <a:lnTo>
                  <a:pt x="989" y="1345"/>
                </a:lnTo>
                <a:lnTo>
                  <a:pt x="996" y="1356"/>
                </a:lnTo>
                <a:lnTo>
                  <a:pt x="1004" y="1366"/>
                </a:lnTo>
                <a:lnTo>
                  <a:pt x="1013" y="1376"/>
                </a:lnTo>
                <a:lnTo>
                  <a:pt x="1022" y="1385"/>
                </a:lnTo>
                <a:lnTo>
                  <a:pt x="1031" y="1394"/>
                </a:lnTo>
                <a:lnTo>
                  <a:pt x="1040" y="1403"/>
                </a:lnTo>
                <a:lnTo>
                  <a:pt x="1051" y="1411"/>
                </a:lnTo>
                <a:lnTo>
                  <a:pt x="1061" y="1418"/>
                </a:lnTo>
                <a:lnTo>
                  <a:pt x="1072" y="1424"/>
                </a:lnTo>
                <a:lnTo>
                  <a:pt x="1083" y="1430"/>
                </a:lnTo>
                <a:lnTo>
                  <a:pt x="1105" y="1440"/>
                </a:lnTo>
                <a:lnTo>
                  <a:pt x="1129" y="1448"/>
                </a:lnTo>
                <a:lnTo>
                  <a:pt x="1152" y="1454"/>
                </a:lnTo>
                <a:lnTo>
                  <a:pt x="1177" y="1459"/>
                </a:lnTo>
                <a:lnTo>
                  <a:pt x="1201" y="1460"/>
                </a:lnTo>
                <a:lnTo>
                  <a:pt x="1225" y="1459"/>
                </a:lnTo>
                <a:lnTo>
                  <a:pt x="1250" y="1455"/>
                </a:lnTo>
                <a:lnTo>
                  <a:pt x="1274" y="1449"/>
                </a:lnTo>
                <a:lnTo>
                  <a:pt x="1286" y="1445"/>
                </a:lnTo>
                <a:lnTo>
                  <a:pt x="1298" y="1441"/>
                </a:lnTo>
                <a:lnTo>
                  <a:pt x="1309" y="1436"/>
                </a:lnTo>
                <a:lnTo>
                  <a:pt x="1321" y="1430"/>
                </a:lnTo>
                <a:lnTo>
                  <a:pt x="1332" y="1424"/>
                </a:lnTo>
                <a:lnTo>
                  <a:pt x="1342" y="1417"/>
                </a:lnTo>
                <a:lnTo>
                  <a:pt x="1353" y="1410"/>
                </a:lnTo>
                <a:lnTo>
                  <a:pt x="1364" y="1402"/>
                </a:lnTo>
                <a:lnTo>
                  <a:pt x="1374" y="1393"/>
                </a:lnTo>
                <a:lnTo>
                  <a:pt x="1383" y="1384"/>
                </a:lnTo>
                <a:lnTo>
                  <a:pt x="1392" y="1375"/>
                </a:lnTo>
                <a:lnTo>
                  <a:pt x="1400" y="1365"/>
                </a:lnTo>
                <a:lnTo>
                  <a:pt x="1408" y="1355"/>
                </a:lnTo>
                <a:lnTo>
                  <a:pt x="1415" y="1345"/>
                </a:lnTo>
                <a:lnTo>
                  <a:pt x="1421" y="1335"/>
                </a:lnTo>
                <a:lnTo>
                  <a:pt x="1428" y="1323"/>
                </a:lnTo>
                <a:lnTo>
                  <a:pt x="1439" y="1301"/>
                </a:lnTo>
                <a:lnTo>
                  <a:pt x="1447" y="1278"/>
                </a:lnTo>
                <a:lnTo>
                  <a:pt x="1452" y="1253"/>
                </a:lnTo>
                <a:lnTo>
                  <a:pt x="1456" y="1229"/>
                </a:lnTo>
                <a:lnTo>
                  <a:pt x="1457" y="1205"/>
                </a:lnTo>
                <a:lnTo>
                  <a:pt x="1456" y="1180"/>
                </a:lnTo>
                <a:lnTo>
                  <a:pt x="1453" y="1156"/>
                </a:lnTo>
                <a:lnTo>
                  <a:pt x="1447" y="1132"/>
                </a:lnTo>
                <a:lnTo>
                  <a:pt x="1443" y="1120"/>
                </a:lnTo>
                <a:lnTo>
                  <a:pt x="1439" y="1108"/>
                </a:lnTo>
                <a:lnTo>
                  <a:pt x="1434" y="1097"/>
                </a:lnTo>
                <a:lnTo>
                  <a:pt x="1428" y="1086"/>
                </a:lnTo>
                <a:lnTo>
                  <a:pt x="1421" y="1074"/>
                </a:lnTo>
                <a:lnTo>
                  <a:pt x="1414" y="1063"/>
                </a:lnTo>
                <a:lnTo>
                  <a:pt x="1407" y="1053"/>
                </a:lnTo>
                <a:lnTo>
                  <a:pt x="1399" y="1042"/>
                </a:lnTo>
                <a:lnTo>
                  <a:pt x="1391" y="1033"/>
                </a:lnTo>
                <a:lnTo>
                  <a:pt x="1382" y="1023"/>
                </a:lnTo>
                <a:lnTo>
                  <a:pt x="1373" y="1015"/>
                </a:lnTo>
                <a:lnTo>
                  <a:pt x="1363" y="1005"/>
                </a:lnTo>
                <a:lnTo>
                  <a:pt x="1352" y="998"/>
                </a:lnTo>
                <a:lnTo>
                  <a:pt x="1342" y="991"/>
                </a:lnTo>
                <a:lnTo>
                  <a:pt x="1332" y="984"/>
                </a:lnTo>
                <a:lnTo>
                  <a:pt x="1321" y="978"/>
                </a:lnTo>
                <a:lnTo>
                  <a:pt x="1299" y="968"/>
                </a:lnTo>
                <a:lnTo>
                  <a:pt x="1275" y="960"/>
                </a:lnTo>
                <a:lnTo>
                  <a:pt x="1251" y="954"/>
                </a:lnTo>
                <a:lnTo>
                  <a:pt x="1227" y="949"/>
                </a:lnTo>
                <a:lnTo>
                  <a:pt x="1202" y="948"/>
                </a:lnTo>
                <a:lnTo>
                  <a:pt x="1178" y="949"/>
                </a:lnTo>
                <a:lnTo>
                  <a:pt x="1153" y="954"/>
                </a:lnTo>
                <a:lnTo>
                  <a:pt x="1130" y="959"/>
                </a:lnTo>
                <a:lnTo>
                  <a:pt x="1118" y="963"/>
                </a:lnTo>
                <a:lnTo>
                  <a:pt x="1105" y="968"/>
                </a:lnTo>
                <a:lnTo>
                  <a:pt x="1094" y="972"/>
                </a:lnTo>
                <a:lnTo>
                  <a:pt x="1083" y="978"/>
                </a:lnTo>
                <a:lnTo>
                  <a:pt x="1072" y="984"/>
                </a:lnTo>
                <a:lnTo>
                  <a:pt x="1061" y="991"/>
                </a:lnTo>
                <a:lnTo>
                  <a:pt x="1051" y="998"/>
                </a:lnTo>
                <a:lnTo>
                  <a:pt x="1039" y="1006"/>
                </a:lnTo>
                <a:close/>
              </a:path>
            </a:pathLst>
          </a:custGeom>
          <a:solidFill>
            <a:schemeClr val="tx1"/>
          </a:solidFill>
          <a:ln w="38100">
            <a:solidFill>
              <a:srgbClr val="C00000"/>
            </a:solidFill>
          </a:ln>
          <a:scene3d>
            <a:camera prst="orthographicFront"/>
            <a:lightRig rig="threePt" dir="t"/>
          </a:scene3d>
          <a:sp3d prstMaterial="matte">
            <a:bevelT prst="relaxedInset"/>
            <a:bevelB/>
          </a:sp3d>
          <a:extLst/>
        </p:spPr>
        <p:txBody>
          <a:bodyPr/>
          <a:lstStyle/>
          <a:p>
            <a:endParaRPr lang="en-GB"/>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97939">
            <a:off x="2072722" y="1335059"/>
            <a:ext cx="2423836" cy="1741122"/>
          </a:xfrm>
          <a:prstGeom prst="rect">
            <a:avLst/>
          </a:prstGeom>
        </p:spPr>
      </p:pic>
      <p:pic>
        <p:nvPicPr>
          <p:cNvPr id="3" name="Picture 2"/>
          <p:cNvPicPr>
            <a:picLocks noChangeAspect="1"/>
          </p:cNvPicPr>
          <p:nvPr/>
        </p:nvPicPr>
        <p:blipFill>
          <a:blip r:embed="rId6">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376701" y="-553515"/>
            <a:ext cx="6894981" cy="517123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37203530"/>
      </p:ext>
    </p:extLst>
  </p:cSld>
  <p:clrMapOvr>
    <a:masterClrMapping/>
  </p:clrMapOvr>
  <mc:AlternateContent xmlns:mc="http://schemas.openxmlformats.org/markup-compatibility/2006" xmlns:p14="http://schemas.microsoft.com/office/powerpoint/2010/main">
    <mc:Choice Requires="p14">
      <p:transition spd="slow" p14:dur="2000" advTm="14538"/>
    </mc:Choice>
    <mc:Fallback xmlns="">
      <p:transition spd="slow" advTm="14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8" presetClass="emph" presetSubtype="0" fill="hold" grpId="0" nodeType="withEffect">
                                  <p:stCondLst>
                                    <p:cond delay="0"/>
                                  </p:stCondLst>
                                  <p:childTnLst>
                                    <p:animRot by="43200000">
                                      <p:cBhvr>
                                        <p:cTn id="8" dur="9000" fill="hold"/>
                                        <p:tgtEl>
                                          <p:spTgt spid="9"/>
                                        </p:tgtEl>
                                        <p:attrNameLst>
                                          <p:attrName>r</p:attrName>
                                        </p:attrNameLst>
                                      </p:cBhvr>
                                    </p:animRot>
                                  </p:childTnLst>
                                </p:cTn>
                              </p:par>
                              <p:par>
                                <p:cTn id="9" presetID="8" presetClass="emph" presetSubtype="0" fill="hold" grpId="0" nodeType="withEffect">
                                  <p:stCondLst>
                                    <p:cond delay="2000"/>
                                  </p:stCondLst>
                                  <p:childTnLst>
                                    <p:animRot by="-43200000">
                                      <p:cBhvr>
                                        <p:cTn id="10" dur="7000" fill="hold"/>
                                        <p:tgtEl>
                                          <p:spTgt spid="10"/>
                                        </p:tgtEl>
                                        <p:attrNameLst>
                                          <p:attrName>r</p:attrName>
                                        </p:attrNameLst>
                                      </p:cBhvr>
                                    </p:animRot>
                                  </p:childTnLst>
                                </p:cTn>
                              </p:par>
                              <p:par>
                                <p:cTn id="11" presetID="8" presetClass="emph" presetSubtype="0" fill="hold" grpId="0" nodeType="withEffect">
                                  <p:stCondLst>
                                    <p:cond delay="0"/>
                                  </p:stCondLst>
                                  <p:childTnLst>
                                    <p:animRot by="43200000">
                                      <p:cBhvr>
                                        <p:cTn id="12" dur="9100" fill="hold"/>
                                        <p:tgtEl>
                                          <p:spTgt spid="8"/>
                                        </p:tgtEl>
                                        <p:attrNameLst>
                                          <p:attrName>r</p:attrName>
                                        </p:attrNameLst>
                                      </p:cBhvr>
                                    </p:animRot>
                                  </p:childTnLst>
                                </p:cTn>
                              </p:par>
                              <p:par>
                                <p:cTn id="13" presetID="26" presetClass="entr" presetSubtype="0" fill="hold" nodeType="withEffect">
                                  <p:stCondLst>
                                    <p:cond delay="750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406">
                                          <p:stCondLst>
                                            <p:cond delay="0"/>
                                          </p:stCondLst>
                                        </p:cTn>
                                        <p:tgtEl>
                                          <p:spTgt spid="23"/>
                                        </p:tgtEl>
                                      </p:cBhvr>
                                    </p:animEffect>
                                    <p:anim calcmode="lin" valueType="num">
                                      <p:cBhvr>
                                        <p:cTn id="16" dur="1275"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7" dur="465"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8" dur="465" tmFilter="0, 0; 0.125,0.2665; 0.25,0.4; 0.375,0.465; 0.5,0.5;  0.625,0.535; 0.75,0.6; 0.875,0.7335; 1,1">
                                          <p:stCondLst>
                                            <p:cond delay="465"/>
                                          </p:stCondLst>
                                        </p:cTn>
                                        <p:tgtEl>
                                          <p:spTgt spid="23"/>
                                        </p:tgtEl>
                                        <p:attrNameLst>
                                          <p:attrName>ppt_y</p:attrName>
                                        </p:attrNameLst>
                                      </p:cBhvr>
                                      <p:tavLst>
                                        <p:tav tm="0" fmla="#ppt_y-sin(pi*$)/9">
                                          <p:val>
                                            <p:fltVal val="0"/>
                                          </p:val>
                                        </p:tav>
                                        <p:tav tm="100000">
                                          <p:val>
                                            <p:fltVal val="1"/>
                                          </p:val>
                                        </p:tav>
                                      </p:tavLst>
                                    </p:anim>
                                    <p:anim calcmode="lin" valueType="num">
                                      <p:cBhvr>
                                        <p:cTn id="19" dur="232" tmFilter="0, 0; 0.125,0.2665; 0.25,0.4; 0.375,0.465; 0.5,0.5;  0.625,0.535; 0.75,0.6; 0.875,0.7335; 1,1">
                                          <p:stCondLst>
                                            <p:cond delay="927"/>
                                          </p:stCondLst>
                                        </p:cTn>
                                        <p:tgtEl>
                                          <p:spTgt spid="23"/>
                                        </p:tgtEl>
                                        <p:attrNameLst>
                                          <p:attrName>ppt_y</p:attrName>
                                        </p:attrNameLst>
                                      </p:cBhvr>
                                      <p:tavLst>
                                        <p:tav tm="0" fmla="#ppt_y-sin(pi*$)/27">
                                          <p:val>
                                            <p:fltVal val="0"/>
                                          </p:val>
                                        </p:tav>
                                        <p:tav tm="100000">
                                          <p:val>
                                            <p:fltVal val="1"/>
                                          </p:val>
                                        </p:tav>
                                      </p:tavLst>
                                    </p:anim>
                                    <p:anim calcmode="lin" valueType="num">
                                      <p:cBhvr>
                                        <p:cTn id="20" dur="115" tmFilter="0, 0; 0.125,0.2665; 0.25,0.4; 0.375,0.465; 0.5,0.5;  0.625,0.535; 0.75,0.6; 0.875,0.7335; 1,1">
                                          <p:stCondLst>
                                            <p:cond delay="1159"/>
                                          </p:stCondLst>
                                        </p:cTn>
                                        <p:tgtEl>
                                          <p:spTgt spid="23"/>
                                        </p:tgtEl>
                                        <p:attrNameLst>
                                          <p:attrName>ppt_y</p:attrName>
                                        </p:attrNameLst>
                                      </p:cBhvr>
                                      <p:tavLst>
                                        <p:tav tm="0" fmla="#ppt_y-sin(pi*$)/81">
                                          <p:val>
                                            <p:fltVal val="0"/>
                                          </p:val>
                                        </p:tav>
                                        <p:tav tm="100000">
                                          <p:val>
                                            <p:fltVal val="1"/>
                                          </p:val>
                                        </p:tav>
                                      </p:tavLst>
                                    </p:anim>
                                    <p:animScale>
                                      <p:cBhvr>
                                        <p:cTn id="21" dur="18">
                                          <p:stCondLst>
                                            <p:cond delay="455"/>
                                          </p:stCondLst>
                                        </p:cTn>
                                        <p:tgtEl>
                                          <p:spTgt spid="23"/>
                                        </p:tgtEl>
                                      </p:cBhvr>
                                      <p:to x="100000" y="60000"/>
                                    </p:animScale>
                                    <p:animScale>
                                      <p:cBhvr>
                                        <p:cTn id="22" dur="116" decel="50000">
                                          <p:stCondLst>
                                            <p:cond delay="473"/>
                                          </p:stCondLst>
                                        </p:cTn>
                                        <p:tgtEl>
                                          <p:spTgt spid="23"/>
                                        </p:tgtEl>
                                      </p:cBhvr>
                                      <p:to x="100000" y="100000"/>
                                    </p:animScale>
                                    <p:animScale>
                                      <p:cBhvr>
                                        <p:cTn id="23" dur="18">
                                          <p:stCondLst>
                                            <p:cond delay="918"/>
                                          </p:stCondLst>
                                        </p:cTn>
                                        <p:tgtEl>
                                          <p:spTgt spid="23"/>
                                        </p:tgtEl>
                                      </p:cBhvr>
                                      <p:to x="100000" y="80000"/>
                                    </p:animScale>
                                    <p:animScale>
                                      <p:cBhvr>
                                        <p:cTn id="24" dur="116" decel="50000">
                                          <p:stCondLst>
                                            <p:cond delay="937"/>
                                          </p:stCondLst>
                                        </p:cTn>
                                        <p:tgtEl>
                                          <p:spTgt spid="23"/>
                                        </p:tgtEl>
                                      </p:cBhvr>
                                      <p:to x="100000" y="100000"/>
                                    </p:animScale>
                                    <p:animScale>
                                      <p:cBhvr>
                                        <p:cTn id="25" dur="18">
                                          <p:stCondLst>
                                            <p:cond delay="1149"/>
                                          </p:stCondLst>
                                        </p:cTn>
                                        <p:tgtEl>
                                          <p:spTgt spid="23"/>
                                        </p:tgtEl>
                                      </p:cBhvr>
                                      <p:to x="100000" y="90000"/>
                                    </p:animScale>
                                    <p:animScale>
                                      <p:cBhvr>
                                        <p:cTn id="26" dur="116" decel="50000">
                                          <p:stCondLst>
                                            <p:cond delay="1168"/>
                                          </p:stCondLst>
                                        </p:cTn>
                                        <p:tgtEl>
                                          <p:spTgt spid="23"/>
                                        </p:tgtEl>
                                      </p:cBhvr>
                                      <p:to x="100000" y="100000"/>
                                    </p:animScale>
                                    <p:animScale>
                                      <p:cBhvr>
                                        <p:cTn id="27" dur="18">
                                          <p:stCondLst>
                                            <p:cond delay="1266"/>
                                          </p:stCondLst>
                                        </p:cTn>
                                        <p:tgtEl>
                                          <p:spTgt spid="23"/>
                                        </p:tgtEl>
                                      </p:cBhvr>
                                      <p:to x="100000" y="95000"/>
                                    </p:animScale>
                                    <p:animScale>
                                      <p:cBhvr>
                                        <p:cTn id="28" dur="116" decel="50000">
                                          <p:stCondLst>
                                            <p:cond delay="128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5"/>
                </p:tgtEl>
              </p:cMediaNode>
            </p:audio>
          </p:childTnLst>
        </p:cTn>
      </p:par>
    </p:tnLst>
    <p:bldLst>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933" y="248139"/>
            <a:ext cx="8534401" cy="965200"/>
          </a:xfrm>
        </p:spPr>
        <p:txBody>
          <a:bodyPr/>
          <a:lstStyle/>
          <a:p>
            <a:r>
              <a:rPr lang="en-US" dirty="0" smtClean="0"/>
              <a:t>Discussion	</a:t>
            </a:r>
            <a:endParaRPr lang="en-US" dirty="0"/>
          </a:p>
        </p:txBody>
      </p:sp>
      <p:sp>
        <p:nvSpPr>
          <p:cNvPr id="3" name="Text Placeholder 2"/>
          <p:cNvSpPr>
            <a:spLocks noGrp="1"/>
          </p:cNvSpPr>
          <p:nvPr>
            <p:ph type="body" idx="1"/>
          </p:nvPr>
        </p:nvSpPr>
        <p:spPr>
          <a:xfrm>
            <a:off x="684213" y="1793631"/>
            <a:ext cx="8534400" cy="4200769"/>
          </a:xfrm>
        </p:spPr>
        <p:txBody>
          <a:bodyPr>
            <a:normAutofit/>
          </a:bodyPr>
          <a:lstStyle/>
          <a:p>
            <a:r>
              <a:rPr lang="en-US" sz="2800" dirty="0"/>
              <a:t>Take a few minutes and discuss the following</a:t>
            </a:r>
            <a:r>
              <a:rPr lang="en-US" sz="2800" dirty="0" smtClean="0"/>
              <a:t>:</a:t>
            </a:r>
          </a:p>
          <a:p>
            <a:pPr marL="285750" indent="-285750">
              <a:buFont typeface="Arial" panose="020B0604020202020204" pitchFamily="34" charset="0"/>
              <a:buChar char="•"/>
            </a:pPr>
            <a:r>
              <a:rPr lang="en-US" sz="2800" dirty="0" smtClean="0"/>
              <a:t>Does your team have a process manager?</a:t>
            </a:r>
          </a:p>
          <a:p>
            <a:pPr marL="285750" indent="-285750">
              <a:buFont typeface="Arial" panose="020B0604020202020204" pitchFamily="34" charset="0"/>
              <a:buChar char="•"/>
            </a:pPr>
            <a:r>
              <a:rPr lang="en-US" sz="2800" dirty="0" smtClean="0"/>
              <a:t>Have you received your login and password from a state administrator?</a:t>
            </a:r>
          </a:p>
          <a:p>
            <a:pPr marL="285750" indent="-285750">
              <a:buFont typeface="Arial" panose="020B0604020202020204" pitchFamily="34" charset="0"/>
              <a:buChar char="•"/>
            </a:pPr>
            <a:r>
              <a:rPr lang="en-US" sz="2800" dirty="0" smtClean="0"/>
              <a:t>How will you distribute your guest and leadership team logins?</a:t>
            </a:r>
            <a:endParaRPr lang="en-US" sz="2800" dirty="0"/>
          </a:p>
        </p:txBody>
      </p:sp>
      <p:sp>
        <p:nvSpPr>
          <p:cNvPr id="4" name="TextBox 3"/>
          <p:cNvSpPr txBox="1"/>
          <p:nvPr/>
        </p:nvSpPr>
        <p:spPr>
          <a:xfrm>
            <a:off x="9218613" y="6343859"/>
            <a:ext cx="5615354" cy="461665"/>
          </a:xfrm>
          <a:prstGeom prst="rect">
            <a:avLst/>
          </a:prstGeom>
          <a:noFill/>
        </p:spPr>
        <p:txBody>
          <a:bodyPr wrap="square" rtlCol="0">
            <a:spAutoFit/>
          </a:bodyPr>
          <a:lstStyle/>
          <a:p>
            <a:r>
              <a:rPr lang="en-US" sz="2400" dirty="0" smtClean="0"/>
              <a:t>(Click Play to proceed)</a:t>
            </a:r>
            <a:endParaRPr lang="en-US" sz="2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70117454"/>
      </p:ext>
    </p:extLst>
  </p:cSld>
  <p:clrMapOvr>
    <a:masterClrMapping/>
  </p:clrMapOvr>
  <mc:AlternateContent xmlns:mc="http://schemas.openxmlformats.org/markup-compatibility/2006" xmlns:p14="http://schemas.microsoft.com/office/powerpoint/2010/main">
    <mc:Choice Requires="p14">
      <p:transition spd="slow" p14:dur="2000" advTm="20733"/>
    </mc:Choice>
    <mc:Fallback xmlns="">
      <p:transition spd="slow" advTm="20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smtClean="0"/>
              <a:t>(Click to Play “Detailed Navigation / Part II:  The Improvement Process)</a:t>
            </a:r>
            <a:endParaRPr lang="en-US" dirty="0"/>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artisticFilmGrain/>
                    </a14:imgEffect>
                  </a14:imgLayer>
                </a14:imgProps>
              </a:ext>
              <a:ext uri="{28A0092B-C50C-407E-A947-70E740481C1C}">
                <a14:useLocalDpi xmlns:a14="http://schemas.microsoft.com/office/drawing/2010/main" val="0"/>
              </a:ext>
            </a:extLst>
          </a:blip>
          <a:stretch>
            <a:fillRect/>
          </a:stretch>
        </p:blipFill>
        <p:spPr>
          <a:xfrm>
            <a:off x="5178550" y="2513074"/>
            <a:ext cx="1834900" cy="1831852"/>
          </a:xfrm>
          <a:prstGeom prst="rect">
            <a:avLst/>
          </a:prstGeom>
        </p:spPr>
      </p:pic>
    </p:spTree>
    <p:extLst>
      <p:ext uri="{BB962C8B-B14F-4D97-AF65-F5344CB8AC3E}">
        <p14:creationId xmlns:p14="http://schemas.microsoft.com/office/powerpoint/2010/main" val="18630728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4506" y="697675"/>
            <a:ext cx="11202988" cy="2971801"/>
          </a:xfrm>
        </p:spPr>
        <p:txBody>
          <a:bodyPr>
            <a:normAutofit/>
          </a:bodyPr>
          <a:lstStyle/>
          <a:p>
            <a:r>
              <a:rPr lang="en-US" sz="6600" dirty="0" smtClean="0"/>
              <a:t>Detailed navigation</a:t>
            </a:r>
            <a:endParaRPr lang="en-US" sz="6600" dirty="0"/>
          </a:p>
        </p:txBody>
      </p:sp>
      <p:pic>
        <p:nvPicPr>
          <p:cNvPr id="3" name="Picture 2"/>
          <p:cNvPicPr>
            <a:picLocks noChangeAspect="1"/>
          </p:cNvPicPr>
          <p:nvPr/>
        </p:nvPicPr>
        <p:blipFill>
          <a:blip r:embed="rId5"/>
          <a:stretch>
            <a:fillRect/>
          </a:stretch>
        </p:blipFill>
        <p:spPr>
          <a:xfrm>
            <a:off x="-1" y="5940837"/>
            <a:ext cx="12192001" cy="760000"/>
          </a:xfrm>
          <a:prstGeom prst="rect">
            <a:avLst/>
          </a:prstGeom>
        </p:spPr>
      </p:pic>
      <p:sp>
        <p:nvSpPr>
          <p:cNvPr id="5" name="TextBox 4"/>
          <p:cNvSpPr txBox="1"/>
          <p:nvPr/>
        </p:nvSpPr>
        <p:spPr>
          <a:xfrm>
            <a:off x="494506" y="3669476"/>
            <a:ext cx="11204620" cy="830997"/>
          </a:xfrm>
          <a:prstGeom prst="rect">
            <a:avLst/>
          </a:prstGeom>
          <a:noFill/>
        </p:spPr>
        <p:txBody>
          <a:bodyPr wrap="square" rtlCol="0">
            <a:spAutoFit/>
          </a:bodyPr>
          <a:lstStyle/>
          <a:p>
            <a:r>
              <a:rPr lang="en-US" sz="4800" dirty="0" smtClean="0">
                <a:solidFill>
                  <a:srgbClr val="0F496F"/>
                </a:solidFill>
              </a:rPr>
              <a:t>Part II – The Improvement Process</a:t>
            </a:r>
            <a:endParaRPr lang="en-US" sz="4800" dirty="0">
              <a:solidFill>
                <a:srgbClr val="0F496F"/>
              </a:solidFill>
            </a:endParaRPr>
          </a:p>
        </p:txBody>
      </p:sp>
      <p:pic>
        <p:nvPicPr>
          <p:cNvPr id="17" name="Picture 16"/>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artisticPencilSketch/>
                    </a14:imgEffect>
                  </a14:imgLayer>
                </a14:imgProps>
              </a:ext>
              <a:ext uri="{28A0092B-C50C-407E-A947-70E740481C1C}">
                <a14:useLocalDpi xmlns:a14="http://schemas.microsoft.com/office/drawing/2010/main" val="0"/>
              </a:ext>
            </a:extLst>
          </a:blip>
          <a:stretch>
            <a:fillRect/>
          </a:stretch>
        </p:blipFill>
        <p:spPr>
          <a:xfrm rot="2710275">
            <a:off x="9523406" y="276557"/>
            <a:ext cx="1335355" cy="1335355"/>
          </a:xfrm>
          <a:prstGeom prst="rect">
            <a:avLst/>
          </a:prstGeom>
        </p:spPr>
      </p:pic>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50568148"/>
      </p:ext>
    </p:extLst>
  </p:cSld>
  <p:clrMapOvr>
    <a:masterClrMapping/>
  </p:clrMapOvr>
  <mc:AlternateContent xmlns:mc="http://schemas.openxmlformats.org/markup-compatibility/2006" xmlns:p14="http://schemas.microsoft.com/office/powerpoint/2010/main">
    <mc:Choice Requires="p14">
      <p:transition spd="slow" p14:dur="2000" advTm="20715"/>
    </mc:Choice>
    <mc:Fallback xmlns="">
      <p:transition spd="slow" advTm="20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202036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p:cNvSpPr/>
          <p:nvPr/>
        </p:nvSpPr>
        <p:spPr>
          <a:xfrm>
            <a:off x="1130969" y="933575"/>
            <a:ext cx="2134513" cy="1094406"/>
          </a:xfrm>
          <a:prstGeom prst="round2SameRect">
            <a:avLst>
              <a:gd name="adj1" fmla="val 10417"/>
              <a:gd name="adj2" fmla="val 0"/>
            </a:avLst>
          </a:prstGeom>
          <a:solidFill>
            <a:srgbClr val="5C9B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AB ONE"/>
          <p:cNvSpPr txBox="1"/>
          <p:nvPr/>
        </p:nvSpPr>
        <p:spPr>
          <a:xfrm>
            <a:off x="1191292" y="1041722"/>
            <a:ext cx="2015002" cy="935397"/>
          </a:xfrm>
          <a:prstGeom prst="rect">
            <a:avLst/>
          </a:prstGeom>
          <a:noFill/>
          <a:ln>
            <a:noFill/>
          </a:ln>
        </p:spPr>
        <p:txBody>
          <a:bodyPr wrap="square" rtlCol="0" anchor="ctr">
            <a:noAutofit/>
          </a:bodyPr>
          <a:lstStyle/>
          <a:p>
            <a:pPr algn="ctr">
              <a:lnSpc>
                <a:spcPct val="90000"/>
              </a:lnSpc>
            </a:pPr>
            <a:r>
              <a:rPr lang="en-US" sz="1900" dirty="0" smtClean="0"/>
              <a:t>HOME</a:t>
            </a:r>
            <a:endParaRPr lang="en-US" sz="1900" dirty="0"/>
          </a:p>
        </p:txBody>
      </p:sp>
      <p:sp>
        <p:nvSpPr>
          <p:cNvPr id="4" name="TAB TWO"/>
          <p:cNvSpPr txBox="1"/>
          <p:nvPr/>
        </p:nvSpPr>
        <p:spPr>
          <a:xfrm>
            <a:off x="3206114" y="1073373"/>
            <a:ext cx="2017115" cy="86858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Complete Forms</a:t>
            </a:r>
            <a:endParaRPr lang="en-US" sz="1900" dirty="0">
              <a:solidFill>
                <a:schemeClr val="tx1">
                  <a:lumMod val="85000"/>
                </a:schemeClr>
              </a:solidFill>
            </a:endParaRPr>
          </a:p>
        </p:txBody>
      </p:sp>
      <p:sp>
        <p:nvSpPr>
          <p:cNvPr id="5" name="TAB THREE"/>
          <p:cNvSpPr txBox="1"/>
          <p:nvPr/>
        </p:nvSpPr>
        <p:spPr>
          <a:xfrm>
            <a:off x="5233415" y="1073373"/>
            <a:ext cx="2017115" cy="86858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Submit Forms/Reports</a:t>
            </a:r>
            <a:endParaRPr lang="en-US" sz="1900" dirty="0">
              <a:solidFill>
                <a:schemeClr val="tx1">
                  <a:lumMod val="85000"/>
                </a:schemeClr>
              </a:solidFill>
            </a:endParaRPr>
          </a:p>
        </p:txBody>
      </p:sp>
      <p:sp>
        <p:nvSpPr>
          <p:cNvPr id="6" name="TAB FOUR"/>
          <p:cNvSpPr txBox="1"/>
          <p:nvPr/>
        </p:nvSpPr>
        <p:spPr>
          <a:xfrm>
            <a:off x="7260716" y="1073373"/>
            <a:ext cx="2017115" cy="86858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Docs &amp; Links</a:t>
            </a:r>
            <a:endParaRPr lang="en-US" sz="1900" dirty="0">
              <a:solidFill>
                <a:schemeClr val="tx1">
                  <a:lumMod val="85000"/>
                </a:schemeClr>
              </a:solidFill>
            </a:endParaRPr>
          </a:p>
        </p:txBody>
      </p:sp>
      <p:sp>
        <p:nvSpPr>
          <p:cNvPr id="7" name="TAB FIVE"/>
          <p:cNvSpPr txBox="1"/>
          <p:nvPr/>
        </p:nvSpPr>
        <p:spPr>
          <a:xfrm>
            <a:off x="9288017" y="1073373"/>
            <a:ext cx="2017115" cy="86858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(Coaching)</a:t>
            </a:r>
            <a:endParaRPr lang="en-US" sz="1900" dirty="0">
              <a:solidFill>
                <a:schemeClr val="tx1">
                  <a:lumMod val="85000"/>
                </a:schemeClr>
              </a:solidFill>
            </a:endParaRPr>
          </a:p>
        </p:txBody>
      </p:sp>
      <p:sp>
        <p:nvSpPr>
          <p:cNvPr id="8" name="Rectangle 7"/>
          <p:cNvSpPr/>
          <p:nvPr/>
        </p:nvSpPr>
        <p:spPr>
          <a:xfrm>
            <a:off x="3048" y="2020362"/>
            <a:ext cx="12188952" cy="45719"/>
          </a:xfrm>
          <a:prstGeom prst="rect">
            <a:avLst/>
          </a:prstGeom>
          <a:solidFill>
            <a:srgbClr val="5C9B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436418" y="2358736"/>
            <a:ext cx="10474036"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045087"/>
                </a:solidFill>
              </a:rPr>
              <a:t>Link to Indicators of Effective Practice and State-created description</a:t>
            </a:r>
            <a:endParaRPr lang="en-US" dirty="0">
              <a:solidFill>
                <a:srgbClr val="045087"/>
              </a:solidFill>
            </a:endParaRPr>
          </a:p>
          <a:p>
            <a:endParaRPr lang="en-US" dirty="0">
              <a:solidFill>
                <a:srgbClr val="045087"/>
              </a:solidFill>
            </a:endParaRPr>
          </a:p>
        </p:txBody>
      </p:sp>
      <p:sp>
        <p:nvSpPr>
          <p:cNvPr id="11" name="Rectangle 10"/>
          <p:cNvSpPr/>
          <p:nvPr/>
        </p:nvSpPr>
        <p:spPr>
          <a:xfrm>
            <a:off x="436418" y="3213247"/>
            <a:ext cx="9584912" cy="646331"/>
          </a:xfrm>
          <a:prstGeom prst="rect">
            <a:avLst/>
          </a:prstGeom>
        </p:spPr>
        <p:txBody>
          <a:bodyPr wrap="square">
            <a:spAutoFit/>
          </a:bodyPr>
          <a:lstStyle/>
          <a:p>
            <a:pPr marL="285750" indent="-285750">
              <a:buFont typeface="Arial" panose="020B0604020202020204" pitchFamily="34" charset="0"/>
              <a:buChar char="•"/>
            </a:pPr>
            <a:r>
              <a:rPr lang="en-US" dirty="0" smtClean="0">
                <a:solidFill>
                  <a:srgbClr val="045087"/>
                </a:solidFill>
              </a:rPr>
              <a:t>Additional Supplemental indicators</a:t>
            </a:r>
          </a:p>
          <a:p>
            <a:pPr marL="285750" indent="-285750">
              <a:buFont typeface="Arial" panose="020B0604020202020204" pitchFamily="34" charset="0"/>
              <a:buChar char="•"/>
            </a:pPr>
            <a:endParaRPr lang="en-US" dirty="0" smtClean="0">
              <a:solidFill>
                <a:srgbClr val="045087"/>
              </a:solidFill>
            </a:endParaRPr>
          </a:p>
        </p:txBody>
      </p:sp>
      <p:sp>
        <p:nvSpPr>
          <p:cNvPr id="12" name="Rectangle 11"/>
          <p:cNvSpPr/>
          <p:nvPr/>
        </p:nvSpPr>
        <p:spPr>
          <a:xfrm>
            <a:off x="436418" y="4197860"/>
            <a:ext cx="6096000" cy="646331"/>
          </a:xfrm>
          <a:prstGeom prst="rect">
            <a:avLst/>
          </a:prstGeom>
        </p:spPr>
        <p:txBody>
          <a:bodyPr>
            <a:spAutoFit/>
          </a:bodyPr>
          <a:lstStyle/>
          <a:p>
            <a:pPr marL="285750" indent="-285750">
              <a:buFont typeface="Arial" panose="020B0604020202020204" pitchFamily="34" charset="0"/>
              <a:buChar char="•"/>
            </a:pPr>
            <a:r>
              <a:rPr lang="en-US" dirty="0" smtClean="0">
                <a:solidFill>
                  <a:srgbClr val="045087"/>
                </a:solidFill>
              </a:rPr>
              <a:t>Planning Tools</a:t>
            </a:r>
          </a:p>
          <a:p>
            <a:pPr marL="285750" indent="-285750">
              <a:buFont typeface="Arial" panose="020B0604020202020204" pitchFamily="34" charset="0"/>
              <a:buChar char="•"/>
            </a:pPr>
            <a:endParaRPr lang="en-US" dirty="0" smtClean="0">
              <a:solidFill>
                <a:srgbClr val="045087"/>
              </a:solidFill>
            </a:endParaRPr>
          </a:p>
        </p:txBody>
      </p:sp>
      <p:sp>
        <p:nvSpPr>
          <p:cNvPr id="13" name="Rectangle 12"/>
          <p:cNvSpPr/>
          <p:nvPr/>
        </p:nvSpPr>
        <p:spPr>
          <a:xfrm>
            <a:off x="724930" y="4840125"/>
            <a:ext cx="6096000" cy="646331"/>
          </a:xfrm>
          <a:prstGeom prst="rect">
            <a:avLst/>
          </a:prstGeom>
        </p:spPr>
        <p:txBody>
          <a:bodyPr>
            <a:spAutoFit/>
          </a:bodyPr>
          <a:lstStyle/>
          <a:p>
            <a:pPr marL="742950" lvl="1" indent="-285750">
              <a:buFont typeface="Arial" panose="020B0604020202020204" pitchFamily="34" charset="0"/>
              <a:buChar char="•"/>
            </a:pPr>
            <a:r>
              <a:rPr lang="en-US" dirty="0" smtClean="0">
                <a:solidFill>
                  <a:srgbClr val="045087"/>
                </a:solidFill>
              </a:rPr>
              <a:t>Family Engagement Tool</a:t>
            </a:r>
          </a:p>
          <a:p>
            <a:pPr marL="742950" lvl="1" indent="-285750">
              <a:buFont typeface="Arial" panose="020B0604020202020204" pitchFamily="34" charset="0"/>
              <a:buChar char="•"/>
            </a:pPr>
            <a:endParaRPr lang="en-US" dirty="0" smtClean="0">
              <a:solidFill>
                <a:srgbClr val="045087"/>
              </a:solidFill>
            </a:endParaRPr>
          </a:p>
        </p:txBody>
      </p:sp>
      <p:sp>
        <p:nvSpPr>
          <p:cNvPr id="14" name="Rectangle 13"/>
          <p:cNvSpPr/>
          <p:nvPr/>
        </p:nvSpPr>
        <p:spPr>
          <a:xfrm>
            <a:off x="724930" y="5486456"/>
            <a:ext cx="3871381" cy="369332"/>
          </a:xfrm>
          <a:prstGeom prst="rect">
            <a:avLst/>
          </a:prstGeom>
        </p:spPr>
        <p:txBody>
          <a:bodyPr wrap="none">
            <a:spAutoFit/>
          </a:bodyPr>
          <a:lstStyle/>
          <a:p>
            <a:pPr marL="742950" lvl="1" indent="-285750">
              <a:buFont typeface="Arial" panose="020B0604020202020204" pitchFamily="34" charset="0"/>
              <a:buChar char="•"/>
            </a:pPr>
            <a:r>
              <a:rPr lang="en-US" dirty="0" smtClean="0">
                <a:solidFill>
                  <a:srgbClr val="045087"/>
                </a:solidFill>
              </a:rPr>
              <a:t>State-suggested Resource Tools</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835" y="2961556"/>
            <a:ext cx="10566329" cy="29114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Rounded Rectangle 16"/>
          <p:cNvSpPr/>
          <p:nvPr/>
        </p:nvSpPr>
        <p:spPr>
          <a:xfrm>
            <a:off x="2069432" y="5170441"/>
            <a:ext cx="1828800" cy="303983"/>
          </a:xfrm>
          <a:prstGeom prst="roundRect">
            <a:avLst/>
          </a:prstGeom>
          <a:solidFill>
            <a:srgbClr val="FFFF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14415182">
            <a:off x="3744348" y="5541235"/>
            <a:ext cx="561109" cy="259772"/>
          </a:xfrm>
          <a:prstGeom prst="rightArrow">
            <a:avLst>
              <a:gd name="adj1" fmla="val 19231"/>
              <a:gd name="adj2" fmla="val 163307"/>
            </a:avLst>
          </a:prstGeom>
          <a:solidFill>
            <a:schemeClr val="bg1">
              <a:lumMod val="75000"/>
            </a:schemeClr>
          </a:solidFill>
          <a:ln w="38100">
            <a:solidFill>
              <a:schemeClr val="tx1">
                <a:lumMod val="65000"/>
                <a:lumOff val="35000"/>
              </a:schemeClr>
            </a:solidFill>
          </a:ln>
          <a:effectLst>
            <a:glow rad="101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87964465"/>
      </p:ext>
    </p:extLst>
  </p:cSld>
  <p:clrMapOvr>
    <a:masterClrMapping/>
  </p:clrMapOvr>
  <mc:AlternateContent xmlns:mc="http://schemas.openxmlformats.org/markup-compatibility/2006" xmlns:p14="http://schemas.microsoft.com/office/powerpoint/2010/main">
    <mc:Choice Requires="p14">
      <p:transition spd="med" p14:dur="700" advTm="41735">
        <p:fade/>
      </p:transition>
    </mc:Choice>
    <mc:Fallback xmlns="">
      <p:transition spd="med" advTm="417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par>
                          <p:cTn id="7" fill="hold">
                            <p:stCondLst>
                              <p:cond delay="1"/>
                            </p:stCondLst>
                            <p:childTnLst>
                              <p:par>
                                <p:cTn id="8" presetID="32" presetClass="emph" presetSubtype="0" fill="hold" grpId="0" nodeType="after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12" presetClass="entr" presetSubtype="4" fill="hold" grpId="0" nodeType="withEffect">
                                  <p:stCondLst>
                                    <p:cond delay="200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2000"/>
                                        <p:tgtEl>
                                          <p:spTgt spid="9"/>
                                        </p:tgtEl>
                                        <p:attrNameLst>
                                          <p:attrName>ppt_y</p:attrName>
                                        </p:attrNameLst>
                                      </p:cBhvr>
                                      <p:tavLst>
                                        <p:tav tm="0">
                                          <p:val>
                                            <p:strVal val="#ppt_y+#ppt_h*1.125000"/>
                                          </p:val>
                                        </p:tav>
                                        <p:tav tm="100000">
                                          <p:val>
                                            <p:strVal val="#ppt_y"/>
                                          </p:val>
                                        </p:tav>
                                      </p:tavLst>
                                    </p:anim>
                                    <p:animEffect transition="in" filter="wipe(up)">
                                      <p:cBhvr>
                                        <p:cTn id="17" dur="2000"/>
                                        <p:tgtEl>
                                          <p:spTgt spid="9"/>
                                        </p:tgtEl>
                                      </p:cBhvr>
                                    </p:animEffect>
                                  </p:childTnLst>
                                </p:cTn>
                              </p:par>
                            </p:childTnLst>
                          </p:cTn>
                        </p:par>
                        <p:par>
                          <p:cTn id="18" fill="hold">
                            <p:stCondLst>
                              <p:cond delay="4001"/>
                            </p:stCondLst>
                            <p:childTnLst>
                              <p:par>
                                <p:cTn id="19" presetID="12" presetClass="entr" presetSubtype="4" fill="hold" grpId="0" nodeType="afterEffect">
                                  <p:stCondLst>
                                    <p:cond delay="300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2000"/>
                                        <p:tgtEl>
                                          <p:spTgt spid="11"/>
                                        </p:tgtEl>
                                        <p:attrNameLst>
                                          <p:attrName>ppt_y</p:attrName>
                                        </p:attrNameLst>
                                      </p:cBhvr>
                                      <p:tavLst>
                                        <p:tav tm="0">
                                          <p:val>
                                            <p:strVal val="#ppt_y+#ppt_h*1.125000"/>
                                          </p:val>
                                        </p:tav>
                                        <p:tav tm="100000">
                                          <p:val>
                                            <p:strVal val="#ppt_y"/>
                                          </p:val>
                                        </p:tav>
                                      </p:tavLst>
                                    </p:anim>
                                    <p:animEffect transition="in" filter="wipe(up)">
                                      <p:cBhvr>
                                        <p:cTn id="22" dur="2000"/>
                                        <p:tgtEl>
                                          <p:spTgt spid="11"/>
                                        </p:tgtEl>
                                      </p:cBhvr>
                                    </p:animEffect>
                                  </p:childTnLst>
                                </p:cTn>
                              </p:par>
                            </p:childTnLst>
                          </p:cTn>
                        </p:par>
                        <p:par>
                          <p:cTn id="23" fill="hold">
                            <p:stCondLst>
                              <p:cond delay="9001"/>
                            </p:stCondLst>
                            <p:childTnLst>
                              <p:par>
                                <p:cTn id="24" presetID="12" presetClass="entr" presetSubtype="4" fill="hold" grpId="0" nodeType="afterEffect">
                                  <p:stCondLst>
                                    <p:cond delay="300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2000"/>
                                        <p:tgtEl>
                                          <p:spTgt spid="12"/>
                                        </p:tgtEl>
                                        <p:attrNameLst>
                                          <p:attrName>ppt_y</p:attrName>
                                        </p:attrNameLst>
                                      </p:cBhvr>
                                      <p:tavLst>
                                        <p:tav tm="0">
                                          <p:val>
                                            <p:strVal val="#ppt_y+#ppt_h*1.125000"/>
                                          </p:val>
                                        </p:tav>
                                        <p:tav tm="100000">
                                          <p:val>
                                            <p:strVal val="#ppt_y"/>
                                          </p:val>
                                        </p:tav>
                                      </p:tavLst>
                                    </p:anim>
                                    <p:animEffect transition="in" filter="wipe(up)">
                                      <p:cBhvr>
                                        <p:cTn id="27" dur="2000"/>
                                        <p:tgtEl>
                                          <p:spTgt spid="12"/>
                                        </p:tgtEl>
                                      </p:cBhvr>
                                    </p:animEffect>
                                  </p:childTnLst>
                                </p:cTn>
                              </p:par>
                            </p:childTnLst>
                          </p:cTn>
                        </p:par>
                        <p:par>
                          <p:cTn id="28" fill="hold">
                            <p:stCondLst>
                              <p:cond delay="14001"/>
                            </p:stCondLst>
                            <p:childTnLst>
                              <p:par>
                                <p:cTn id="29" presetID="12" presetClass="entr" presetSubtype="4" fill="hold" grpId="0" nodeType="afterEffect">
                                  <p:stCondLst>
                                    <p:cond delay="150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2000"/>
                                        <p:tgtEl>
                                          <p:spTgt spid="13"/>
                                        </p:tgtEl>
                                        <p:attrNameLst>
                                          <p:attrName>ppt_y</p:attrName>
                                        </p:attrNameLst>
                                      </p:cBhvr>
                                      <p:tavLst>
                                        <p:tav tm="0">
                                          <p:val>
                                            <p:strVal val="#ppt_y+#ppt_h*1.125000"/>
                                          </p:val>
                                        </p:tav>
                                        <p:tav tm="100000">
                                          <p:val>
                                            <p:strVal val="#ppt_y"/>
                                          </p:val>
                                        </p:tav>
                                      </p:tavLst>
                                    </p:anim>
                                    <p:animEffect transition="in" filter="wipe(up)">
                                      <p:cBhvr>
                                        <p:cTn id="32" dur="2000"/>
                                        <p:tgtEl>
                                          <p:spTgt spid="13"/>
                                        </p:tgtEl>
                                      </p:cBhvr>
                                    </p:animEffect>
                                  </p:childTnLst>
                                </p:cTn>
                              </p:par>
                            </p:childTnLst>
                          </p:cTn>
                        </p:par>
                        <p:par>
                          <p:cTn id="33" fill="hold">
                            <p:stCondLst>
                              <p:cond delay="17501"/>
                            </p:stCondLst>
                            <p:childTnLst>
                              <p:par>
                                <p:cTn id="34" presetID="12" presetClass="entr" presetSubtype="4" fill="hold" grpId="0" nodeType="afterEffect">
                                  <p:stCondLst>
                                    <p:cond delay="300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2000"/>
                                        <p:tgtEl>
                                          <p:spTgt spid="14"/>
                                        </p:tgtEl>
                                        <p:attrNameLst>
                                          <p:attrName>ppt_y</p:attrName>
                                        </p:attrNameLst>
                                      </p:cBhvr>
                                      <p:tavLst>
                                        <p:tav tm="0">
                                          <p:val>
                                            <p:strVal val="#ppt_y+#ppt_h*1.125000"/>
                                          </p:val>
                                        </p:tav>
                                        <p:tav tm="100000">
                                          <p:val>
                                            <p:strVal val="#ppt_y"/>
                                          </p:val>
                                        </p:tav>
                                      </p:tavLst>
                                    </p:anim>
                                    <p:animEffect transition="in" filter="wipe(up)">
                                      <p:cBhvr>
                                        <p:cTn id="37" dur="2000"/>
                                        <p:tgtEl>
                                          <p:spTgt spid="14"/>
                                        </p:tgtEl>
                                      </p:cBhvr>
                                    </p:animEffect>
                                  </p:childTnLst>
                                </p:cTn>
                              </p:par>
                            </p:childTnLst>
                          </p:cTn>
                        </p:par>
                        <p:par>
                          <p:cTn id="38" fill="hold">
                            <p:stCondLst>
                              <p:cond delay="22501"/>
                            </p:stCondLst>
                            <p:childTnLst>
                              <p:par>
                                <p:cTn id="39" presetID="31" presetClass="entr" presetSubtype="0" fill="hold" nodeType="afterEffect">
                                  <p:stCondLst>
                                    <p:cond delay="2000"/>
                                  </p:stCondLst>
                                  <p:childTnLst>
                                    <p:set>
                                      <p:cBhvr>
                                        <p:cTn id="40" dur="1" fill="hold">
                                          <p:stCondLst>
                                            <p:cond delay="0"/>
                                          </p:stCondLst>
                                        </p:cTn>
                                        <p:tgtEl>
                                          <p:spTgt spid="15"/>
                                        </p:tgtEl>
                                        <p:attrNameLst>
                                          <p:attrName>style.visibility</p:attrName>
                                        </p:attrNameLst>
                                      </p:cBhvr>
                                      <p:to>
                                        <p:strVal val="visible"/>
                                      </p:to>
                                    </p:set>
                                    <p:anim calcmode="lin" valueType="num">
                                      <p:cBhvr>
                                        <p:cTn id="41" dur="2000" fill="hold"/>
                                        <p:tgtEl>
                                          <p:spTgt spid="15"/>
                                        </p:tgtEl>
                                        <p:attrNameLst>
                                          <p:attrName>ppt_w</p:attrName>
                                        </p:attrNameLst>
                                      </p:cBhvr>
                                      <p:tavLst>
                                        <p:tav tm="0">
                                          <p:val>
                                            <p:fltVal val="0"/>
                                          </p:val>
                                        </p:tav>
                                        <p:tav tm="100000">
                                          <p:val>
                                            <p:strVal val="#ppt_w"/>
                                          </p:val>
                                        </p:tav>
                                      </p:tavLst>
                                    </p:anim>
                                    <p:anim calcmode="lin" valueType="num">
                                      <p:cBhvr>
                                        <p:cTn id="42" dur="2000" fill="hold"/>
                                        <p:tgtEl>
                                          <p:spTgt spid="15"/>
                                        </p:tgtEl>
                                        <p:attrNameLst>
                                          <p:attrName>ppt_h</p:attrName>
                                        </p:attrNameLst>
                                      </p:cBhvr>
                                      <p:tavLst>
                                        <p:tav tm="0">
                                          <p:val>
                                            <p:fltVal val="0"/>
                                          </p:val>
                                        </p:tav>
                                        <p:tav tm="100000">
                                          <p:val>
                                            <p:strVal val="#ppt_h"/>
                                          </p:val>
                                        </p:tav>
                                      </p:tavLst>
                                    </p:anim>
                                    <p:anim calcmode="lin" valueType="num">
                                      <p:cBhvr>
                                        <p:cTn id="43" dur="2000" fill="hold"/>
                                        <p:tgtEl>
                                          <p:spTgt spid="15"/>
                                        </p:tgtEl>
                                        <p:attrNameLst>
                                          <p:attrName>style.rotation</p:attrName>
                                        </p:attrNameLst>
                                      </p:cBhvr>
                                      <p:tavLst>
                                        <p:tav tm="0">
                                          <p:val>
                                            <p:fltVal val="90"/>
                                          </p:val>
                                        </p:tav>
                                        <p:tav tm="100000">
                                          <p:val>
                                            <p:fltVal val="0"/>
                                          </p:val>
                                        </p:tav>
                                      </p:tavLst>
                                    </p:anim>
                                    <p:animEffect transition="in" filter="fade">
                                      <p:cBhvr>
                                        <p:cTn id="44" dur="2000"/>
                                        <p:tgtEl>
                                          <p:spTgt spid="15"/>
                                        </p:tgtEl>
                                      </p:cBhvr>
                                    </p:animEffect>
                                  </p:childTnLst>
                                </p:cTn>
                              </p:par>
                            </p:childTnLst>
                          </p:cTn>
                        </p:par>
                        <p:par>
                          <p:cTn id="45" fill="hold">
                            <p:stCondLst>
                              <p:cond delay="26501"/>
                            </p:stCondLst>
                            <p:childTnLst>
                              <p:par>
                                <p:cTn id="46" presetID="1" presetClass="entr" presetSubtype="0" fill="hold" grpId="0" nodeType="afterEffect">
                                  <p:stCondLst>
                                    <p:cond delay="2000"/>
                                  </p:stCondLst>
                                  <p:childTnLst>
                                    <p:set>
                                      <p:cBhvr>
                                        <p:cTn id="47" dur="1" fill="hold">
                                          <p:stCondLst>
                                            <p:cond delay="0"/>
                                          </p:stCondLst>
                                        </p:cTn>
                                        <p:tgtEl>
                                          <p:spTgt spid="16"/>
                                        </p:tgtEl>
                                        <p:attrNameLst>
                                          <p:attrName>style.visibility</p:attrName>
                                        </p:attrNameLst>
                                      </p:cBhvr>
                                      <p:to>
                                        <p:strVal val="visible"/>
                                      </p:to>
                                    </p:set>
                                  </p:childTnLst>
                                </p:cTn>
                              </p:par>
                              <p:par>
                                <p:cTn id="48" presetID="10" presetClass="entr" presetSubtype="0" fill="hold" grpId="0" nodeType="withEffect">
                                  <p:stCondLst>
                                    <p:cond delay="200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18"/>
                </p:tgtEl>
              </p:cMediaNode>
            </p:audio>
          </p:childTnLst>
        </p:cTn>
      </p:par>
    </p:tnLst>
    <p:bldLst>
      <p:bldP spid="2" grpId="0" animBg="1"/>
      <p:bldP spid="9" grpId="0"/>
      <p:bldP spid="11" grpId="0"/>
      <p:bldP spid="12" grpId="0"/>
      <p:bldP spid="13" grpId="0"/>
      <p:bldP spid="14" grpId="0"/>
      <p:bldP spid="17"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0B5387"/>
                </a:solidFill>
              </a:rPr>
              <a:t>The MAIN MENU</a:t>
            </a:r>
            <a:endParaRPr lang="en-US" dirty="0">
              <a:solidFill>
                <a:srgbClr val="0B5387"/>
              </a:solidFill>
            </a:endParaRPr>
          </a:p>
        </p:txBody>
      </p:sp>
      <p:sp>
        <p:nvSpPr>
          <p:cNvPr id="3" name="TextBox 2"/>
          <p:cNvSpPr txBox="1"/>
          <p:nvPr/>
        </p:nvSpPr>
        <p:spPr>
          <a:xfrm>
            <a:off x="0" y="6099586"/>
            <a:ext cx="12191999" cy="569387"/>
          </a:xfrm>
          <a:prstGeom prst="rect">
            <a:avLst/>
          </a:prstGeom>
          <a:noFill/>
        </p:spPr>
        <p:txBody>
          <a:bodyPr wrap="square" rtlCol="0">
            <a:spAutoFit/>
          </a:bodyPr>
          <a:lstStyle/>
          <a:p>
            <a:pPr algn="ctr"/>
            <a:r>
              <a:rPr lang="en-US" sz="3100" dirty="0" smtClean="0">
                <a:solidFill>
                  <a:srgbClr val="B40000"/>
                </a:solidFill>
                <a:latin typeface="Calibri Light" panose="020F0302020204030204" pitchFamily="34" charset="0"/>
              </a:rPr>
              <a:t>●    Overview   ●</a:t>
            </a:r>
            <a:endParaRPr lang="en-US" sz="3100" dirty="0">
              <a:solidFill>
                <a:srgbClr val="B40000"/>
              </a:solidFill>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5166638" y="2171699"/>
            <a:ext cx="1206866" cy="120686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464862"/>
      </p:ext>
    </p:extLst>
  </p:cSld>
  <p:clrMapOvr>
    <a:masterClrMapping/>
  </p:clrMapOvr>
  <mc:AlternateContent xmlns:mc="http://schemas.openxmlformats.org/markup-compatibility/2006" xmlns:p14="http://schemas.microsoft.com/office/powerpoint/2010/main">
    <mc:Choice Requires="p14">
      <p:transition spd="slow" p14:dur="2000" advTm="4839"/>
    </mc:Choice>
    <mc:Fallback xmlns="">
      <p:transition spd="slow" advTm="4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1495817" y="403019"/>
            <a:ext cx="9046677" cy="6133533"/>
          </a:xfrm>
          <a:prstGeom prst="rect">
            <a:avLst/>
          </a:prstGeom>
          <a:ln>
            <a:noFill/>
          </a:ln>
          <a:effectLst>
            <a:outerShdw blurRad="190500" algn="tl" rotWithShape="0">
              <a:srgbClr val="000000">
                <a:alpha val="70000"/>
              </a:srgbClr>
            </a:outerShdw>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07759023"/>
      </p:ext>
    </p:extLst>
  </p:cSld>
  <p:clrMapOvr>
    <a:masterClrMapping/>
  </p:clrMapOvr>
  <mc:AlternateContent xmlns:mc="http://schemas.openxmlformats.org/markup-compatibility/2006" xmlns:p14="http://schemas.microsoft.com/office/powerpoint/2010/main">
    <mc:Choice Requires="p14">
      <p:transition spd="slow" p14:dur="2000" advTm="17194"/>
    </mc:Choice>
    <mc:Fallback xmlns="">
      <p:transition spd="slow" advTm="17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7982" y="360046"/>
            <a:ext cx="2288382" cy="900718"/>
          </a:xfrm>
        </p:spPr>
        <p:txBody>
          <a:bodyPr>
            <a:noAutofit/>
          </a:bodyPr>
          <a:lstStyle/>
          <a:p>
            <a:r>
              <a:rPr lang="en-US" sz="5400" dirty="0" smtClean="0"/>
              <a:t>Main</a:t>
            </a:r>
            <a:endParaRPr lang="en-US" sz="5400" dirty="0"/>
          </a:p>
        </p:txBody>
      </p:sp>
      <p:sp>
        <p:nvSpPr>
          <p:cNvPr id="5" name="Title 1"/>
          <p:cNvSpPr txBox="1">
            <a:spLocks/>
          </p:cNvSpPr>
          <p:nvPr/>
        </p:nvSpPr>
        <p:spPr>
          <a:xfrm>
            <a:off x="10259660" y="1080654"/>
            <a:ext cx="2288382" cy="1046064"/>
          </a:xfrm>
          <a:prstGeom prst="rect">
            <a:avLst/>
          </a:prstGeom>
          <a:effectLst/>
        </p:spPr>
        <p:txBody>
          <a:bodyPr vert="horz" lIns="91440" tIns="45720" rIns="91440" bIns="45720" rtlCol="0" anchor="b">
            <a:noAutofit/>
          </a:bodyPr>
          <a:lstStyle>
            <a:lvl1pPr algn="l" defTabSz="457200" rtl="0" eaLnBrk="1" latinLnBrk="0" hangingPunct="1">
              <a:spcBef>
                <a:spcPct val="0"/>
              </a:spcBef>
              <a:buNone/>
              <a:defRPr sz="3200" b="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smtClean="0">
                <a:solidFill>
                  <a:srgbClr val="FF0000"/>
                </a:solidFill>
              </a:rPr>
              <a:t>Menu</a:t>
            </a:r>
            <a:endParaRPr lang="en-US" sz="5400" dirty="0">
              <a:solidFill>
                <a:srgbClr val="FF0000"/>
              </a:solidFill>
            </a:endParaRPr>
          </a:p>
        </p:txBody>
      </p:sp>
      <p:pic>
        <p:nvPicPr>
          <p:cNvPr id="6" name="Picture 5"/>
          <p:cNvPicPr>
            <a:picLocks noChangeAspect="1"/>
          </p:cNvPicPr>
          <p:nvPr/>
        </p:nvPicPr>
        <p:blipFill>
          <a:blip r:embed="rId5"/>
          <a:stretch>
            <a:fillRect/>
          </a:stretch>
        </p:blipFill>
        <p:spPr>
          <a:xfrm>
            <a:off x="447954" y="492449"/>
            <a:ext cx="8619159" cy="5897319"/>
          </a:xfrm>
          <a:prstGeom prst="rect">
            <a:avLst/>
          </a:prstGeom>
        </p:spPr>
      </p:pic>
      <p:pic>
        <p:nvPicPr>
          <p:cNvPr id="7" name="Picture 6"/>
          <p:cNvPicPr>
            <a:picLocks noChangeAspect="1"/>
          </p:cNvPicPr>
          <p:nvPr/>
        </p:nvPicPr>
        <p:blipFill>
          <a:blip r:embed="rId6"/>
          <a:stretch>
            <a:fillRect/>
          </a:stretch>
        </p:blipFill>
        <p:spPr>
          <a:xfrm>
            <a:off x="213631" y="2126718"/>
            <a:ext cx="11626517" cy="1348002"/>
          </a:xfrm>
          <a:prstGeom prst="rect">
            <a:avLst/>
          </a:prstGeom>
          <a:ln w="38100">
            <a:solidFill>
              <a:schemeClr val="bg1"/>
            </a:solidFill>
          </a:ln>
          <a:effectLst>
            <a:glow rad="228600">
              <a:srgbClr val="FFFF00">
                <a:alpha val="40000"/>
              </a:srgbClr>
            </a:glow>
            <a:outerShdw blurRad="292100" dist="139700" dir="2700000" algn="tl" rotWithShape="0">
              <a:srgbClr val="333333">
                <a:alpha val="65000"/>
              </a:srgbClr>
            </a:outerShdw>
          </a:effectLst>
        </p:spPr>
      </p:pic>
      <p:pic>
        <p:nvPicPr>
          <p:cNvPr id="8" name="Picture 7"/>
          <p:cNvPicPr>
            <a:picLocks noChangeAspect="1"/>
          </p:cNvPicPr>
          <p:nvPr/>
        </p:nvPicPr>
        <p:blipFill>
          <a:blip r:embed="rId7"/>
          <a:stretch>
            <a:fillRect/>
          </a:stretch>
        </p:blipFill>
        <p:spPr>
          <a:xfrm>
            <a:off x="5528237" y="4206241"/>
            <a:ext cx="6455117" cy="2431722"/>
          </a:xfrm>
          <a:prstGeom prst="rect">
            <a:avLst/>
          </a:prstGeom>
          <a:ln w="38100">
            <a:solidFill>
              <a:schemeClr val="bg1"/>
            </a:solidFill>
          </a:ln>
          <a:effectLst>
            <a:glow rad="228600">
              <a:srgbClr val="FFFF00">
                <a:alpha val="40000"/>
              </a:srgbClr>
            </a:glow>
            <a:outerShdw blurRad="292100" dist="139700" dir="2700000" algn="tl" rotWithShape="0">
              <a:srgbClr val="333333">
                <a:alpha val="65000"/>
              </a:srgbClr>
            </a:outerShdw>
          </a:effectLst>
        </p:spPr>
      </p:pic>
      <p:pic>
        <p:nvPicPr>
          <p:cNvPr id="9" name="Picture 8"/>
          <p:cNvPicPr>
            <a:picLocks noChangeAspect="1"/>
          </p:cNvPicPr>
          <p:nvPr/>
        </p:nvPicPr>
        <p:blipFill>
          <a:blip r:embed="rId8"/>
          <a:stretch>
            <a:fillRect/>
          </a:stretch>
        </p:blipFill>
        <p:spPr>
          <a:xfrm>
            <a:off x="2850318" y="863310"/>
            <a:ext cx="6450232" cy="5535472"/>
          </a:xfrm>
          <a:prstGeom prst="rect">
            <a:avLst/>
          </a:prstGeom>
          <a:ln w="38100">
            <a:solidFill>
              <a:schemeClr val="bg1"/>
            </a:solidFill>
          </a:ln>
          <a:effectLst>
            <a:glow rad="228600">
              <a:srgbClr val="FFFF00">
                <a:alpha val="40000"/>
              </a:srgbClr>
            </a:glow>
            <a:outerShdw blurRad="292100" dist="139700" dir="2700000" algn="tl" rotWithShape="0">
              <a:srgbClr val="333333">
                <a:alpha val="65000"/>
              </a:srgbClr>
            </a:outerShdw>
          </a:effectLst>
        </p:spPr>
      </p:pic>
      <p:pic>
        <p:nvPicPr>
          <p:cNvPr id="10" name="Picture 9"/>
          <p:cNvPicPr>
            <a:picLocks noChangeAspect="1"/>
          </p:cNvPicPr>
          <p:nvPr/>
        </p:nvPicPr>
        <p:blipFill>
          <a:blip r:embed="rId9"/>
          <a:stretch>
            <a:fillRect/>
          </a:stretch>
        </p:blipFill>
        <p:spPr>
          <a:xfrm>
            <a:off x="6435152" y="510245"/>
            <a:ext cx="5451354" cy="4794271"/>
          </a:xfrm>
          <a:prstGeom prst="rect">
            <a:avLst/>
          </a:prstGeom>
          <a:ln w="38100">
            <a:solidFill>
              <a:schemeClr val="bg1"/>
            </a:solidFill>
          </a:ln>
          <a:effectLst>
            <a:glow rad="228600">
              <a:srgbClr val="FFFF00">
                <a:alpha val="40000"/>
              </a:srgbClr>
            </a:glow>
            <a:outerShdw blurRad="292100" dist="139700" dir="2700000" algn="tl" rotWithShape="0">
              <a:srgbClr val="333333">
                <a:alpha val="65000"/>
              </a:srgbClr>
            </a:outerShdw>
          </a:effectLst>
        </p:spPr>
      </p:pic>
      <p:pic>
        <p:nvPicPr>
          <p:cNvPr id="11" name="Picture 10"/>
          <p:cNvPicPr>
            <a:picLocks noChangeAspect="1"/>
          </p:cNvPicPr>
          <p:nvPr/>
        </p:nvPicPr>
        <p:blipFill>
          <a:blip r:embed="rId10"/>
          <a:stretch>
            <a:fillRect/>
          </a:stretch>
        </p:blipFill>
        <p:spPr>
          <a:xfrm>
            <a:off x="860193" y="1260764"/>
            <a:ext cx="1089481" cy="1229158"/>
          </a:xfrm>
          <a:prstGeom prst="rect">
            <a:avLst/>
          </a:prstGeom>
          <a:ln w="38100">
            <a:solidFill>
              <a:schemeClr val="bg1"/>
            </a:solidFill>
          </a:ln>
          <a:effectLst>
            <a:glow rad="228600">
              <a:srgbClr val="FFFF00">
                <a:alpha val="40000"/>
              </a:srgbClr>
            </a:glow>
            <a:outerShdw blurRad="292100" dist="139700" dir="2700000" algn="tl" rotWithShape="0">
              <a:srgbClr val="333333">
                <a:alpha val="65000"/>
              </a:srgbClr>
            </a:outerShdw>
          </a:effectLst>
        </p:spPr>
      </p:pic>
      <p:pic>
        <p:nvPicPr>
          <p:cNvPr id="12" name="Picture 11"/>
          <p:cNvPicPr>
            <a:picLocks noChangeAspect="1"/>
          </p:cNvPicPr>
          <p:nvPr/>
        </p:nvPicPr>
        <p:blipFill>
          <a:blip r:embed="rId11"/>
          <a:stretch>
            <a:fillRect/>
          </a:stretch>
        </p:blipFill>
        <p:spPr>
          <a:xfrm>
            <a:off x="1800693" y="1976757"/>
            <a:ext cx="4902664" cy="3477958"/>
          </a:xfrm>
          <a:prstGeom prst="rect">
            <a:avLst/>
          </a:prstGeom>
          <a:ln w="38100">
            <a:solidFill>
              <a:schemeClr val="bg1"/>
            </a:solidFill>
          </a:ln>
          <a:effectLst>
            <a:glow rad="228600">
              <a:srgbClr val="FFFF00">
                <a:alpha val="40000"/>
              </a:srgbClr>
            </a:glow>
            <a:outerShdw blurRad="292100" dist="139700" dir="2700000" algn="tl" rotWithShape="0">
              <a:srgbClr val="333333">
                <a:alpha val="65000"/>
              </a:srgbClr>
            </a:outerShdw>
          </a:effectLst>
        </p:spPr>
      </p:pic>
      <p:pic>
        <p:nvPicPr>
          <p:cNvPr id="13" name="Picture 12"/>
          <p:cNvPicPr>
            <a:picLocks noChangeAspect="1"/>
          </p:cNvPicPr>
          <p:nvPr/>
        </p:nvPicPr>
        <p:blipFill>
          <a:blip r:embed="rId12"/>
          <a:stretch>
            <a:fillRect/>
          </a:stretch>
        </p:blipFill>
        <p:spPr>
          <a:xfrm>
            <a:off x="481301" y="705972"/>
            <a:ext cx="1332338" cy="5470272"/>
          </a:xfrm>
          <a:prstGeom prst="rect">
            <a:avLst/>
          </a:prstGeom>
          <a:ln w="38100">
            <a:solidFill>
              <a:schemeClr val="bg1"/>
            </a:solidFill>
          </a:ln>
          <a:effectLst>
            <a:glow rad="228600">
              <a:srgbClr val="FFFF00">
                <a:alpha val="40000"/>
              </a:srgbClr>
            </a:glow>
            <a:outerShdw blurRad="292100" dist="139700" dir="2700000" algn="tl" rotWithShape="0">
              <a:srgbClr val="333333">
                <a:alpha val="65000"/>
              </a:srgbClr>
            </a:outerShdw>
          </a:effectLst>
        </p:spPr>
      </p:pic>
      <p:pic>
        <p:nvPicPr>
          <p:cNvPr id="14" name="Picture 13"/>
          <p:cNvPicPr>
            <a:picLocks noChangeAspect="1"/>
          </p:cNvPicPr>
          <p:nvPr/>
        </p:nvPicPr>
        <p:blipFill>
          <a:blip r:embed="rId13"/>
          <a:stretch>
            <a:fillRect/>
          </a:stretch>
        </p:blipFill>
        <p:spPr>
          <a:xfrm>
            <a:off x="1297637" y="3589665"/>
            <a:ext cx="8150823" cy="2256148"/>
          </a:xfrm>
          <a:prstGeom prst="rect">
            <a:avLst/>
          </a:prstGeom>
          <a:ln w="38100">
            <a:solidFill>
              <a:schemeClr val="bg1"/>
            </a:solidFill>
          </a:ln>
          <a:effectLst>
            <a:glow rad="228600">
              <a:srgbClr val="FFFF00">
                <a:alpha val="40000"/>
              </a:srgbClr>
            </a:glow>
            <a:outerShdw blurRad="292100" dist="139700" dir="2700000" algn="tl" rotWithShape="0">
              <a:srgbClr val="333333">
                <a:alpha val="65000"/>
              </a:srgbClr>
            </a:outerShdw>
          </a:effectLst>
        </p:spPr>
      </p:pic>
      <p:pic>
        <p:nvPicPr>
          <p:cNvPr id="15" name="Picture 14"/>
          <p:cNvPicPr>
            <a:picLocks noChangeAspect="1"/>
          </p:cNvPicPr>
          <p:nvPr/>
        </p:nvPicPr>
        <p:blipFill>
          <a:blip r:embed="rId14"/>
          <a:stretch>
            <a:fillRect/>
          </a:stretch>
        </p:blipFill>
        <p:spPr>
          <a:xfrm>
            <a:off x="1297637" y="943827"/>
            <a:ext cx="7040383" cy="4121528"/>
          </a:xfrm>
          <a:prstGeom prst="rect">
            <a:avLst/>
          </a:prstGeom>
          <a:ln w="38100">
            <a:solidFill>
              <a:schemeClr val="bg1"/>
            </a:solidFill>
          </a:ln>
          <a:effectLst>
            <a:glow rad="228600">
              <a:srgbClr val="FFFF00">
                <a:alpha val="40000"/>
              </a:srgbClr>
            </a:glow>
            <a:outerShdw blurRad="292100" dist="139700" dir="2700000" algn="tl" rotWithShape="0">
              <a:srgbClr val="333333">
                <a:alpha val="65000"/>
              </a:srgbClr>
            </a:outerShdw>
          </a:effectLst>
        </p:spPr>
      </p:pic>
      <p:pic>
        <p:nvPicPr>
          <p:cNvPr id="17" name="Picture 16"/>
          <p:cNvPicPr>
            <a:picLocks noChangeAspect="1"/>
          </p:cNvPicPr>
          <p:nvPr/>
        </p:nvPicPr>
        <p:blipFill>
          <a:blip r:embed="rId15"/>
          <a:stretch>
            <a:fillRect/>
          </a:stretch>
        </p:blipFill>
        <p:spPr>
          <a:xfrm>
            <a:off x="105881" y="1262589"/>
            <a:ext cx="11939105" cy="4342444"/>
          </a:xfrm>
          <a:prstGeom prst="rect">
            <a:avLst/>
          </a:prstGeom>
          <a:ln w="38100">
            <a:solidFill>
              <a:sysClr val="windowText" lastClr="000000"/>
            </a:solidFill>
          </a:ln>
          <a:effectLst>
            <a:glow rad="228600">
              <a:srgbClr val="FFFF00">
                <a:alpha val="40000"/>
              </a:srgbClr>
            </a:glow>
            <a:outerShdw blurRad="292100" dist="139700" dir="2700000" algn="tl" rotWithShape="0">
              <a:srgbClr val="333333">
                <a:alpha val="65000"/>
              </a:srgbClr>
            </a:outerShdw>
          </a:effectLst>
        </p:spPr>
      </p:pic>
      <p:sp>
        <p:nvSpPr>
          <p:cNvPr id="16" name="TextBox 15"/>
          <p:cNvSpPr txBox="1"/>
          <p:nvPr/>
        </p:nvSpPr>
        <p:spPr>
          <a:xfrm>
            <a:off x="298442" y="1976757"/>
            <a:ext cx="11769723" cy="4708981"/>
          </a:xfrm>
          <a:prstGeom prst="rect">
            <a:avLst/>
          </a:prstGeom>
          <a:noFill/>
          <a:ln>
            <a:noFill/>
          </a:ln>
        </p:spPr>
        <p:txBody>
          <a:bodyPr wrap="square" rtlCol="0">
            <a:spAutoFit/>
          </a:bodyPr>
          <a:lstStyle/>
          <a:p>
            <a:pPr algn="ctr"/>
            <a:r>
              <a:rPr lang="en-US" sz="15000" b="1" dirty="0" smtClean="0">
                <a:ln w="22225">
                  <a:solidFill>
                    <a:schemeClr val="tx1">
                      <a:lumMod val="85000"/>
                    </a:schemeClr>
                  </a:solidFill>
                  <a:prstDash val="solid"/>
                </a:ln>
                <a:solidFill>
                  <a:srgbClr val="C00000"/>
                </a:solidFill>
                <a:effectLst>
                  <a:glow rad="63500">
                    <a:srgbClr val="FFFF00">
                      <a:alpha val="40000"/>
                    </a:srgbClr>
                  </a:glow>
                </a:effectLst>
              </a:rPr>
              <a:t>SAVE often!</a:t>
            </a:r>
            <a:endParaRPr lang="en-US" sz="15000" b="1" dirty="0">
              <a:ln w="22225">
                <a:solidFill>
                  <a:schemeClr val="tx1">
                    <a:lumMod val="85000"/>
                  </a:schemeClr>
                </a:solidFill>
                <a:prstDash val="solid"/>
              </a:ln>
              <a:solidFill>
                <a:srgbClr val="C00000"/>
              </a:solidFill>
              <a:effectLst>
                <a:glow rad="63500">
                  <a:srgbClr val="FFFF00">
                    <a:alpha val="40000"/>
                  </a:srgbClr>
                </a:glow>
              </a:effectLs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10579626"/>
      </p:ext>
    </p:extLst>
  </p:cSld>
  <p:clrMapOvr>
    <a:masterClrMapping/>
  </p:clrMapOvr>
  <mc:AlternateContent xmlns:mc="http://schemas.openxmlformats.org/markup-compatibility/2006" xmlns:p14="http://schemas.microsoft.com/office/powerpoint/2010/main">
    <mc:Choice Requires="p14">
      <p:transition spd="slow" p14:dur="2000" advTm="91673"/>
    </mc:Choice>
    <mc:Fallback xmlns="">
      <p:transition spd="slow" advTm="91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53" presetClass="entr" presetSubtype="16"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3000" fill="hold"/>
                                        <p:tgtEl>
                                          <p:spTgt spid="7"/>
                                        </p:tgtEl>
                                        <p:attrNameLst>
                                          <p:attrName>ppt_w</p:attrName>
                                        </p:attrNameLst>
                                      </p:cBhvr>
                                      <p:tavLst>
                                        <p:tav tm="0">
                                          <p:val>
                                            <p:fltVal val="0"/>
                                          </p:val>
                                        </p:tav>
                                        <p:tav tm="100000">
                                          <p:val>
                                            <p:strVal val="#ppt_w"/>
                                          </p:val>
                                        </p:tav>
                                      </p:tavLst>
                                    </p:anim>
                                    <p:anim calcmode="lin" valueType="num">
                                      <p:cBhvr>
                                        <p:cTn id="11" dur="3000" fill="hold"/>
                                        <p:tgtEl>
                                          <p:spTgt spid="7"/>
                                        </p:tgtEl>
                                        <p:attrNameLst>
                                          <p:attrName>ppt_h</p:attrName>
                                        </p:attrNameLst>
                                      </p:cBhvr>
                                      <p:tavLst>
                                        <p:tav tm="0">
                                          <p:val>
                                            <p:fltVal val="0"/>
                                          </p:val>
                                        </p:tav>
                                        <p:tav tm="100000">
                                          <p:val>
                                            <p:strVal val="#ppt_h"/>
                                          </p:val>
                                        </p:tav>
                                      </p:tavLst>
                                    </p:anim>
                                    <p:animEffect transition="in" filter="fade">
                                      <p:cBhvr>
                                        <p:cTn id="12" dur="3000"/>
                                        <p:tgtEl>
                                          <p:spTgt spid="7"/>
                                        </p:tgtEl>
                                      </p:cBhvr>
                                    </p:animEffect>
                                  </p:childTnLst>
                                </p:cTn>
                              </p:par>
                            </p:childTnLst>
                          </p:cTn>
                        </p:par>
                        <p:par>
                          <p:cTn id="13" fill="hold">
                            <p:stCondLst>
                              <p:cond delay="3001"/>
                            </p:stCondLst>
                            <p:childTnLst>
                              <p:par>
                                <p:cTn id="14" presetID="53" presetClass="entr" presetSubtype="16" fill="hold" nodeType="afterEffect">
                                  <p:stCondLst>
                                    <p:cond delay="600"/>
                                  </p:stCondLst>
                                  <p:childTnLst>
                                    <p:set>
                                      <p:cBhvr>
                                        <p:cTn id="15" dur="1" fill="hold">
                                          <p:stCondLst>
                                            <p:cond delay="0"/>
                                          </p:stCondLst>
                                        </p:cTn>
                                        <p:tgtEl>
                                          <p:spTgt spid="8"/>
                                        </p:tgtEl>
                                        <p:attrNameLst>
                                          <p:attrName>style.visibility</p:attrName>
                                        </p:attrNameLst>
                                      </p:cBhvr>
                                      <p:to>
                                        <p:strVal val="visible"/>
                                      </p:to>
                                    </p:set>
                                    <p:anim calcmode="lin" valueType="num">
                                      <p:cBhvr>
                                        <p:cTn id="16" dur="3000" fill="hold"/>
                                        <p:tgtEl>
                                          <p:spTgt spid="8"/>
                                        </p:tgtEl>
                                        <p:attrNameLst>
                                          <p:attrName>ppt_w</p:attrName>
                                        </p:attrNameLst>
                                      </p:cBhvr>
                                      <p:tavLst>
                                        <p:tav tm="0">
                                          <p:val>
                                            <p:fltVal val="0"/>
                                          </p:val>
                                        </p:tav>
                                        <p:tav tm="100000">
                                          <p:val>
                                            <p:strVal val="#ppt_w"/>
                                          </p:val>
                                        </p:tav>
                                      </p:tavLst>
                                    </p:anim>
                                    <p:anim calcmode="lin" valueType="num">
                                      <p:cBhvr>
                                        <p:cTn id="17" dur="3000" fill="hold"/>
                                        <p:tgtEl>
                                          <p:spTgt spid="8"/>
                                        </p:tgtEl>
                                        <p:attrNameLst>
                                          <p:attrName>ppt_h</p:attrName>
                                        </p:attrNameLst>
                                      </p:cBhvr>
                                      <p:tavLst>
                                        <p:tav tm="0">
                                          <p:val>
                                            <p:fltVal val="0"/>
                                          </p:val>
                                        </p:tav>
                                        <p:tav tm="100000">
                                          <p:val>
                                            <p:strVal val="#ppt_h"/>
                                          </p:val>
                                        </p:tav>
                                      </p:tavLst>
                                    </p:anim>
                                    <p:animEffect transition="in" filter="fade">
                                      <p:cBhvr>
                                        <p:cTn id="18" dur="3000"/>
                                        <p:tgtEl>
                                          <p:spTgt spid="8"/>
                                        </p:tgtEl>
                                      </p:cBhvr>
                                    </p:animEffect>
                                  </p:childTnLst>
                                </p:cTn>
                              </p:par>
                            </p:childTnLst>
                          </p:cTn>
                        </p:par>
                        <p:par>
                          <p:cTn id="19" fill="hold">
                            <p:stCondLst>
                              <p:cond delay="6601"/>
                            </p:stCondLst>
                            <p:childTnLst>
                              <p:par>
                                <p:cTn id="20" presetID="10" presetClass="exit" presetSubtype="0" fill="hold" nodeType="afterEffect">
                                  <p:stCondLst>
                                    <p:cond delay="240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10" presetClass="exit" presetSubtype="0" fill="hold" nodeType="withEffect">
                                  <p:stCondLst>
                                    <p:cond delay="250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par>
                          <p:cTn id="26" fill="hold">
                            <p:stCondLst>
                              <p:cond delay="9601"/>
                            </p:stCondLst>
                            <p:childTnLst>
                              <p:par>
                                <p:cTn id="27" presetID="53" presetClass="entr" presetSubtype="16" fill="hold" nodeType="afterEffect">
                                  <p:stCondLst>
                                    <p:cond delay="900"/>
                                  </p:stCondLst>
                                  <p:childTnLst>
                                    <p:set>
                                      <p:cBhvr>
                                        <p:cTn id="28" dur="1" fill="hold">
                                          <p:stCondLst>
                                            <p:cond delay="0"/>
                                          </p:stCondLst>
                                        </p:cTn>
                                        <p:tgtEl>
                                          <p:spTgt spid="9"/>
                                        </p:tgtEl>
                                        <p:attrNameLst>
                                          <p:attrName>style.visibility</p:attrName>
                                        </p:attrNameLst>
                                      </p:cBhvr>
                                      <p:to>
                                        <p:strVal val="visible"/>
                                      </p:to>
                                    </p:set>
                                    <p:anim calcmode="lin" valueType="num">
                                      <p:cBhvr>
                                        <p:cTn id="29" dur="3000" fill="hold"/>
                                        <p:tgtEl>
                                          <p:spTgt spid="9"/>
                                        </p:tgtEl>
                                        <p:attrNameLst>
                                          <p:attrName>ppt_w</p:attrName>
                                        </p:attrNameLst>
                                      </p:cBhvr>
                                      <p:tavLst>
                                        <p:tav tm="0">
                                          <p:val>
                                            <p:fltVal val="0"/>
                                          </p:val>
                                        </p:tav>
                                        <p:tav tm="100000">
                                          <p:val>
                                            <p:strVal val="#ppt_w"/>
                                          </p:val>
                                        </p:tav>
                                      </p:tavLst>
                                    </p:anim>
                                    <p:anim calcmode="lin" valueType="num">
                                      <p:cBhvr>
                                        <p:cTn id="30" dur="3000" fill="hold"/>
                                        <p:tgtEl>
                                          <p:spTgt spid="9"/>
                                        </p:tgtEl>
                                        <p:attrNameLst>
                                          <p:attrName>ppt_h</p:attrName>
                                        </p:attrNameLst>
                                      </p:cBhvr>
                                      <p:tavLst>
                                        <p:tav tm="0">
                                          <p:val>
                                            <p:fltVal val="0"/>
                                          </p:val>
                                        </p:tav>
                                        <p:tav tm="100000">
                                          <p:val>
                                            <p:strVal val="#ppt_h"/>
                                          </p:val>
                                        </p:tav>
                                      </p:tavLst>
                                    </p:anim>
                                    <p:animEffect transition="in" filter="fade">
                                      <p:cBhvr>
                                        <p:cTn id="31" dur="3000"/>
                                        <p:tgtEl>
                                          <p:spTgt spid="9"/>
                                        </p:tgtEl>
                                      </p:cBhvr>
                                    </p:animEffect>
                                  </p:childTnLst>
                                </p:cTn>
                              </p:par>
                            </p:childTnLst>
                          </p:cTn>
                        </p:par>
                        <p:par>
                          <p:cTn id="32" fill="hold">
                            <p:stCondLst>
                              <p:cond delay="13501"/>
                            </p:stCondLst>
                            <p:childTnLst>
                              <p:par>
                                <p:cTn id="33" presetID="10" presetClass="exit" presetSubtype="0" fill="hold" nodeType="afterEffect">
                                  <p:stCondLst>
                                    <p:cond delay="9500"/>
                                  </p:stCondLst>
                                  <p:childTnLst>
                                    <p:animEffect transition="out" filter="fade">
                                      <p:cBhvr>
                                        <p:cTn id="34" dur="800"/>
                                        <p:tgtEl>
                                          <p:spTgt spid="9"/>
                                        </p:tgtEl>
                                      </p:cBhvr>
                                    </p:animEffect>
                                    <p:set>
                                      <p:cBhvr>
                                        <p:cTn id="35" dur="1" fill="hold">
                                          <p:stCondLst>
                                            <p:cond delay="799"/>
                                          </p:stCondLst>
                                        </p:cTn>
                                        <p:tgtEl>
                                          <p:spTgt spid="9"/>
                                        </p:tgtEl>
                                        <p:attrNameLst>
                                          <p:attrName>style.visibility</p:attrName>
                                        </p:attrNameLst>
                                      </p:cBhvr>
                                      <p:to>
                                        <p:strVal val="hidden"/>
                                      </p:to>
                                    </p:set>
                                  </p:childTnLst>
                                </p:cTn>
                              </p:par>
                            </p:childTnLst>
                          </p:cTn>
                        </p:par>
                        <p:par>
                          <p:cTn id="36" fill="hold">
                            <p:stCondLst>
                              <p:cond delay="23801"/>
                            </p:stCondLst>
                            <p:childTnLst>
                              <p:par>
                                <p:cTn id="37" presetID="53" presetClass="entr" presetSubtype="16" fill="hold" nodeType="afterEffect">
                                  <p:stCondLst>
                                    <p:cond delay="100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0" fill="hold"/>
                                        <p:tgtEl>
                                          <p:spTgt spid="10"/>
                                        </p:tgtEl>
                                        <p:attrNameLst>
                                          <p:attrName>ppt_w</p:attrName>
                                        </p:attrNameLst>
                                      </p:cBhvr>
                                      <p:tavLst>
                                        <p:tav tm="0">
                                          <p:val>
                                            <p:fltVal val="0"/>
                                          </p:val>
                                        </p:tav>
                                        <p:tav tm="100000">
                                          <p:val>
                                            <p:strVal val="#ppt_w"/>
                                          </p:val>
                                        </p:tav>
                                      </p:tavLst>
                                    </p:anim>
                                    <p:anim calcmode="lin" valueType="num">
                                      <p:cBhvr>
                                        <p:cTn id="40" dur="5000" fill="hold"/>
                                        <p:tgtEl>
                                          <p:spTgt spid="10"/>
                                        </p:tgtEl>
                                        <p:attrNameLst>
                                          <p:attrName>ppt_h</p:attrName>
                                        </p:attrNameLst>
                                      </p:cBhvr>
                                      <p:tavLst>
                                        <p:tav tm="0">
                                          <p:val>
                                            <p:fltVal val="0"/>
                                          </p:val>
                                        </p:tav>
                                        <p:tav tm="100000">
                                          <p:val>
                                            <p:strVal val="#ppt_h"/>
                                          </p:val>
                                        </p:tav>
                                      </p:tavLst>
                                    </p:anim>
                                    <p:animEffect transition="in" filter="fade">
                                      <p:cBhvr>
                                        <p:cTn id="41" dur="5000"/>
                                        <p:tgtEl>
                                          <p:spTgt spid="10"/>
                                        </p:tgtEl>
                                      </p:cBhvr>
                                    </p:animEffect>
                                  </p:childTnLst>
                                </p:cTn>
                              </p:par>
                            </p:childTnLst>
                          </p:cTn>
                        </p:par>
                        <p:par>
                          <p:cTn id="42" fill="hold">
                            <p:stCondLst>
                              <p:cond delay="29801"/>
                            </p:stCondLst>
                            <p:childTnLst>
                              <p:par>
                                <p:cTn id="43" presetID="10" presetClass="exit" presetSubtype="0" fill="hold" nodeType="afterEffect">
                                  <p:stCondLst>
                                    <p:cond delay="144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childTnLst>
                          </p:cTn>
                        </p:par>
                        <p:par>
                          <p:cTn id="46" fill="hold">
                            <p:stCondLst>
                              <p:cond delay="44701"/>
                            </p:stCondLst>
                            <p:childTnLst>
                              <p:par>
                                <p:cTn id="47" presetID="53" presetClass="entr" presetSubtype="16" fill="hold" nodeType="afterEffect">
                                  <p:stCondLst>
                                    <p:cond delay="1100"/>
                                  </p:stCondLst>
                                  <p:childTnLst>
                                    <p:set>
                                      <p:cBhvr>
                                        <p:cTn id="48" dur="1" fill="hold">
                                          <p:stCondLst>
                                            <p:cond delay="0"/>
                                          </p:stCondLst>
                                        </p:cTn>
                                        <p:tgtEl>
                                          <p:spTgt spid="11"/>
                                        </p:tgtEl>
                                        <p:attrNameLst>
                                          <p:attrName>style.visibility</p:attrName>
                                        </p:attrNameLst>
                                      </p:cBhvr>
                                      <p:to>
                                        <p:strVal val="visible"/>
                                      </p:to>
                                    </p:set>
                                    <p:anim calcmode="lin" valueType="num">
                                      <p:cBhvr>
                                        <p:cTn id="49" dur="2000" fill="hold"/>
                                        <p:tgtEl>
                                          <p:spTgt spid="11"/>
                                        </p:tgtEl>
                                        <p:attrNameLst>
                                          <p:attrName>ppt_w</p:attrName>
                                        </p:attrNameLst>
                                      </p:cBhvr>
                                      <p:tavLst>
                                        <p:tav tm="0">
                                          <p:val>
                                            <p:fltVal val="0"/>
                                          </p:val>
                                        </p:tav>
                                        <p:tav tm="100000">
                                          <p:val>
                                            <p:strVal val="#ppt_w"/>
                                          </p:val>
                                        </p:tav>
                                      </p:tavLst>
                                    </p:anim>
                                    <p:anim calcmode="lin" valueType="num">
                                      <p:cBhvr>
                                        <p:cTn id="50" dur="2000" fill="hold"/>
                                        <p:tgtEl>
                                          <p:spTgt spid="11"/>
                                        </p:tgtEl>
                                        <p:attrNameLst>
                                          <p:attrName>ppt_h</p:attrName>
                                        </p:attrNameLst>
                                      </p:cBhvr>
                                      <p:tavLst>
                                        <p:tav tm="0">
                                          <p:val>
                                            <p:fltVal val="0"/>
                                          </p:val>
                                        </p:tav>
                                        <p:tav tm="100000">
                                          <p:val>
                                            <p:strVal val="#ppt_h"/>
                                          </p:val>
                                        </p:tav>
                                      </p:tavLst>
                                    </p:anim>
                                    <p:animEffect transition="in" filter="fade">
                                      <p:cBhvr>
                                        <p:cTn id="51" dur="2000"/>
                                        <p:tgtEl>
                                          <p:spTgt spid="11"/>
                                        </p:tgtEl>
                                      </p:cBhvr>
                                    </p:animEffect>
                                  </p:childTnLst>
                                </p:cTn>
                              </p:par>
                              <p:par>
                                <p:cTn id="52" presetID="53" presetClass="entr" presetSubtype="16" fill="hold" nodeType="withEffect">
                                  <p:stCondLst>
                                    <p:cond delay="1300"/>
                                  </p:stCondLst>
                                  <p:childTnLst>
                                    <p:set>
                                      <p:cBhvr>
                                        <p:cTn id="53" dur="1" fill="hold">
                                          <p:stCondLst>
                                            <p:cond delay="0"/>
                                          </p:stCondLst>
                                        </p:cTn>
                                        <p:tgtEl>
                                          <p:spTgt spid="12"/>
                                        </p:tgtEl>
                                        <p:attrNameLst>
                                          <p:attrName>style.visibility</p:attrName>
                                        </p:attrNameLst>
                                      </p:cBhvr>
                                      <p:to>
                                        <p:strVal val="visible"/>
                                      </p:to>
                                    </p:set>
                                    <p:anim calcmode="lin" valueType="num">
                                      <p:cBhvr>
                                        <p:cTn id="54" dur="2000" fill="hold"/>
                                        <p:tgtEl>
                                          <p:spTgt spid="12"/>
                                        </p:tgtEl>
                                        <p:attrNameLst>
                                          <p:attrName>ppt_w</p:attrName>
                                        </p:attrNameLst>
                                      </p:cBhvr>
                                      <p:tavLst>
                                        <p:tav tm="0">
                                          <p:val>
                                            <p:fltVal val="0"/>
                                          </p:val>
                                        </p:tav>
                                        <p:tav tm="100000">
                                          <p:val>
                                            <p:strVal val="#ppt_w"/>
                                          </p:val>
                                        </p:tav>
                                      </p:tavLst>
                                    </p:anim>
                                    <p:anim calcmode="lin" valueType="num">
                                      <p:cBhvr>
                                        <p:cTn id="55" dur="2000" fill="hold"/>
                                        <p:tgtEl>
                                          <p:spTgt spid="12"/>
                                        </p:tgtEl>
                                        <p:attrNameLst>
                                          <p:attrName>ppt_h</p:attrName>
                                        </p:attrNameLst>
                                      </p:cBhvr>
                                      <p:tavLst>
                                        <p:tav tm="0">
                                          <p:val>
                                            <p:fltVal val="0"/>
                                          </p:val>
                                        </p:tav>
                                        <p:tav tm="100000">
                                          <p:val>
                                            <p:strVal val="#ppt_h"/>
                                          </p:val>
                                        </p:tav>
                                      </p:tavLst>
                                    </p:anim>
                                    <p:animEffect transition="in" filter="fade">
                                      <p:cBhvr>
                                        <p:cTn id="56" dur="2000"/>
                                        <p:tgtEl>
                                          <p:spTgt spid="12"/>
                                        </p:tgtEl>
                                      </p:cBhvr>
                                    </p:animEffect>
                                  </p:childTnLst>
                                </p:cTn>
                              </p:par>
                            </p:childTnLst>
                          </p:cTn>
                        </p:par>
                        <p:par>
                          <p:cTn id="57" fill="hold">
                            <p:stCondLst>
                              <p:cond delay="48001"/>
                            </p:stCondLst>
                            <p:childTnLst>
                              <p:par>
                                <p:cTn id="58" presetID="10" presetClass="exit" presetSubtype="0" fill="hold" nodeType="afterEffect">
                                  <p:stCondLst>
                                    <p:cond delay="15000"/>
                                  </p:stCondLst>
                                  <p:childTnLst>
                                    <p:animEffect transition="out" filter="fade">
                                      <p:cBhvr>
                                        <p:cTn id="59" dur="600"/>
                                        <p:tgtEl>
                                          <p:spTgt spid="11"/>
                                        </p:tgtEl>
                                      </p:cBhvr>
                                    </p:animEffect>
                                    <p:set>
                                      <p:cBhvr>
                                        <p:cTn id="60" dur="1" fill="hold">
                                          <p:stCondLst>
                                            <p:cond delay="599"/>
                                          </p:stCondLst>
                                        </p:cTn>
                                        <p:tgtEl>
                                          <p:spTgt spid="11"/>
                                        </p:tgtEl>
                                        <p:attrNameLst>
                                          <p:attrName>style.visibility</p:attrName>
                                        </p:attrNameLst>
                                      </p:cBhvr>
                                      <p:to>
                                        <p:strVal val="hidden"/>
                                      </p:to>
                                    </p:set>
                                  </p:childTnLst>
                                </p:cTn>
                              </p:par>
                              <p:par>
                                <p:cTn id="61" presetID="10" presetClass="exit" presetSubtype="0" fill="hold" nodeType="withEffect">
                                  <p:stCondLst>
                                    <p:cond delay="15000"/>
                                  </p:stCondLst>
                                  <p:childTnLst>
                                    <p:animEffect transition="out" filter="fade">
                                      <p:cBhvr>
                                        <p:cTn id="62" dur="500"/>
                                        <p:tgtEl>
                                          <p:spTgt spid="12"/>
                                        </p:tgtEl>
                                      </p:cBhvr>
                                    </p:animEffect>
                                    <p:set>
                                      <p:cBhvr>
                                        <p:cTn id="63" dur="1" fill="hold">
                                          <p:stCondLst>
                                            <p:cond delay="499"/>
                                          </p:stCondLst>
                                        </p:cTn>
                                        <p:tgtEl>
                                          <p:spTgt spid="12"/>
                                        </p:tgtEl>
                                        <p:attrNameLst>
                                          <p:attrName>style.visibility</p:attrName>
                                        </p:attrNameLst>
                                      </p:cBhvr>
                                      <p:to>
                                        <p:strVal val="hidden"/>
                                      </p:to>
                                    </p:set>
                                  </p:childTnLst>
                                </p:cTn>
                              </p:par>
                            </p:childTnLst>
                          </p:cTn>
                        </p:par>
                        <p:par>
                          <p:cTn id="64" fill="hold">
                            <p:stCondLst>
                              <p:cond delay="63601"/>
                            </p:stCondLst>
                            <p:childTnLst>
                              <p:par>
                                <p:cTn id="65" presetID="53" presetClass="entr" presetSubtype="16" fill="hold" nodeType="afterEffect">
                                  <p:stCondLst>
                                    <p:cond delay="1099"/>
                                  </p:stCondLst>
                                  <p:childTnLst>
                                    <p:set>
                                      <p:cBhvr>
                                        <p:cTn id="66" dur="1" fill="hold">
                                          <p:stCondLst>
                                            <p:cond delay="0"/>
                                          </p:stCondLst>
                                        </p:cTn>
                                        <p:tgtEl>
                                          <p:spTgt spid="13"/>
                                        </p:tgtEl>
                                        <p:attrNameLst>
                                          <p:attrName>style.visibility</p:attrName>
                                        </p:attrNameLst>
                                      </p:cBhvr>
                                      <p:to>
                                        <p:strVal val="visible"/>
                                      </p:to>
                                    </p:set>
                                    <p:anim calcmode="lin" valueType="num">
                                      <p:cBhvr>
                                        <p:cTn id="67" dur="2000" fill="hold"/>
                                        <p:tgtEl>
                                          <p:spTgt spid="13"/>
                                        </p:tgtEl>
                                        <p:attrNameLst>
                                          <p:attrName>ppt_w</p:attrName>
                                        </p:attrNameLst>
                                      </p:cBhvr>
                                      <p:tavLst>
                                        <p:tav tm="0">
                                          <p:val>
                                            <p:fltVal val="0"/>
                                          </p:val>
                                        </p:tav>
                                        <p:tav tm="100000">
                                          <p:val>
                                            <p:strVal val="#ppt_w"/>
                                          </p:val>
                                        </p:tav>
                                      </p:tavLst>
                                    </p:anim>
                                    <p:anim calcmode="lin" valueType="num">
                                      <p:cBhvr>
                                        <p:cTn id="68" dur="2000" fill="hold"/>
                                        <p:tgtEl>
                                          <p:spTgt spid="13"/>
                                        </p:tgtEl>
                                        <p:attrNameLst>
                                          <p:attrName>ppt_h</p:attrName>
                                        </p:attrNameLst>
                                      </p:cBhvr>
                                      <p:tavLst>
                                        <p:tav tm="0">
                                          <p:val>
                                            <p:fltVal val="0"/>
                                          </p:val>
                                        </p:tav>
                                        <p:tav tm="100000">
                                          <p:val>
                                            <p:strVal val="#ppt_h"/>
                                          </p:val>
                                        </p:tav>
                                      </p:tavLst>
                                    </p:anim>
                                    <p:animEffect transition="in" filter="fade">
                                      <p:cBhvr>
                                        <p:cTn id="69" dur="2000"/>
                                        <p:tgtEl>
                                          <p:spTgt spid="13"/>
                                        </p:tgtEl>
                                      </p:cBhvr>
                                    </p:animEffect>
                                  </p:childTnLst>
                                </p:cTn>
                              </p:par>
                            </p:childTnLst>
                          </p:cTn>
                        </p:par>
                        <p:par>
                          <p:cTn id="70" fill="hold">
                            <p:stCondLst>
                              <p:cond delay="66700"/>
                            </p:stCondLst>
                            <p:childTnLst>
                              <p:par>
                                <p:cTn id="71" presetID="53" presetClass="entr" presetSubtype="16" fill="hold" nodeType="afterEffect">
                                  <p:stCondLst>
                                    <p:cond delay="1900"/>
                                  </p:stCondLst>
                                  <p:childTnLst>
                                    <p:set>
                                      <p:cBhvr>
                                        <p:cTn id="72" dur="1" fill="hold">
                                          <p:stCondLst>
                                            <p:cond delay="0"/>
                                          </p:stCondLst>
                                        </p:cTn>
                                        <p:tgtEl>
                                          <p:spTgt spid="14"/>
                                        </p:tgtEl>
                                        <p:attrNameLst>
                                          <p:attrName>style.visibility</p:attrName>
                                        </p:attrNameLst>
                                      </p:cBhvr>
                                      <p:to>
                                        <p:strVal val="visible"/>
                                      </p:to>
                                    </p:set>
                                    <p:anim calcmode="lin" valueType="num">
                                      <p:cBhvr>
                                        <p:cTn id="73" dur="2000" fill="hold"/>
                                        <p:tgtEl>
                                          <p:spTgt spid="14"/>
                                        </p:tgtEl>
                                        <p:attrNameLst>
                                          <p:attrName>ppt_w</p:attrName>
                                        </p:attrNameLst>
                                      </p:cBhvr>
                                      <p:tavLst>
                                        <p:tav tm="0">
                                          <p:val>
                                            <p:fltVal val="0"/>
                                          </p:val>
                                        </p:tav>
                                        <p:tav tm="100000">
                                          <p:val>
                                            <p:strVal val="#ppt_w"/>
                                          </p:val>
                                        </p:tav>
                                      </p:tavLst>
                                    </p:anim>
                                    <p:anim calcmode="lin" valueType="num">
                                      <p:cBhvr>
                                        <p:cTn id="74" dur="2000" fill="hold"/>
                                        <p:tgtEl>
                                          <p:spTgt spid="14"/>
                                        </p:tgtEl>
                                        <p:attrNameLst>
                                          <p:attrName>ppt_h</p:attrName>
                                        </p:attrNameLst>
                                      </p:cBhvr>
                                      <p:tavLst>
                                        <p:tav tm="0">
                                          <p:val>
                                            <p:fltVal val="0"/>
                                          </p:val>
                                        </p:tav>
                                        <p:tav tm="100000">
                                          <p:val>
                                            <p:strVal val="#ppt_h"/>
                                          </p:val>
                                        </p:tav>
                                      </p:tavLst>
                                    </p:anim>
                                    <p:animEffect transition="in" filter="fade">
                                      <p:cBhvr>
                                        <p:cTn id="75" dur="2000"/>
                                        <p:tgtEl>
                                          <p:spTgt spid="14"/>
                                        </p:tgtEl>
                                      </p:cBhvr>
                                    </p:animEffect>
                                  </p:childTnLst>
                                </p:cTn>
                              </p:par>
                            </p:childTnLst>
                          </p:cTn>
                        </p:par>
                        <p:par>
                          <p:cTn id="76" fill="hold">
                            <p:stCondLst>
                              <p:cond delay="70600"/>
                            </p:stCondLst>
                            <p:childTnLst>
                              <p:par>
                                <p:cTn id="77" presetID="10" presetClass="exit" presetSubtype="0" fill="hold" nodeType="afterEffect">
                                  <p:stCondLst>
                                    <p:cond delay="1799"/>
                                  </p:stCondLst>
                                  <p:childTnLst>
                                    <p:animEffect transition="out" filter="fade">
                                      <p:cBhvr>
                                        <p:cTn id="78" dur="500"/>
                                        <p:tgtEl>
                                          <p:spTgt spid="14"/>
                                        </p:tgtEl>
                                      </p:cBhvr>
                                    </p:animEffect>
                                    <p:set>
                                      <p:cBhvr>
                                        <p:cTn id="79" dur="1" fill="hold">
                                          <p:stCondLst>
                                            <p:cond delay="499"/>
                                          </p:stCondLst>
                                        </p:cTn>
                                        <p:tgtEl>
                                          <p:spTgt spid="14"/>
                                        </p:tgtEl>
                                        <p:attrNameLst>
                                          <p:attrName>style.visibility</p:attrName>
                                        </p:attrNameLst>
                                      </p:cBhvr>
                                      <p:to>
                                        <p:strVal val="hidden"/>
                                      </p:to>
                                    </p:set>
                                  </p:childTnLst>
                                </p:cTn>
                              </p:par>
                            </p:childTnLst>
                          </p:cTn>
                        </p:par>
                        <p:par>
                          <p:cTn id="80" fill="hold">
                            <p:stCondLst>
                              <p:cond delay="72899"/>
                            </p:stCondLst>
                            <p:childTnLst>
                              <p:par>
                                <p:cTn id="81" presetID="53" presetClass="entr" presetSubtype="16" fill="hold" nodeType="afterEffect">
                                  <p:stCondLst>
                                    <p:cond delay="500"/>
                                  </p:stCondLst>
                                  <p:childTnLst>
                                    <p:set>
                                      <p:cBhvr>
                                        <p:cTn id="82" dur="1" fill="hold">
                                          <p:stCondLst>
                                            <p:cond delay="0"/>
                                          </p:stCondLst>
                                        </p:cTn>
                                        <p:tgtEl>
                                          <p:spTgt spid="15"/>
                                        </p:tgtEl>
                                        <p:attrNameLst>
                                          <p:attrName>style.visibility</p:attrName>
                                        </p:attrNameLst>
                                      </p:cBhvr>
                                      <p:to>
                                        <p:strVal val="visible"/>
                                      </p:to>
                                    </p:set>
                                    <p:anim calcmode="lin" valueType="num">
                                      <p:cBhvr>
                                        <p:cTn id="83" dur="2000" fill="hold"/>
                                        <p:tgtEl>
                                          <p:spTgt spid="15"/>
                                        </p:tgtEl>
                                        <p:attrNameLst>
                                          <p:attrName>ppt_w</p:attrName>
                                        </p:attrNameLst>
                                      </p:cBhvr>
                                      <p:tavLst>
                                        <p:tav tm="0">
                                          <p:val>
                                            <p:fltVal val="0"/>
                                          </p:val>
                                        </p:tav>
                                        <p:tav tm="100000">
                                          <p:val>
                                            <p:strVal val="#ppt_w"/>
                                          </p:val>
                                        </p:tav>
                                      </p:tavLst>
                                    </p:anim>
                                    <p:anim calcmode="lin" valueType="num">
                                      <p:cBhvr>
                                        <p:cTn id="84" dur="2000" fill="hold"/>
                                        <p:tgtEl>
                                          <p:spTgt spid="15"/>
                                        </p:tgtEl>
                                        <p:attrNameLst>
                                          <p:attrName>ppt_h</p:attrName>
                                        </p:attrNameLst>
                                      </p:cBhvr>
                                      <p:tavLst>
                                        <p:tav tm="0">
                                          <p:val>
                                            <p:fltVal val="0"/>
                                          </p:val>
                                        </p:tav>
                                        <p:tav tm="100000">
                                          <p:val>
                                            <p:strVal val="#ppt_h"/>
                                          </p:val>
                                        </p:tav>
                                      </p:tavLst>
                                    </p:anim>
                                    <p:animEffect transition="in" filter="fade">
                                      <p:cBhvr>
                                        <p:cTn id="85" dur="2000"/>
                                        <p:tgtEl>
                                          <p:spTgt spid="15"/>
                                        </p:tgtEl>
                                      </p:cBhvr>
                                    </p:animEffect>
                                  </p:childTnLst>
                                </p:cTn>
                              </p:par>
                            </p:childTnLst>
                          </p:cTn>
                        </p:par>
                        <p:par>
                          <p:cTn id="86" fill="hold">
                            <p:stCondLst>
                              <p:cond delay="75399"/>
                            </p:stCondLst>
                            <p:childTnLst>
                              <p:par>
                                <p:cTn id="87" presetID="10" presetClass="exit" presetSubtype="0" fill="hold" nodeType="afterEffect">
                                  <p:stCondLst>
                                    <p:cond delay="2000"/>
                                  </p:stCondLst>
                                  <p:childTnLst>
                                    <p:animEffect transition="out" filter="fade">
                                      <p:cBhvr>
                                        <p:cTn id="88" dur="500"/>
                                        <p:tgtEl>
                                          <p:spTgt spid="15"/>
                                        </p:tgtEl>
                                      </p:cBhvr>
                                    </p:animEffect>
                                    <p:set>
                                      <p:cBhvr>
                                        <p:cTn id="89" dur="1" fill="hold">
                                          <p:stCondLst>
                                            <p:cond delay="499"/>
                                          </p:stCondLst>
                                        </p:cTn>
                                        <p:tgtEl>
                                          <p:spTgt spid="15"/>
                                        </p:tgtEl>
                                        <p:attrNameLst>
                                          <p:attrName>style.visibility</p:attrName>
                                        </p:attrNameLst>
                                      </p:cBhvr>
                                      <p:to>
                                        <p:strVal val="hidden"/>
                                      </p:to>
                                    </p:set>
                                  </p:childTnLst>
                                </p:cTn>
                              </p:par>
                              <p:par>
                                <p:cTn id="90" presetID="10" presetClass="exit" presetSubtype="0" fill="hold" nodeType="withEffect">
                                  <p:stCondLst>
                                    <p:cond delay="2000"/>
                                  </p:stCondLst>
                                  <p:childTnLst>
                                    <p:animEffect transition="out" filter="fade">
                                      <p:cBhvr>
                                        <p:cTn id="91" dur="500"/>
                                        <p:tgtEl>
                                          <p:spTgt spid="13"/>
                                        </p:tgtEl>
                                      </p:cBhvr>
                                    </p:animEffect>
                                    <p:set>
                                      <p:cBhvr>
                                        <p:cTn id="92" dur="1" fill="hold">
                                          <p:stCondLst>
                                            <p:cond delay="499"/>
                                          </p:stCondLst>
                                        </p:cTn>
                                        <p:tgtEl>
                                          <p:spTgt spid="13"/>
                                        </p:tgtEl>
                                        <p:attrNameLst>
                                          <p:attrName>style.visibility</p:attrName>
                                        </p:attrNameLst>
                                      </p:cBhvr>
                                      <p:to>
                                        <p:strVal val="hidden"/>
                                      </p:to>
                                    </p:set>
                                  </p:childTnLst>
                                </p:cTn>
                              </p:par>
                            </p:childTnLst>
                          </p:cTn>
                        </p:par>
                        <p:par>
                          <p:cTn id="93" fill="hold">
                            <p:stCondLst>
                              <p:cond delay="77899"/>
                            </p:stCondLst>
                            <p:childTnLst>
                              <p:par>
                                <p:cTn id="94" presetID="53" presetClass="entr" presetSubtype="16" fill="hold" nodeType="afterEffect">
                                  <p:stCondLst>
                                    <p:cond delay="4600"/>
                                  </p:stCondLst>
                                  <p:childTnLst>
                                    <p:set>
                                      <p:cBhvr>
                                        <p:cTn id="95" dur="1" fill="hold">
                                          <p:stCondLst>
                                            <p:cond delay="0"/>
                                          </p:stCondLst>
                                        </p:cTn>
                                        <p:tgtEl>
                                          <p:spTgt spid="17"/>
                                        </p:tgtEl>
                                        <p:attrNameLst>
                                          <p:attrName>style.visibility</p:attrName>
                                        </p:attrNameLst>
                                      </p:cBhvr>
                                      <p:to>
                                        <p:strVal val="visible"/>
                                      </p:to>
                                    </p:set>
                                    <p:anim calcmode="lin" valueType="num">
                                      <p:cBhvr>
                                        <p:cTn id="96" dur="2500" fill="hold"/>
                                        <p:tgtEl>
                                          <p:spTgt spid="17"/>
                                        </p:tgtEl>
                                        <p:attrNameLst>
                                          <p:attrName>ppt_w</p:attrName>
                                        </p:attrNameLst>
                                      </p:cBhvr>
                                      <p:tavLst>
                                        <p:tav tm="0">
                                          <p:val>
                                            <p:fltVal val="0"/>
                                          </p:val>
                                        </p:tav>
                                        <p:tav tm="100000">
                                          <p:val>
                                            <p:strVal val="#ppt_w"/>
                                          </p:val>
                                        </p:tav>
                                      </p:tavLst>
                                    </p:anim>
                                    <p:anim calcmode="lin" valueType="num">
                                      <p:cBhvr>
                                        <p:cTn id="97" dur="2500" fill="hold"/>
                                        <p:tgtEl>
                                          <p:spTgt spid="17"/>
                                        </p:tgtEl>
                                        <p:attrNameLst>
                                          <p:attrName>ppt_h</p:attrName>
                                        </p:attrNameLst>
                                      </p:cBhvr>
                                      <p:tavLst>
                                        <p:tav tm="0">
                                          <p:val>
                                            <p:fltVal val="0"/>
                                          </p:val>
                                        </p:tav>
                                        <p:tav tm="100000">
                                          <p:val>
                                            <p:strVal val="#ppt_h"/>
                                          </p:val>
                                        </p:tav>
                                      </p:tavLst>
                                    </p:anim>
                                    <p:animEffect transition="in" filter="fade">
                                      <p:cBhvr>
                                        <p:cTn id="98" dur="2500"/>
                                        <p:tgtEl>
                                          <p:spTgt spid="17"/>
                                        </p:tgtEl>
                                      </p:cBhvr>
                                    </p:animEffect>
                                  </p:childTnLst>
                                </p:cTn>
                              </p:par>
                            </p:childTnLst>
                          </p:cTn>
                        </p:par>
                        <p:par>
                          <p:cTn id="99" fill="hold">
                            <p:stCondLst>
                              <p:cond delay="84999"/>
                            </p:stCondLst>
                            <p:childTnLst>
                              <p:par>
                                <p:cTn id="100" presetID="10" presetClass="exit" presetSubtype="0" fill="hold" nodeType="afterEffect">
                                  <p:stCondLst>
                                    <p:cond delay="43200"/>
                                  </p:stCondLst>
                                  <p:childTnLst>
                                    <p:animEffect transition="out" filter="fade">
                                      <p:cBhvr>
                                        <p:cTn id="101" dur="500"/>
                                        <p:tgtEl>
                                          <p:spTgt spid="17"/>
                                        </p:tgtEl>
                                      </p:cBhvr>
                                    </p:animEffect>
                                    <p:set>
                                      <p:cBhvr>
                                        <p:cTn id="102" dur="1" fill="hold">
                                          <p:stCondLst>
                                            <p:cond delay="499"/>
                                          </p:stCondLst>
                                        </p:cTn>
                                        <p:tgtEl>
                                          <p:spTgt spid="17"/>
                                        </p:tgtEl>
                                        <p:attrNameLst>
                                          <p:attrName>style.visibility</p:attrName>
                                        </p:attrNameLst>
                                      </p:cBhvr>
                                      <p:to>
                                        <p:strVal val="hidden"/>
                                      </p:to>
                                    </p:set>
                                  </p:childTnLst>
                                </p:cTn>
                              </p:par>
                            </p:childTnLst>
                          </p:cTn>
                        </p:par>
                        <p:par>
                          <p:cTn id="103" fill="hold">
                            <p:stCondLst>
                              <p:cond delay="128699"/>
                            </p:stCondLst>
                            <p:childTnLst>
                              <p:par>
                                <p:cTn id="104" presetID="31" presetClass="entr" presetSubtype="0" fill="hold" grpId="0" nodeType="afterEffect">
                                  <p:stCondLst>
                                    <p:cond delay="700"/>
                                  </p:stCondLst>
                                  <p:childTnLst>
                                    <p:set>
                                      <p:cBhvr>
                                        <p:cTn id="105" dur="1" fill="hold">
                                          <p:stCondLst>
                                            <p:cond delay="0"/>
                                          </p:stCondLst>
                                        </p:cTn>
                                        <p:tgtEl>
                                          <p:spTgt spid="16"/>
                                        </p:tgtEl>
                                        <p:attrNameLst>
                                          <p:attrName>style.visibility</p:attrName>
                                        </p:attrNameLst>
                                      </p:cBhvr>
                                      <p:to>
                                        <p:strVal val="visible"/>
                                      </p:to>
                                    </p:set>
                                    <p:anim calcmode="lin" valueType="num">
                                      <p:cBhvr>
                                        <p:cTn id="106" dur="1000" fill="hold"/>
                                        <p:tgtEl>
                                          <p:spTgt spid="16"/>
                                        </p:tgtEl>
                                        <p:attrNameLst>
                                          <p:attrName>ppt_w</p:attrName>
                                        </p:attrNameLst>
                                      </p:cBhvr>
                                      <p:tavLst>
                                        <p:tav tm="0">
                                          <p:val>
                                            <p:fltVal val="0"/>
                                          </p:val>
                                        </p:tav>
                                        <p:tav tm="100000">
                                          <p:val>
                                            <p:strVal val="#ppt_w"/>
                                          </p:val>
                                        </p:tav>
                                      </p:tavLst>
                                    </p:anim>
                                    <p:anim calcmode="lin" valueType="num">
                                      <p:cBhvr>
                                        <p:cTn id="107" dur="1000" fill="hold"/>
                                        <p:tgtEl>
                                          <p:spTgt spid="16"/>
                                        </p:tgtEl>
                                        <p:attrNameLst>
                                          <p:attrName>ppt_h</p:attrName>
                                        </p:attrNameLst>
                                      </p:cBhvr>
                                      <p:tavLst>
                                        <p:tav tm="0">
                                          <p:val>
                                            <p:fltVal val="0"/>
                                          </p:val>
                                        </p:tav>
                                        <p:tav tm="100000">
                                          <p:val>
                                            <p:strVal val="#ppt_h"/>
                                          </p:val>
                                        </p:tav>
                                      </p:tavLst>
                                    </p:anim>
                                    <p:anim calcmode="lin" valueType="num">
                                      <p:cBhvr>
                                        <p:cTn id="108" dur="1000" fill="hold"/>
                                        <p:tgtEl>
                                          <p:spTgt spid="16"/>
                                        </p:tgtEl>
                                        <p:attrNameLst>
                                          <p:attrName>style.rotation</p:attrName>
                                        </p:attrNameLst>
                                      </p:cBhvr>
                                      <p:tavLst>
                                        <p:tav tm="0">
                                          <p:val>
                                            <p:fltVal val="90"/>
                                          </p:val>
                                        </p:tav>
                                        <p:tav tm="100000">
                                          <p:val>
                                            <p:fltVal val="0"/>
                                          </p:val>
                                        </p:tav>
                                      </p:tavLst>
                                    </p:anim>
                                    <p:animEffect transition="in" filter="fade">
                                      <p:cBhvr>
                                        <p:cTn id="109" dur="1000"/>
                                        <p:tgtEl>
                                          <p:spTgt spid="16"/>
                                        </p:tgtEl>
                                      </p:cBhvr>
                                    </p:animEffect>
                                  </p:childTnLst>
                                </p:cTn>
                              </p:par>
                            </p:childTnLst>
                          </p:cTn>
                        </p:par>
                        <p:par>
                          <p:cTn id="110" fill="hold">
                            <p:stCondLst>
                              <p:cond delay="130399"/>
                            </p:stCondLst>
                            <p:childTnLst>
                              <p:par>
                                <p:cTn id="111" presetID="32" presetClass="emph" presetSubtype="0" fill="hold" grpId="1" nodeType="afterEffect">
                                  <p:stCondLst>
                                    <p:cond delay="0"/>
                                  </p:stCondLst>
                                  <p:childTnLst>
                                    <p:animRot by="120000">
                                      <p:cBhvr>
                                        <p:cTn id="112" dur="200" fill="hold">
                                          <p:stCondLst>
                                            <p:cond delay="0"/>
                                          </p:stCondLst>
                                        </p:cTn>
                                        <p:tgtEl>
                                          <p:spTgt spid="16"/>
                                        </p:tgtEl>
                                        <p:attrNameLst>
                                          <p:attrName>r</p:attrName>
                                        </p:attrNameLst>
                                      </p:cBhvr>
                                    </p:animRot>
                                    <p:animRot by="-240000">
                                      <p:cBhvr>
                                        <p:cTn id="113" dur="400" fill="hold">
                                          <p:stCondLst>
                                            <p:cond delay="400"/>
                                          </p:stCondLst>
                                        </p:cTn>
                                        <p:tgtEl>
                                          <p:spTgt spid="16"/>
                                        </p:tgtEl>
                                        <p:attrNameLst>
                                          <p:attrName>r</p:attrName>
                                        </p:attrNameLst>
                                      </p:cBhvr>
                                    </p:animRot>
                                    <p:animRot by="240000">
                                      <p:cBhvr>
                                        <p:cTn id="114" dur="400" fill="hold">
                                          <p:stCondLst>
                                            <p:cond delay="800"/>
                                          </p:stCondLst>
                                        </p:cTn>
                                        <p:tgtEl>
                                          <p:spTgt spid="16"/>
                                        </p:tgtEl>
                                        <p:attrNameLst>
                                          <p:attrName>r</p:attrName>
                                        </p:attrNameLst>
                                      </p:cBhvr>
                                    </p:animRot>
                                    <p:animRot by="-240000">
                                      <p:cBhvr>
                                        <p:cTn id="115" dur="400" fill="hold">
                                          <p:stCondLst>
                                            <p:cond delay="1200"/>
                                          </p:stCondLst>
                                        </p:cTn>
                                        <p:tgtEl>
                                          <p:spTgt spid="16"/>
                                        </p:tgtEl>
                                        <p:attrNameLst>
                                          <p:attrName>r</p:attrName>
                                        </p:attrNameLst>
                                      </p:cBhvr>
                                    </p:animRot>
                                    <p:animRot by="120000">
                                      <p:cBhvr>
                                        <p:cTn id="116" dur="400" fill="hold">
                                          <p:stCondLst>
                                            <p:cond delay="1600"/>
                                          </p:stCondLst>
                                        </p:cTn>
                                        <p:tgtEl>
                                          <p:spTgt spid="16"/>
                                        </p:tgtEl>
                                        <p:attrNameLst>
                                          <p:attrName>r</p:attrName>
                                        </p:attrNameLst>
                                      </p:cBhvr>
                                    </p:animRot>
                                  </p:childTnLst>
                                </p:cTn>
                              </p:par>
                            </p:childTnLst>
                          </p:cTn>
                        </p:par>
                        <p:par>
                          <p:cTn id="117" fill="hold">
                            <p:stCondLst>
                              <p:cond delay="132399"/>
                            </p:stCondLst>
                            <p:childTnLst>
                              <p:par>
                                <p:cTn id="118" presetID="10" presetClass="exit" presetSubtype="0" fill="hold" grpId="2" nodeType="afterEffect">
                                  <p:stCondLst>
                                    <p:cond delay="2000"/>
                                  </p:stCondLst>
                                  <p:childTnLst>
                                    <p:animEffect transition="out" filter="fade">
                                      <p:cBhvr>
                                        <p:cTn id="119" dur="500"/>
                                        <p:tgtEl>
                                          <p:spTgt spid="16"/>
                                        </p:tgtEl>
                                      </p:cBhvr>
                                    </p:animEffect>
                                    <p:set>
                                      <p:cBhvr>
                                        <p:cTn id="120"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1" fill="hold" display="0">
                  <p:stCondLst>
                    <p:cond delay="indefinite"/>
                  </p:stCondLst>
                  <p:endCondLst>
                    <p:cond evt="onStopAudio" delay="0">
                      <p:tgtEl>
                        <p:sldTgt/>
                      </p:tgtEl>
                    </p:cond>
                  </p:endCondLst>
                </p:cTn>
                <p:tgtEl>
                  <p:spTgt spid="4"/>
                </p:tgtEl>
              </p:cMediaNode>
            </p:audio>
          </p:childTnLst>
        </p:cTn>
      </p:par>
    </p:tnLst>
    <p:bldLst>
      <p:bldP spid="16" grpId="0"/>
      <p:bldP spid="16" grpId="1"/>
      <p:bldP spid="16"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9457" y="4072909"/>
            <a:ext cx="7213600" cy="2260600"/>
          </a:xfrm>
          <a:prstGeom prst="rect">
            <a:avLst/>
          </a:prstGeom>
        </p:spPr>
      </p:pic>
      <p:pic>
        <p:nvPicPr>
          <p:cNvPr id="1026" name="Picture 2" descr="http://res.publicdomainfiles.com/pdf_view/66/1392058502255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90866" y="568746"/>
            <a:ext cx="2038985" cy="2047499"/>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43876642"/>
      </p:ext>
    </p:extLst>
  </p:cSld>
  <p:clrMapOvr>
    <a:masterClrMapping/>
  </p:clrMapOvr>
  <mc:AlternateContent xmlns:mc="http://schemas.openxmlformats.org/markup-compatibility/2006" xmlns:p14="http://schemas.microsoft.com/office/powerpoint/2010/main">
    <mc:Choice Requires="p14">
      <p:transition spd="slow" p14:dur="2000" advTm="42182"/>
    </mc:Choice>
    <mc:Fallback xmlns="">
      <p:transition spd="slow" advTm="42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22" presetClass="entr" presetSubtype="4" fill="hold" nodeType="afterEffect">
                                  <p:stCondLst>
                                    <p:cond delay="800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0B5387"/>
                </a:solidFill>
              </a:rPr>
              <a:t>Personalization</a:t>
            </a:r>
            <a:endParaRPr lang="en-US" dirty="0">
              <a:solidFill>
                <a:srgbClr val="0B5387"/>
              </a:solidFill>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5729173" y="2467315"/>
            <a:ext cx="1190285" cy="119028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88048582"/>
      </p:ext>
    </p:extLst>
  </p:cSld>
  <p:clrMapOvr>
    <a:masterClrMapping/>
  </p:clrMapOvr>
  <mc:AlternateContent xmlns:mc="http://schemas.openxmlformats.org/markup-compatibility/2006" xmlns:p14="http://schemas.microsoft.com/office/powerpoint/2010/main">
    <mc:Choice Requires="p14">
      <p:transition spd="slow" p14:dur="2000" advTm="8009"/>
    </mc:Choice>
    <mc:Fallback xmlns="">
      <p:transition spd="slow" advTm="8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111" y="1969587"/>
            <a:ext cx="8534401" cy="780506"/>
          </a:xfrm>
        </p:spPr>
        <p:txBody>
          <a:bodyPr/>
          <a:lstStyle/>
          <a:p>
            <a:r>
              <a:rPr lang="en-US" dirty="0" smtClean="0">
                <a:solidFill>
                  <a:srgbClr val="045087"/>
                </a:solidFill>
              </a:rPr>
              <a:t>First few steps</a:t>
            </a:r>
            <a:endParaRPr lang="en-US" dirty="0">
              <a:solidFill>
                <a:srgbClr val="045087"/>
              </a:solidFill>
            </a:endParaRPr>
          </a:p>
        </p:txBody>
      </p:sp>
      <p:sp>
        <p:nvSpPr>
          <p:cNvPr id="3" name="Subtitle 2"/>
          <p:cNvSpPr>
            <a:spLocks noGrp="1"/>
          </p:cNvSpPr>
          <p:nvPr>
            <p:ph type="body" idx="1"/>
          </p:nvPr>
        </p:nvSpPr>
        <p:spPr>
          <a:xfrm>
            <a:off x="342492" y="3096704"/>
            <a:ext cx="5919538" cy="3608896"/>
          </a:xfrm>
        </p:spPr>
        <p:txBody>
          <a:bodyPr>
            <a:noAutofit/>
          </a:bodyPr>
          <a:lstStyle/>
          <a:p>
            <a:pPr marL="514350" indent="-514350">
              <a:buFont typeface="+mj-lt"/>
              <a:buAutoNum type="arabicPeriod"/>
            </a:pPr>
            <a:r>
              <a:rPr lang="en-US" sz="2800" dirty="0" smtClean="0">
                <a:solidFill>
                  <a:srgbClr val="045087"/>
                </a:solidFill>
              </a:rPr>
              <a:t>Registration Information</a:t>
            </a:r>
          </a:p>
          <a:p>
            <a:pPr marL="514350" indent="-514350">
              <a:buFont typeface="+mj-lt"/>
              <a:buAutoNum type="arabicPeriod"/>
            </a:pPr>
            <a:endParaRPr lang="en-US" sz="2800" dirty="0">
              <a:solidFill>
                <a:srgbClr val="045087"/>
              </a:solidFill>
            </a:endParaRPr>
          </a:p>
          <a:p>
            <a:pPr marL="514350" indent="-514350">
              <a:buFont typeface="+mj-lt"/>
              <a:buAutoNum type="arabicPeriod"/>
            </a:pPr>
            <a:r>
              <a:rPr lang="en-US" sz="2800" dirty="0" smtClean="0">
                <a:solidFill>
                  <a:srgbClr val="045087"/>
                </a:solidFill>
              </a:rPr>
              <a:t>Personalization – Mission and Goals</a:t>
            </a:r>
          </a:p>
          <a:p>
            <a:pPr marL="514350" indent="-514350">
              <a:buFont typeface="+mj-lt"/>
              <a:buAutoNum type="arabicPeriod"/>
            </a:pPr>
            <a:endParaRPr lang="en-US" sz="2800" dirty="0">
              <a:solidFill>
                <a:srgbClr val="045087"/>
              </a:solidFill>
            </a:endParaRPr>
          </a:p>
          <a:p>
            <a:pPr marL="514350" indent="-514350">
              <a:buFont typeface="+mj-lt"/>
              <a:buAutoNum type="arabicPeriod"/>
            </a:pPr>
            <a:r>
              <a:rPr lang="en-US" sz="2800" dirty="0" smtClean="0">
                <a:solidFill>
                  <a:srgbClr val="045087"/>
                </a:solidFill>
              </a:rPr>
              <a:t>Leadership Team information</a:t>
            </a:r>
          </a:p>
          <a:p>
            <a:pPr marL="514350" indent="-514350">
              <a:buFont typeface="+mj-lt"/>
              <a:buAutoNum type="arabicPeriod"/>
            </a:pPr>
            <a:endParaRPr lang="en-US" sz="2800" dirty="0">
              <a:solidFill>
                <a:srgbClr val="045087"/>
              </a:solidFill>
            </a:endParaRPr>
          </a:p>
          <a:p>
            <a:endParaRPr lang="en-US" sz="2800" dirty="0">
              <a:solidFill>
                <a:srgbClr val="045087"/>
              </a:solidFill>
            </a:endParaRPr>
          </a:p>
          <a:p>
            <a:endParaRPr lang="en-US" sz="2800" dirty="0">
              <a:solidFill>
                <a:srgbClr val="045087"/>
              </a:solidFill>
            </a:endParaRPr>
          </a:p>
        </p:txBody>
      </p:sp>
      <p:pic>
        <p:nvPicPr>
          <p:cNvPr id="6" name="Picture 5"/>
          <p:cNvPicPr>
            <a:picLocks noChangeAspect="1"/>
          </p:cNvPicPr>
          <p:nvPr/>
        </p:nvPicPr>
        <p:blipFill>
          <a:blip r:embed="rId5"/>
          <a:stretch>
            <a:fillRect/>
          </a:stretch>
        </p:blipFill>
        <p:spPr>
          <a:xfrm>
            <a:off x="342492" y="317968"/>
            <a:ext cx="5919538" cy="14546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Subtitle 2"/>
          <p:cNvSpPr txBox="1">
            <a:spLocks/>
          </p:cNvSpPr>
          <p:nvPr/>
        </p:nvSpPr>
        <p:spPr>
          <a:xfrm>
            <a:off x="6414067" y="3096703"/>
            <a:ext cx="8534400" cy="2486515"/>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marL="514350" indent="-514350">
              <a:buAutoNum type="arabicPeriod" startAt="4"/>
            </a:pPr>
            <a:r>
              <a:rPr lang="en-US" sz="2800" dirty="0" smtClean="0">
                <a:solidFill>
                  <a:srgbClr val="045087"/>
                </a:solidFill>
              </a:rPr>
              <a:t>Demographics</a:t>
            </a:r>
          </a:p>
          <a:p>
            <a:pPr marL="514350" indent="-514350">
              <a:buAutoNum type="arabicPeriod" startAt="4"/>
            </a:pPr>
            <a:endParaRPr lang="en-US" sz="2800" dirty="0">
              <a:solidFill>
                <a:srgbClr val="045087"/>
              </a:solidFill>
            </a:endParaRPr>
          </a:p>
          <a:p>
            <a:pPr marL="514350" indent="-514350">
              <a:buAutoNum type="arabicPeriod" startAt="4"/>
            </a:pPr>
            <a:r>
              <a:rPr lang="en-US" sz="2800" dirty="0" smtClean="0">
                <a:solidFill>
                  <a:srgbClr val="045087"/>
                </a:solidFill>
              </a:rPr>
              <a:t>Assessments/Test Scores</a:t>
            </a:r>
          </a:p>
          <a:p>
            <a:pPr marL="514350" indent="-514350">
              <a:buFont typeface="+mj-lt"/>
              <a:buAutoNum type="arabicPeriod"/>
            </a:pPr>
            <a:endParaRPr lang="en-US" sz="2800" dirty="0" smtClean="0">
              <a:solidFill>
                <a:srgbClr val="045087"/>
              </a:solidFill>
            </a:endParaRPr>
          </a:p>
          <a:p>
            <a:pPr marL="514350" indent="-514350">
              <a:buFont typeface="+mj-lt"/>
              <a:buAutoNum type="arabicPeriod"/>
            </a:pPr>
            <a:endParaRPr lang="en-US" sz="2800" dirty="0" smtClean="0">
              <a:solidFill>
                <a:srgbClr val="045087"/>
              </a:solidFill>
            </a:endParaRPr>
          </a:p>
          <a:p>
            <a:pPr marL="514350" indent="-514350">
              <a:buFont typeface="+mj-lt"/>
              <a:buAutoNum type="arabicPeriod"/>
            </a:pPr>
            <a:endParaRPr lang="en-US" sz="2800" dirty="0">
              <a:solidFill>
                <a:srgbClr val="045087"/>
              </a:solidFill>
            </a:endParaRPr>
          </a:p>
        </p:txBody>
      </p:sp>
      <p:sp>
        <p:nvSpPr>
          <p:cNvPr id="8" name="Rounded Rectangular Callout 7"/>
          <p:cNvSpPr/>
          <p:nvPr/>
        </p:nvSpPr>
        <p:spPr>
          <a:xfrm>
            <a:off x="8372985" y="317968"/>
            <a:ext cx="3361765" cy="1651619"/>
          </a:xfrm>
          <a:prstGeom prst="wedgeRoundRectCallout">
            <a:avLst>
              <a:gd name="adj1" fmla="val -98433"/>
              <a:gd name="adj2" fmla="val 3879"/>
              <a:gd name="adj3" fmla="val 16667"/>
            </a:avLst>
          </a:prstGeom>
          <a:solidFill>
            <a:schemeClr val="bg1">
              <a:lumMod val="75000"/>
              <a:lumOff val="2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Just click the icon to navigate to each page</a:t>
            </a: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5966428"/>
      </p:ext>
    </p:extLst>
  </p:cSld>
  <p:clrMapOvr>
    <a:masterClrMapping/>
  </p:clrMapOvr>
  <mc:AlternateContent xmlns:mc="http://schemas.openxmlformats.org/markup-compatibility/2006" xmlns:p14="http://schemas.microsoft.com/office/powerpoint/2010/main">
    <mc:Choice Requires="p14">
      <p:transition spd="slow" p14:dur="2000" advTm="53589"/>
    </mc:Choice>
    <mc:Fallback xmlns="">
      <p:transition spd="slow" advTm="53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39308" y="628649"/>
            <a:ext cx="11904723" cy="228600"/>
          </a:xfrm>
          <a:prstGeom prst="rect">
            <a:avLst/>
          </a:prstGeom>
          <a:solidFill>
            <a:srgbClr val="B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a:stretch>
            <a:fillRect/>
          </a:stretch>
        </p:blipFill>
        <p:spPr>
          <a:xfrm>
            <a:off x="5135680" y="145838"/>
            <a:ext cx="6908352" cy="6533538"/>
          </a:xfrm>
          <a:prstGeom prst="rect">
            <a:avLst/>
          </a:prstGeom>
          <a:ln>
            <a:solidFill>
              <a:schemeClr val="bg1"/>
            </a:solidFill>
          </a:ln>
          <a:effectLst>
            <a:outerShdw blurRad="292100" dist="139700" dir="2700000" algn="tl" rotWithShape="0">
              <a:srgbClr val="333333">
                <a:alpha val="65000"/>
              </a:srgbClr>
            </a:outerShdw>
          </a:effectLst>
        </p:spPr>
      </p:pic>
      <p:sp>
        <p:nvSpPr>
          <p:cNvPr id="20" name="TextBox 19"/>
          <p:cNvSpPr txBox="1"/>
          <p:nvPr/>
        </p:nvSpPr>
        <p:spPr>
          <a:xfrm>
            <a:off x="139308" y="2772956"/>
            <a:ext cx="4900049" cy="1323439"/>
          </a:xfrm>
          <a:prstGeom prst="rightArrowCallout">
            <a:avLst>
              <a:gd name="adj1" fmla="val 25000"/>
              <a:gd name="adj2" fmla="val 25000"/>
              <a:gd name="adj3" fmla="val 25000"/>
              <a:gd name="adj4" fmla="val 86945"/>
            </a:avLst>
          </a:prstGeom>
          <a:solidFill>
            <a:schemeClr val="tx1"/>
          </a:solidFill>
          <a:ln>
            <a:solidFill>
              <a:schemeClr val="tx1">
                <a:lumMod val="50000"/>
              </a:schemeClr>
            </a:solidFill>
          </a:ln>
        </p:spPr>
        <p:txBody>
          <a:bodyPr wrap="square">
            <a:spAutoFit/>
          </a:bodyPr>
          <a:lstStyle/>
          <a:p>
            <a:pPr eaLnBrk="1" fontAlgn="auto" hangingPunct="1">
              <a:spcBef>
                <a:spcPts val="0"/>
              </a:spcBef>
              <a:spcAft>
                <a:spcPts val="0"/>
              </a:spcAft>
              <a:defRPr/>
            </a:pPr>
            <a:r>
              <a:rPr lang="en-US" sz="2000" b="1" u="sng" dirty="0" smtClean="0">
                <a:solidFill>
                  <a:srgbClr val="045087"/>
                </a:solidFill>
                <a:latin typeface="+mn-lt"/>
              </a:rPr>
              <a:t>Note</a:t>
            </a:r>
            <a:r>
              <a:rPr lang="en-US" sz="2000" b="1" u="sng" dirty="0">
                <a:solidFill>
                  <a:srgbClr val="045087"/>
                </a:solidFill>
                <a:latin typeface="+mn-lt"/>
              </a:rPr>
              <a:t>:  </a:t>
            </a:r>
            <a:r>
              <a:rPr lang="en-US" sz="2000" dirty="0">
                <a:solidFill>
                  <a:srgbClr val="045087"/>
                </a:solidFill>
                <a:latin typeface="+mn-lt"/>
              </a:rPr>
              <a:t>Coach updates can not be made by a school or district process manager.  Please contact your SEA if that information needs to be updated.</a:t>
            </a:r>
          </a:p>
        </p:txBody>
      </p:sp>
      <p:sp>
        <p:nvSpPr>
          <p:cNvPr id="22" name="TextBox 21"/>
          <p:cNvSpPr txBox="1"/>
          <p:nvPr/>
        </p:nvSpPr>
        <p:spPr>
          <a:xfrm>
            <a:off x="139308" y="1528803"/>
            <a:ext cx="4900049" cy="1015663"/>
          </a:xfrm>
          <a:prstGeom prst="rightArrowCallout">
            <a:avLst>
              <a:gd name="adj1" fmla="val 38129"/>
              <a:gd name="adj2" fmla="val 34378"/>
              <a:gd name="adj3" fmla="val 32503"/>
              <a:gd name="adj4" fmla="val 86945"/>
            </a:avLst>
          </a:prstGeom>
          <a:solidFill>
            <a:schemeClr val="tx1"/>
          </a:solidFill>
          <a:ln>
            <a:solidFill>
              <a:schemeClr val="tx1">
                <a:lumMod val="50000"/>
              </a:schemeClr>
            </a:solidFill>
          </a:ln>
        </p:spPr>
        <p:txBody>
          <a:bodyPr wrap="square">
            <a:spAutoFit/>
          </a:bodyPr>
          <a:lstStyle/>
          <a:p>
            <a:pPr>
              <a:defRPr/>
            </a:pPr>
            <a:r>
              <a:rPr lang="en-US" sz="2000" b="1" u="sng" dirty="0" smtClean="0">
                <a:solidFill>
                  <a:srgbClr val="045087"/>
                </a:solidFill>
              </a:rPr>
              <a:t>Leadership/Process Manager: </a:t>
            </a:r>
            <a:r>
              <a:rPr lang="en-US" sz="2000" dirty="0" smtClean="0">
                <a:solidFill>
                  <a:srgbClr val="045087"/>
                </a:solidFill>
              </a:rPr>
              <a:t>to edit or update, simply </a:t>
            </a:r>
            <a:r>
              <a:rPr lang="en-US" sz="2000" dirty="0">
                <a:solidFill>
                  <a:srgbClr val="045087"/>
                </a:solidFill>
              </a:rPr>
              <a:t>change the information and click SAVE.</a:t>
            </a:r>
          </a:p>
        </p:txBody>
      </p:sp>
      <p:sp>
        <p:nvSpPr>
          <p:cNvPr id="23" name="TextBox 22"/>
          <p:cNvSpPr txBox="1"/>
          <p:nvPr/>
        </p:nvSpPr>
        <p:spPr>
          <a:xfrm>
            <a:off x="139308" y="4324885"/>
            <a:ext cx="4900049" cy="2354491"/>
          </a:xfrm>
          <a:prstGeom prst="rightArrowCallout">
            <a:avLst>
              <a:gd name="adj1" fmla="val 15291"/>
              <a:gd name="adj2" fmla="val 14886"/>
              <a:gd name="adj3" fmla="val 16100"/>
              <a:gd name="adj4" fmla="val 86945"/>
            </a:avLst>
          </a:prstGeom>
          <a:solidFill>
            <a:schemeClr val="tx1"/>
          </a:solidFill>
          <a:ln>
            <a:solidFill>
              <a:schemeClr val="tx1">
                <a:lumMod val="50000"/>
              </a:schemeClr>
            </a:solidFill>
          </a:ln>
        </p:spPr>
        <p:txBody>
          <a:bodyPr wrap="square">
            <a:spAutoFit/>
          </a:bodyPr>
          <a:lstStyle/>
          <a:p>
            <a:pPr eaLnBrk="1" fontAlgn="auto" hangingPunct="1">
              <a:spcBef>
                <a:spcPts val="0"/>
              </a:spcBef>
              <a:spcAft>
                <a:spcPts val="0"/>
              </a:spcAft>
              <a:defRPr/>
            </a:pPr>
            <a:r>
              <a:rPr lang="en-US" sz="2100" b="1" u="sng" dirty="0" smtClean="0">
                <a:solidFill>
                  <a:srgbClr val="045087"/>
                </a:solidFill>
              </a:rPr>
              <a:t>Mission:  </a:t>
            </a:r>
            <a:r>
              <a:rPr lang="en-US" sz="2100" dirty="0" smtClean="0">
                <a:solidFill>
                  <a:srgbClr val="045087"/>
                </a:solidFill>
              </a:rPr>
              <a:t>enter/edit school or district mission and click SAVE.</a:t>
            </a:r>
          </a:p>
          <a:p>
            <a:pPr eaLnBrk="1" fontAlgn="auto" hangingPunct="1">
              <a:spcBef>
                <a:spcPts val="0"/>
              </a:spcBef>
              <a:spcAft>
                <a:spcPts val="0"/>
              </a:spcAft>
              <a:defRPr/>
            </a:pPr>
            <a:r>
              <a:rPr lang="en-US" sz="2100" b="1" u="sng" dirty="0" smtClean="0">
                <a:solidFill>
                  <a:srgbClr val="045087"/>
                </a:solidFill>
              </a:rPr>
              <a:t>Goals: </a:t>
            </a:r>
          </a:p>
          <a:p>
            <a:pPr eaLnBrk="1" fontAlgn="auto" hangingPunct="1">
              <a:spcBef>
                <a:spcPts val="0"/>
              </a:spcBef>
              <a:spcAft>
                <a:spcPts val="0"/>
              </a:spcAft>
              <a:defRPr/>
            </a:pPr>
            <a:r>
              <a:rPr lang="en-US" sz="2100" dirty="0" smtClean="0">
                <a:solidFill>
                  <a:srgbClr val="045087"/>
                </a:solidFill>
              </a:rPr>
              <a:t>(</a:t>
            </a:r>
            <a:r>
              <a:rPr lang="en-US" sz="2100" b="1" dirty="0" smtClean="0">
                <a:solidFill>
                  <a:srgbClr val="045087"/>
                </a:solidFill>
              </a:rPr>
              <a:t>New</a:t>
            </a:r>
            <a:r>
              <a:rPr lang="en-US" sz="2100" dirty="0" smtClean="0">
                <a:solidFill>
                  <a:srgbClr val="045087"/>
                </a:solidFill>
              </a:rPr>
              <a:t>) Click ‘Add a Goal’, enter goal, and SAVE.  </a:t>
            </a:r>
          </a:p>
          <a:p>
            <a:pPr eaLnBrk="1" fontAlgn="auto" hangingPunct="1">
              <a:spcBef>
                <a:spcPts val="0"/>
              </a:spcBef>
              <a:spcAft>
                <a:spcPts val="0"/>
              </a:spcAft>
              <a:defRPr/>
            </a:pPr>
            <a:r>
              <a:rPr lang="en-US" sz="2100" dirty="0" smtClean="0">
                <a:solidFill>
                  <a:srgbClr val="045087"/>
                </a:solidFill>
              </a:rPr>
              <a:t>(</a:t>
            </a:r>
            <a:r>
              <a:rPr lang="en-US" sz="2100" b="1" dirty="0" smtClean="0">
                <a:solidFill>
                  <a:srgbClr val="045087"/>
                </a:solidFill>
              </a:rPr>
              <a:t>Edit</a:t>
            </a:r>
            <a:r>
              <a:rPr lang="en-US" sz="2100" dirty="0" smtClean="0">
                <a:solidFill>
                  <a:srgbClr val="045087"/>
                </a:solidFill>
              </a:rPr>
              <a:t>) Click ‘Edit’, make changes, click UPDATE…then be sure to SAVE. </a:t>
            </a:r>
            <a:endParaRPr lang="en-US" sz="2100" dirty="0">
              <a:solidFill>
                <a:srgbClr val="045087"/>
              </a:solidFill>
            </a:endParaRPr>
          </a:p>
        </p:txBody>
      </p:sp>
      <p:pic>
        <p:nvPicPr>
          <p:cNvPr id="25" name="Picture 24"/>
          <p:cNvPicPr/>
          <p:nvPr/>
        </p:nvPicPr>
        <p:blipFill>
          <a:blip r:embed="rId6"/>
          <a:stretch>
            <a:fillRect/>
          </a:stretch>
        </p:blipFill>
        <p:spPr>
          <a:xfrm>
            <a:off x="139307" y="192347"/>
            <a:ext cx="1232292" cy="11012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27392095"/>
      </p:ext>
    </p:extLst>
  </p:cSld>
  <p:clrMapOvr>
    <a:masterClrMapping/>
  </p:clrMapOvr>
  <mc:AlternateContent xmlns:mc="http://schemas.openxmlformats.org/markup-compatibility/2006" xmlns:p14="http://schemas.microsoft.com/office/powerpoint/2010/main">
    <mc:Choice Requires="p14">
      <p:transition spd="slow" p14:dur="2000" advTm="133259"/>
    </mc:Choice>
    <mc:Fallback xmlns="">
      <p:transition spd="slow" advTm="133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42" presetClass="entr" presetSubtype="0"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2000"/>
                                        <p:tgtEl>
                                          <p:spTgt spid="22"/>
                                        </p:tgtEl>
                                      </p:cBhvr>
                                    </p:animEffect>
                                    <p:anim calcmode="lin" valueType="num">
                                      <p:cBhvr>
                                        <p:cTn id="11" dur="2000" fill="hold"/>
                                        <p:tgtEl>
                                          <p:spTgt spid="22"/>
                                        </p:tgtEl>
                                        <p:attrNameLst>
                                          <p:attrName>ppt_x</p:attrName>
                                        </p:attrNameLst>
                                      </p:cBhvr>
                                      <p:tavLst>
                                        <p:tav tm="0">
                                          <p:val>
                                            <p:strVal val="#ppt_x"/>
                                          </p:val>
                                        </p:tav>
                                        <p:tav tm="100000">
                                          <p:val>
                                            <p:strVal val="#ppt_x"/>
                                          </p:val>
                                        </p:tav>
                                      </p:tavLst>
                                    </p:anim>
                                    <p:anim calcmode="lin" valueType="num">
                                      <p:cBhvr>
                                        <p:cTn id="12" dur="2000" fill="hold"/>
                                        <p:tgtEl>
                                          <p:spTgt spid="22"/>
                                        </p:tgtEl>
                                        <p:attrNameLst>
                                          <p:attrName>ppt_y</p:attrName>
                                        </p:attrNameLst>
                                      </p:cBhvr>
                                      <p:tavLst>
                                        <p:tav tm="0">
                                          <p:val>
                                            <p:strVal val="#ppt_y+.1"/>
                                          </p:val>
                                        </p:tav>
                                        <p:tav tm="100000">
                                          <p:val>
                                            <p:strVal val="#ppt_y"/>
                                          </p:val>
                                        </p:tav>
                                      </p:tavLst>
                                    </p:anim>
                                  </p:childTnLst>
                                </p:cTn>
                              </p:par>
                            </p:childTnLst>
                          </p:cTn>
                        </p:par>
                        <p:par>
                          <p:cTn id="13" fill="hold">
                            <p:stCondLst>
                              <p:cond delay="2001"/>
                            </p:stCondLst>
                            <p:childTnLst>
                              <p:par>
                                <p:cTn id="14" presetID="42" presetClass="entr" presetSubtype="0" fill="hold" grpId="0" nodeType="afterEffect">
                                  <p:stCondLst>
                                    <p:cond delay="800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000"/>
                                        <p:tgtEl>
                                          <p:spTgt spid="20"/>
                                        </p:tgtEl>
                                      </p:cBhvr>
                                    </p:animEffect>
                                    <p:anim calcmode="lin" valueType="num">
                                      <p:cBhvr>
                                        <p:cTn id="17" dur="2000" fill="hold"/>
                                        <p:tgtEl>
                                          <p:spTgt spid="20"/>
                                        </p:tgtEl>
                                        <p:attrNameLst>
                                          <p:attrName>ppt_x</p:attrName>
                                        </p:attrNameLst>
                                      </p:cBhvr>
                                      <p:tavLst>
                                        <p:tav tm="0">
                                          <p:val>
                                            <p:strVal val="#ppt_x"/>
                                          </p:val>
                                        </p:tav>
                                        <p:tav tm="100000">
                                          <p:val>
                                            <p:strVal val="#ppt_x"/>
                                          </p:val>
                                        </p:tav>
                                      </p:tavLst>
                                    </p:anim>
                                    <p:anim calcmode="lin" valueType="num">
                                      <p:cBhvr>
                                        <p:cTn id="18" dur="2000" fill="hold"/>
                                        <p:tgtEl>
                                          <p:spTgt spid="20"/>
                                        </p:tgtEl>
                                        <p:attrNameLst>
                                          <p:attrName>ppt_y</p:attrName>
                                        </p:attrNameLst>
                                      </p:cBhvr>
                                      <p:tavLst>
                                        <p:tav tm="0">
                                          <p:val>
                                            <p:strVal val="#ppt_y+.1"/>
                                          </p:val>
                                        </p:tav>
                                        <p:tav tm="100000">
                                          <p:val>
                                            <p:strVal val="#ppt_y"/>
                                          </p:val>
                                        </p:tav>
                                      </p:tavLst>
                                    </p:anim>
                                  </p:childTnLst>
                                </p:cTn>
                              </p:par>
                            </p:childTnLst>
                          </p:cTn>
                        </p:par>
                        <p:par>
                          <p:cTn id="19" fill="hold">
                            <p:stCondLst>
                              <p:cond delay="12001"/>
                            </p:stCondLst>
                            <p:childTnLst>
                              <p:par>
                                <p:cTn id="20" presetID="42" presetClass="entr" presetSubtype="0" fill="hold" grpId="0" nodeType="afterEffect">
                                  <p:stCondLst>
                                    <p:cond delay="61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ppt_x</p:attrName>
                                        </p:attrNameLst>
                                      </p:cBhvr>
                                      <p:tavLst>
                                        <p:tav tm="0">
                                          <p:val>
                                            <p:strVal val="#ppt_x"/>
                                          </p:val>
                                        </p:tav>
                                        <p:tav tm="100000">
                                          <p:val>
                                            <p:strVal val="#ppt_x"/>
                                          </p:val>
                                        </p:tav>
                                      </p:tavLst>
                                    </p:anim>
                                    <p:anim calcmode="lin" valueType="num">
                                      <p:cBhvr>
                                        <p:cTn id="24" dur="2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20" grpId="0" animBg="1"/>
      <p:bldP spid="22"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39308" y="628649"/>
            <a:ext cx="11904723" cy="228600"/>
          </a:xfrm>
          <a:prstGeom prst="rect">
            <a:avLst/>
          </a:prstGeom>
          <a:solidFill>
            <a:srgbClr val="B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39307" y="3093994"/>
            <a:ext cx="4900049" cy="954107"/>
          </a:xfrm>
          <a:prstGeom prst="rightArrowCallout">
            <a:avLst>
              <a:gd name="adj1" fmla="val 25000"/>
              <a:gd name="adj2" fmla="val 25000"/>
              <a:gd name="adj3" fmla="val 25000"/>
              <a:gd name="adj4" fmla="val 86945"/>
            </a:avLst>
          </a:prstGeom>
          <a:solidFill>
            <a:schemeClr val="tx1"/>
          </a:solidFill>
          <a:ln>
            <a:solidFill>
              <a:schemeClr val="tx1">
                <a:lumMod val="50000"/>
              </a:schemeClr>
            </a:solidFill>
          </a:ln>
        </p:spPr>
        <p:txBody>
          <a:bodyPr wrap="square">
            <a:spAutoFit/>
          </a:bodyPr>
          <a:lstStyle/>
          <a:p>
            <a:pPr>
              <a:defRPr/>
            </a:pPr>
            <a:r>
              <a:rPr lang="en-US" sz="1400" dirty="0" smtClean="0">
                <a:solidFill>
                  <a:srgbClr val="045087"/>
                </a:solidFill>
              </a:rPr>
              <a:t>Update </a:t>
            </a:r>
            <a:r>
              <a:rPr lang="en-US" sz="1400" dirty="0">
                <a:solidFill>
                  <a:srgbClr val="045087"/>
                </a:solidFill>
              </a:rPr>
              <a:t>a Team Member: </a:t>
            </a:r>
            <a:endParaRPr lang="en-US" sz="1400" dirty="0" smtClean="0">
              <a:solidFill>
                <a:srgbClr val="045087"/>
              </a:solidFill>
            </a:endParaRPr>
          </a:p>
          <a:p>
            <a:pPr marL="285750" indent="-285750">
              <a:buFont typeface="Arial" panose="020B0604020202020204" pitchFamily="34" charset="0"/>
              <a:buChar char="•"/>
              <a:defRPr/>
            </a:pPr>
            <a:r>
              <a:rPr lang="en-US" sz="1400" dirty="0" smtClean="0">
                <a:solidFill>
                  <a:srgbClr val="045087"/>
                </a:solidFill>
              </a:rPr>
              <a:t>Choose </a:t>
            </a:r>
            <a:r>
              <a:rPr lang="en-US" sz="1400" dirty="0">
                <a:solidFill>
                  <a:srgbClr val="045087"/>
                </a:solidFill>
              </a:rPr>
              <a:t>the team </a:t>
            </a:r>
            <a:r>
              <a:rPr lang="en-US" sz="1400" dirty="0" smtClean="0">
                <a:solidFill>
                  <a:srgbClr val="045087"/>
                </a:solidFill>
              </a:rPr>
              <a:t>members</a:t>
            </a:r>
          </a:p>
          <a:p>
            <a:pPr marL="285750" indent="-285750">
              <a:buFont typeface="Arial" panose="020B0604020202020204" pitchFamily="34" charset="0"/>
              <a:buChar char="•"/>
              <a:defRPr/>
            </a:pPr>
            <a:r>
              <a:rPr lang="en-US" sz="1400" dirty="0" smtClean="0">
                <a:solidFill>
                  <a:srgbClr val="045087"/>
                </a:solidFill>
              </a:rPr>
              <a:t>Edit</a:t>
            </a:r>
          </a:p>
          <a:p>
            <a:pPr marL="285750" indent="-285750">
              <a:buFont typeface="Arial" panose="020B0604020202020204" pitchFamily="34" charset="0"/>
              <a:buChar char="•"/>
              <a:defRPr/>
            </a:pPr>
            <a:r>
              <a:rPr lang="en-US" sz="1400" dirty="0" smtClean="0">
                <a:solidFill>
                  <a:srgbClr val="045087"/>
                </a:solidFill>
              </a:rPr>
              <a:t>SAVE</a:t>
            </a:r>
            <a:endParaRPr lang="en-US" sz="1400" dirty="0">
              <a:solidFill>
                <a:srgbClr val="045087"/>
              </a:solidFill>
            </a:endParaRPr>
          </a:p>
        </p:txBody>
      </p:sp>
      <p:sp>
        <p:nvSpPr>
          <p:cNvPr id="22" name="TextBox 21"/>
          <p:cNvSpPr txBox="1"/>
          <p:nvPr/>
        </p:nvSpPr>
        <p:spPr>
          <a:xfrm>
            <a:off x="139308" y="1528803"/>
            <a:ext cx="4900049" cy="738664"/>
          </a:xfrm>
          <a:prstGeom prst="rightArrowCallout">
            <a:avLst>
              <a:gd name="adj1" fmla="val 32971"/>
              <a:gd name="adj2" fmla="val 34378"/>
              <a:gd name="adj3" fmla="val 32503"/>
              <a:gd name="adj4" fmla="val 86945"/>
            </a:avLst>
          </a:prstGeom>
          <a:solidFill>
            <a:schemeClr val="tx1"/>
          </a:solidFill>
          <a:ln>
            <a:solidFill>
              <a:schemeClr val="tx1">
                <a:lumMod val="50000"/>
              </a:schemeClr>
            </a:solidFill>
          </a:ln>
        </p:spPr>
        <p:txBody>
          <a:bodyPr wrap="square">
            <a:spAutoFit/>
          </a:bodyPr>
          <a:lstStyle/>
          <a:p>
            <a:pPr>
              <a:defRPr/>
            </a:pPr>
            <a:r>
              <a:rPr lang="en-US" sz="1400" dirty="0" smtClean="0">
                <a:solidFill>
                  <a:srgbClr val="045087"/>
                </a:solidFill>
              </a:rPr>
              <a:t>Add </a:t>
            </a:r>
            <a:r>
              <a:rPr lang="en-US" sz="1400" dirty="0">
                <a:solidFill>
                  <a:srgbClr val="045087"/>
                </a:solidFill>
              </a:rPr>
              <a:t>a Team </a:t>
            </a:r>
            <a:r>
              <a:rPr lang="en-US" sz="1400" dirty="0" smtClean="0">
                <a:solidFill>
                  <a:srgbClr val="045087"/>
                </a:solidFill>
              </a:rPr>
              <a:t>Member: </a:t>
            </a:r>
          </a:p>
          <a:p>
            <a:pPr marL="285750" indent="-285750">
              <a:buFont typeface="Arial" panose="020B0604020202020204" pitchFamily="34" charset="0"/>
              <a:buChar char="•"/>
              <a:defRPr/>
            </a:pPr>
            <a:r>
              <a:rPr lang="en-US" sz="1400" dirty="0" smtClean="0">
                <a:solidFill>
                  <a:srgbClr val="045087"/>
                </a:solidFill>
              </a:rPr>
              <a:t>Complete required information</a:t>
            </a:r>
          </a:p>
          <a:p>
            <a:pPr marL="285750" indent="-285750">
              <a:buFont typeface="Arial" panose="020B0604020202020204" pitchFamily="34" charset="0"/>
              <a:buChar char="•"/>
              <a:defRPr/>
            </a:pPr>
            <a:r>
              <a:rPr lang="en-US" sz="1400" dirty="0" smtClean="0">
                <a:solidFill>
                  <a:srgbClr val="045087"/>
                </a:solidFill>
              </a:rPr>
              <a:t>SAVE</a:t>
            </a:r>
            <a:endParaRPr lang="en-US" sz="1400" dirty="0">
              <a:solidFill>
                <a:srgbClr val="045087"/>
              </a:solidFill>
            </a:endParaRPr>
          </a:p>
        </p:txBody>
      </p:sp>
      <p:sp>
        <p:nvSpPr>
          <p:cNvPr id="23" name="TextBox 22"/>
          <p:cNvSpPr txBox="1"/>
          <p:nvPr/>
        </p:nvSpPr>
        <p:spPr>
          <a:xfrm>
            <a:off x="139307" y="4874629"/>
            <a:ext cx="4900049" cy="1815882"/>
          </a:xfrm>
          <a:prstGeom prst="rightArrowCallout">
            <a:avLst>
              <a:gd name="adj1" fmla="val 14242"/>
              <a:gd name="adj2" fmla="val 14361"/>
              <a:gd name="adj3" fmla="val 16100"/>
              <a:gd name="adj4" fmla="val 86945"/>
            </a:avLst>
          </a:prstGeom>
          <a:solidFill>
            <a:schemeClr val="tx1"/>
          </a:solidFill>
          <a:ln>
            <a:solidFill>
              <a:schemeClr val="tx1">
                <a:lumMod val="50000"/>
              </a:schemeClr>
            </a:solidFill>
          </a:ln>
        </p:spPr>
        <p:txBody>
          <a:bodyPr wrap="square">
            <a:spAutoFit/>
          </a:bodyPr>
          <a:lstStyle/>
          <a:p>
            <a:pPr>
              <a:defRPr/>
            </a:pPr>
            <a:r>
              <a:rPr lang="en-US" sz="1400" dirty="0" smtClean="0">
                <a:solidFill>
                  <a:srgbClr val="045087"/>
                </a:solidFill>
              </a:rPr>
              <a:t>Delete a Team Member:</a:t>
            </a:r>
          </a:p>
          <a:p>
            <a:pPr marL="285750" indent="-285750">
              <a:buFont typeface="Arial" panose="020B0604020202020204" pitchFamily="34" charset="0"/>
              <a:buChar char="•"/>
              <a:defRPr/>
            </a:pPr>
            <a:r>
              <a:rPr lang="en-US" sz="1400" dirty="0">
                <a:solidFill>
                  <a:srgbClr val="045087"/>
                </a:solidFill>
              </a:rPr>
              <a:t>Choose the team members</a:t>
            </a:r>
          </a:p>
          <a:p>
            <a:pPr marL="285750" indent="-285750">
              <a:buFont typeface="Arial" panose="020B0604020202020204" pitchFamily="34" charset="0"/>
              <a:buChar char="•"/>
              <a:defRPr/>
            </a:pPr>
            <a:r>
              <a:rPr lang="en-US" sz="1400" dirty="0" smtClean="0">
                <a:solidFill>
                  <a:srgbClr val="045087"/>
                </a:solidFill>
              </a:rPr>
              <a:t>Click ‘Delete”</a:t>
            </a:r>
            <a:endParaRPr lang="en-US" sz="1400" dirty="0">
              <a:solidFill>
                <a:srgbClr val="045087"/>
              </a:solidFill>
            </a:endParaRPr>
          </a:p>
          <a:p>
            <a:pPr marL="285750" indent="-285750">
              <a:buFont typeface="Arial" panose="020B0604020202020204" pitchFamily="34" charset="0"/>
              <a:buChar char="•"/>
              <a:defRPr/>
            </a:pPr>
            <a:r>
              <a:rPr lang="en-US" sz="1400" dirty="0" smtClean="0">
                <a:solidFill>
                  <a:srgbClr val="045087"/>
                </a:solidFill>
              </a:rPr>
              <a:t>SAVE</a:t>
            </a:r>
          </a:p>
          <a:p>
            <a:pPr marL="285750" indent="-285750">
              <a:buFont typeface="Arial" panose="020B0604020202020204" pitchFamily="34" charset="0"/>
              <a:buChar char="•"/>
              <a:defRPr/>
            </a:pPr>
            <a:endParaRPr lang="en-US" sz="1400" dirty="0">
              <a:solidFill>
                <a:srgbClr val="045087"/>
              </a:solidFill>
            </a:endParaRPr>
          </a:p>
          <a:p>
            <a:pPr>
              <a:defRPr/>
            </a:pPr>
            <a:r>
              <a:rPr lang="en-US" sz="1400" dirty="0" smtClean="0">
                <a:solidFill>
                  <a:srgbClr val="045087"/>
                </a:solidFill>
              </a:rPr>
              <a:t>*Note: Any </a:t>
            </a:r>
            <a:r>
              <a:rPr lang="en-US" sz="1400" dirty="0">
                <a:solidFill>
                  <a:srgbClr val="045087"/>
                </a:solidFill>
              </a:rPr>
              <a:t>plans that the team member was assigned to will need to be re-assigned to another team member. </a:t>
            </a:r>
            <a:r>
              <a:rPr lang="en-US" sz="1400" dirty="0" smtClean="0">
                <a:solidFill>
                  <a:srgbClr val="045087"/>
                </a:solidFill>
              </a:rPr>
              <a:t>in the CREATE step.</a:t>
            </a:r>
            <a:endParaRPr lang="en-US" sz="1400" dirty="0">
              <a:solidFill>
                <a:srgbClr val="045087"/>
              </a:solidFill>
            </a:endParaRPr>
          </a:p>
        </p:txBody>
      </p:sp>
      <p:pic>
        <p:nvPicPr>
          <p:cNvPr id="8" name="Picture 7"/>
          <p:cNvPicPr/>
          <p:nvPr/>
        </p:nvPicPr>
        <p:blipFill>
          <a:blip r:embed="rId5"/>
          <a:stretch>
            <a:fillRect/>
          </a:stretch>
        </p:blipFill>
        <p:spPr>
          <a:xfrm>
            <a:off x="1215632" y="221380"/>
            <a:ext cx="1215368" cy="10431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6"/>
          <a:stretch>
            <a:fillRect/>
          </a:stretch>
        </p:blipFill>
        <p:spPr>
          <a:xfrm>
            <a:off x="5120353" y="1528804"/>
            <a:ext cx="6903209" cy="1090572"/>
          </a:xfrm>
          <a:prstGeom prst="rect">
            <a:avLst/>
          </a:prstGeom>
          <a:ln>
            <a:solidFill>
              <a:schemeClr val="bg1"/>
            </a:solidFill>
          </a:ln>
          <a:effectLst>
            <a:outerShdw blurRad="190500" algn="tl" rotWithShape="0">
              <a:srgbClr val="000000">
                <a:alpha val="70000"/>
              </a:srgbClr>
            </a:outerShdw>
          </a:effectLst>
        </p:spPr>
      </p:pic>
      <p:pic>
        <p:nvPicPr>
          <p:cNvPr id="3" name="Picture 2"/>
          <p:cNvPicPr>
            <a:picLocks noChangeAspect="1"/>
          </p:cNvPicPr>
          <p:nvPr/>
        </p:nvPicPr>
        <p:blipFill>
          <a:blip r:embed="rId7"/>
          <a:stretch>
            <a:fillRect/>
          </a:stretch>
        </p:blipFill>
        <p:spPr>
          <a:xfrm>
            <a:off x="5133973" y="3526039"/>
            <a:ext cx="6889589" cy="2369935"/>
          </a:xfrm>
          <a:prstGeom prst="rect">
            <a:avLst/>
          </a:prstGeom>
          <a:ln>
            <a:solidFill>
              <a:schemeClr val="bg1"/>
            </a:solidFill>
          </a:ln>
          <a:effectLst>
            <a:outerShdw blurRad="190500" algn="tl" rotWithShape="0">
              <a:srgbClr val="000000">
                <a:alpha val="70000"/>
              </a:srgbClr>
            </a:outerShdw>
          </a:effec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71500130"/>
      </p:ext>
    </p:extLst>
  </p:cSld>
  <p:clrMapOvr>
    <a:masterClrMapping/>
  </p:clrMapOvr>
  <mc:AlternateContent xmlns:mc="http://schemas.openxmlformats.org/markup-compatibility/2006" xmlns:p14="http://schemas.microsoft.com/office/powerpoint/2010/main">
    <mc:Choice Requires="p14">
      <p:transition spd="slow" p14:dur="2000" advTm="74192"/>
    </mc:Choice>
    <mc:Fallback xmlns="">
      <p:transition spd="slow" advTm="74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42" presetClass="entr" presetSubtype="0"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2000"/>
                                        <p:tgtEl>
                                          <p:spTgt spid="22"/>
                                        </p:tgtEl>
                                      </p:cBhvr>
                                    </p:animEffect>
                                    <p:anim calcmode="lin" valueType="num">
                                      <p:cBhvr>
                                        <p:cTn id="11" dur="2000" fill="hold"/>
                                        <p:tgtEl>
                                          <p:spTgt spid="22"/>
                                        </p:tgtEl>
                                        <p:attrNameLst>
                                          <p:attrName>ppt_x</p:attrName>
                                        </p:attrNameLst>
                                      </p:cBhvr>
                                      <p:tavLst>
                                        <p:tav tm="0">
                                          <p:val>
                                            <p:strVal val="#ppt_x"/>
                                          </p:val>
                                        </p:tav>
                                        <p:tav tm="100000">
                                          <p:val>
                                            <p:strVal val="#ppt_x"/>
                                          </p:val>
                                        </p:tav>
                                      </p:tavLst>
                                    </p:anim>
                                    <p:anim calcmode="lin" valueType="num">
                                      <p:cBhvr>
                                        <p:cTn id="12" dur="2000" fill="hold"/>
                                        <p:tgtEl>
                                          <p:spTgt spid="22"/>
                                        </p:tgtEl>
                                        <p:attrNameLst>
                                          <p:attrName>ppt_y</p:attrName>
                                        </p:attrNameLst>
                                      </p:cBhvr>
                                      <p:tavLst>
                                        <p:tav tm="0">
                                          <p:val>
                                            <p:strVal val="#ppt_y+.1"/>
                                          </p:val>
                                        </p:tav>
                                        <p:tav tm="100000">
                                          <p:val>
                                            <p:strVal val="#ppt_y"/>
                                          </p:val>
                                        </p:tav>
                                      </p:tavLst>
                                    </p:anim>
                                  </p:childTnLst>
                                </p:cTn>
                              </p:par>
                            </p:childTnLst>
                          </p:cTn>
                        </p:par>
                        <p:par>
                          <p:cTn id="13" fill="hold">
                            <p:stCondLst>
                              <p:cond delay="2001"/>
                            </p:stCondLst>
                            <p:childTnLst>
                              <p:par>
                                <p:cTn id="14" presetID="42" presetClass="entr" presetSubtype="0" fill="hold" grpId="0" nodeType="afterEffect">
                                  <p:stCondLst>
                                    <p:cond delay="800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000"/>
                                        <p:tgtEl>
                                          <p:spTgt spid="20"/>
                                        </p:tgtEl>
                                      </p:cBhvr>
                                    </p:animEffect>
                                    <p:anim calcmode="lin" valueType="num">
                                      <p:cBhvr>
                                        <p:cTn id="17" dur="2000" fill="hold"/>
                                        <p:tgtEl>
                                          <p:spTgt spid="20"/>
                                        </p:tgtEl>
                                        <p:attrNameLst>
                                          <p:attrName>ppt_x</p:attrName>
                                        </p:attrNameLst>
                                      </p:cBhvr>
                                      <p:tavLst>
                                        <p:tav tm="0">
                                          <p:val>
                                            <p:strVal val="#ppt_x"/>
                                          </p:val>
                                        </p:tav>
                                        <p:tav tm="100000">
                                          <p:val>
                                            <p:strVal val="#ppt_x"/>
                                          </p:val>
                                        </p:tav>
                                      </p:tavLst>
                                    </p:anim>
                                    <p:anim calcmode="lin" valueType="num">
                                      <p:cBhvr>
                                        <p:cTn id="18" dur="2000" fill="hold"/>
                                        <p:tgtEl>
                                          <p:spTgt spid="20"/>
                                        </p:tgtEl>
                                        <p:attrNameLst>
                                          <p:attrName>ppt_y</p:attrName>
                                        </p:attrNameLst>
                                      </p:cBhvr>
                                      <p:tavLst>
                                        <p:tav tm="0">
                                          <p:val>
                                            <p:strVal val="#ppt_y+.1"/>
                                          </p:val>
                                        </p:tav>
                                        <p:tav tm="100000">
                                          <p:val>
                                            <p:strVal val="#ppt_y"/>
                                          </p:val>
                                        </p:tav>
                                      </p:tavLst>
                                    </p:anim>
                                  </p:childTnLst>
                                </p:cTn>
                              </p:par>
                            </p:childTnLst>
                          </p:cTn>
                        </p:par>
                        <p:par>
                          <p:cTn id="19" fill="hold">
                            <p:stCondLst>
                              <p:cond delay="12001"/>
                            </p:stCondLst>
                            <p:childTnLst>
                              <p:par>
                                <p:cTn id="20" presetID="42" presetClass="entr" presetSubtype="0" fill="hold" grpId="0" nodeType="afterEffect">
                                  <p:stCondLst>
                                    <p:cond delay="61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ppt_x</p:attrName>
                                        </p:attrNameLst>
                                      </p:cBhvr>
                                      <p:tavLst>
                                        <p:tav tm="0">
                                          <p:val>
                                            <p:strVal val="#ppt_x"/>
                                          </p:val>
                                        </p:tav>
                                        <p:tav tm="100000">
                                          <p:val>
                                            <p:strVal val="#ppt_x"/>
                                          </p:val>
                                        </p:tav>
                                      </p:tavLst>
                                    </p:anim>
                                    <p:anim calcmode="lin" valueType="num">
                                      <p:cBhvr>
                                        <p:cTn id="24" dur="2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P spid="20" grpId="0" animBg="1"/>
      <p:bldP spid="22"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39308" y="628649"/>
            <a:ext cx="11904723" cy="228600"/>
          </a:xfrm>
          <a:prstGeom prst="rect">
            <a:avLst/>
          </a:prstGeom>
          <a:solidFill>
            <a:srgbClr val="B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39308" y="3146112"/>
            <a:ext cx="4900049" cy="1323439"/>
          </a:xfrm>
          <a:prstGeom prst="rightArrowCallout">
            <a:avLst>
              <a:gd name="adj1" fmla="val 25000"/>
              <a:gd name="adj2" fmla="val 25000"/>
              <a:gd name="adj3" fmla="val 25000"/>
              <a:gd name="adj4" fmla="val 86945"/>
            </a:avLst>
          </a:prstGeom>
          <a:solidFill>
            <a:schemeClr val="tx1"/>
          </a:solidFill>
          <a:ln>
            <a:solidFill>
              <a:schemeClr val="tx1">
                <a:lumMod val="50000"/>
              </a:schemeClr>
            </a:solidFill>
          </a:ln>
        </p:spPr>
        <p:txBody>
          <a:bodyPr wrap="square">
            <a:spAutoFit/>
          </a:bodyPr>
          <a:lstStyle/>
          <a:p>
            <a:pPr marL="342900" indent="-342900" eaLnBrk="1" fontAlgn="auto" hangingPunct="1">
              <a:spcBef>
                <a:spcPts val="0"/>
              </a:spcBef>
              <a:spcAft>
                <a:spcPts val="0"/>
              </a:spcAft>
              <a:buFont typeface="Arial" panose="020B0604020202020204" pitchFamily="34" charset="0"/>
              <a:buChar char="•"/>
              <a:defRPr/>
            </a:pPr>
            <a:r>
              <a:rPr lang="en-US" sz="2000" dirty="0" smtClean="0">
                <a:solidFill>
                  <a:srgbClr val="045087"/>
                </a:solidFill>
                <a:latin typeface="+mn-lt"/>
              </a:rPr>
              <a:t>Use numbers only, no percentage signs</a:t>
            </a:r>
          </a:p>
          <a:p>
            <a:pPr marL="342900" indent="-342900" eaLnBrk="1" fontAlgn="auto" hangingPunct="1">
              <a:spcBef>
                <a:spcPts val="0"/>
              </a:spcBef>
              <a:spcAft>
                <a:spcPts val="0"/>
              </a:spcAft>
              <a:buFont typeface="Arial" panose="020B0604020202020204" pitchFamily="34" charset="0"/>
              <a:buChar char="•"/>
              <a:defRPr/>
            </a:pPr>
            <a:endParaRPr lang="en-US" sz="2000" dirty="0" smtClean="0">
              <a:solidFill>
                <a:srgbClr val="045087"/>
              </a:solidFill>
              <a:latin typeface="+mn-lt"/>
            </a:endParaRPr>
          </a:p>
          <a:p>
            <a:pPr marL="342900" indent="-342900" eaLnBrk="1" fontAlgn="auto" hangingPunct="1">
              <a:spcBef>
                <a:spcPts val="0"/>
              </a:spcBef>
              <a:spcAft>
                <a:spcPts val="0"/>
              </a:spcAft>
              <a:buFont typeface="Arial" panose="020B0604020202020204" pitchFamily="34" charset="0"/>
              <a:buChar char="•"/>
              <a:defRPr/>
            </a:pPr>
            <a:r>
              <a:rPr lang="en-US" sz="2000" dirty="0" smtClean="0">
                <a:solidFill>
                  <a:srgbClr val="045087"/>
                </a:solidFill>
              </a:rPr>
              <a:t>Update annually, or as needed</a:t>
            </a:r>
          </a:p>
        </p:txBody>
      </p:sp>
      <p:sp>
        <p:nvSpPr>
          <p:cNvPr id="22" name="TextBox 21"/>
          <p:cNvSpPr txBox="1"/>
          <p:nvPr/>
        </p:nvSpPr>
        <p:spPr>
          <a:xfrm>
            <a:off x="139308" y="1503383"/>
            <a:ext cx="4900049" cy="1464231"/>
          </a:xfrm>
          <a:prstGeom prst="roundRect">
            <a:avLst/>
          </a:prstGeom>
          <a:solidFill>
            <a:schemeClr val="accent1">
              <a:lumMod val="40000"/>
              <a:lumOff val="60000"/>
            </a:schemeClr>
          </a:solidFill>
          <a:ln>
            <a:solidFill>
              <a:schemeClr val="tx1">
                <a:lumMod val="50000"/>
              </a:schemeClr>
            </a:solidFill>
          </a:ln>
        </p:spPr>
        <p:txBody>
          <a:bodyPr wrap="square">
            <a:spAutoFit/>
          </a:bodyPr>
          <a:lstStyle/>
          <a:p>
            <a:pPr algn="ctr">
              <a:defRPr/>
            </a:pPr>
            <a:r>
              <a:rPr lang="en-US" sz="2000" dirty="0" smtClean="0">
                <a:solidFill>
                  <a:srgbClr val="045087"/>
                </a:solidFill>
              </a:rPr>
              <a:t>Demographics is a step that is </a:t>
            </a:r>
            <a:r>
              <a:rPr lang="en-US" sz="2000" i="1" dirty="0" smtClean="0">
                <a:solidFill>
                  <a:srgbClr val="045087"/>
                </a:solidFill>
              </a:rPr>
              <a:t>optional</a:t>
            </a:r>
            <a:r>
              <a:rPr lang="en-US" sz="2000" dirty="0" smtClean="0">
                <a:solidFill>
                  <a:srgbClr val="045087"/>
                </a:solidFill>
              </a:rPr>
              <a:t> in some states  Please check with your state administrator if you are unsure about the requirement.</a:t>
            </a:r>
            <a:endParaRPr lang="en-US" sz="2000" dirty="0">
              <a:solidFill>
                <a:srgbClr val="045087"/>
              </a:solidFill>
            </a:endParaRPr>
          </a:p>
        </p:txBody>
      </p:sp>
      <p:sp>
        <p:nvSpPr>
          <p:cNvPr id="23" name="TextBox 22"/>
          <p:cNvSpPr txBox="1"/>
          <p:nvPr/>
        </p:nvSpPr>
        <p:spPr>
          <a:xfrm>
            <a:off x="139308" y="4648050"/>
            <a:ext cx="4900049" cy="1938992"/>
          </a:xfrm>
          <a:prstGeom prst="rightArrowCallout">
            <a:avLst>
              <a:gd name="adj1" fmla="val 15291"/>
              <a:gd name="adj2" fmla="val 14886"/>
              <a:gd name="adj3" fmla="val 16100"/>
              <a:gd name="adj4" fmla="val 86945"/>
            </a:avLst>
          </a:prstGeom>
          <a:solidFill>
            <a:schemeClr val="tx1"/>
          </a:solidFill>
          <a:ln>
            <a:solidFill>
              <a:schemeClr val="tx1">
                <a:lumMod val="50000"/>
              </a:schemeClr>
            </a:solidFill>
          </a:ln>
        </p:spPr>
        <p:txBody>
          <a:bodyPr wrap="square">
            <a:spAutoFit/>
          </a:bodyPr>
          <a:lstStyle/>
          <a:p>
            <a:pPr eaLnBrk="1" fontAlgn="auto" hangingPunct="1">
              <a:spcBef>
                <a:spcPts val="0"/>
              </a:spcBef>
              <a:spcAft>
                <a:spcPts val="0"/>
              </a:spcAft>
              <a:defRPr/>
            </a:pPr>
            <a:r>
              <a:rPr lang="en-US" sz="2000" dirty="0" smtClean="0">
                <a:solidFill>
                  <a:srgbClr val="045087"/>
                </a:solidFill>
              </a:rPr>
              <a:t>Be sure to SAVE when you have completed you updates.</a:t>
            </a:r>
          </a:p>
          <a:p>
            <a:pPr eaLnBrk="1" fontAlgn="auto" hangingPunct="1">
              <a:spcBef>
                <a:spcPts val="0"/>
              </a:spcBef>
              <a:spcAft>
                <a:spcPts val="0"/>
              </a:spcAft>
              <a:defRPr/>
            </a:pPr>
            <a:endParaRPr lang="en-US" sz="2000" dirty="0" smtClean="0">
              <a:solidFill>
                <a:srgbClr val="045087"/>
              </a:solidFill>
            </a:endParaRPr>
          </a:p>
          <a:p>
            <a:pPr eaLnBrk="1" fontAlgn="auto" hangingPunct="1">
              <a:spcBef>
                <a:spcPts val="0"/>
              </a:spcBef>
              <a:spcAft>
                <a:spcPts val="0"/>
              </a:spcAft>
              <a:defRPr/>
            </a:pPr>
            <a:r>
              <a:rPr lang="en-US" sz="2000" dirty="0" smtClean="0">
                <a:solidFill>
                  <a:srgbClr val="045087"/>
                </a:solidFill>
              </a:rPr>
              <a:t>If you would like to continue on and enter annual assessment scores…just click ‘Save &amp; Go to Assessment Scores’</a:t>
            </a:r>
            <a:endParaRPr lang="en-US" sz="2000" dirty="0">
              <a:solidFill>
                <a:srgbClr val="045087"/>
              </a:solidFill>
            </a:endParaRPr>
          </a:p>
        </p:txBody>
      </p:sp>
      <p:pic>
        <p:nvPicPr>
          <p:cNvPr id="8" name="Picture 7"/>
          <p:cNvPicPr/>
          <p:nvPr/>
        </p:nvPicPr>
        <p:blipFill>
          <a:blip r:embed="rId5"/>
          <a:stretch>
            <a:fillRect/>
          </a:stretch>
        </p:blipFill>
        <p:spPr>
          <a:xfrm>
            <a:off x="2037101" y="192347"/>
            <a:ext cx="1200786" cy="11012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6"/>
          <a:stretch>
            <a:fillRect/>
          </a:stretch>
        </p:blipFill>
        <p:spPr>
          <a:xfrm>
            <a:off x="5175489" y="1000460"/>
            <a:ext cx="6856251" cy="5678915"/>
          </a:xfrm>
          <a:prstGeom prst="rect">
            <a:avLst/>
          </a:prstGeom>
          <a:ln>
            <a:solidFill>
              <a:schemeClr val="bg1"/>
            </a:solidFill>
          </a:ln>
          <a:effectLst>
            <a:outerShdw blurRad="190500" algn="tl" rotWithShape="0">
              <a:srgbClr val="000000">
                <a:alpha val="70000"/>
              </a:srgbClr>
            </a:outerShdw>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11210147"/>
      </p:ext>
    </p:extLst>
  </p:cSld>
  <p:clrMapOvr>
    <a:masterClrMapping/>
  </p:clrMapOvr>
  <mc:AlternateContent xmlns:mc="http://schemas.openxmlformats.org/markup-compatibility/2006" xmlns:p14="http://schemas.microsoft.com/office/powerpoint/2010/main">
    <mc:Choice Requires="p14">
      <p:transition spd="slow" p14:dur="2000" advTm="62832"/>
    </mc:Choice>
    <mc:Fallback xmlns="">
      <p:transition spd="slow" advTm="62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42" presetClass="entr" presetSubtype="0"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2000"/>
                                        <p:tgtEl>
                                          <p:spTgt spid="22"/>
                                        </p:tgtEl>
                                      </p:cBhvr>
                                    </p:animEffect>
                                    <p:anim calcmode="lin" valueType="num">
                                      <p:cBhvr>
                                        <p:cTn id="11" dur="2000" fill="hold"/>
                                        <p:tgtEl>
                                          <p:spTgt spid="22"/>
                                        </p:tgtEl>
                                        <p:attrNameLst>
                                          <p:attrName>ppt_x</p:attrName>
                                        </p:attrNameLst>
                                      </p:cBhvr>
                                      <p:tavLst>
                                        <p:tav tm="0">
                                          <p:val>
                                            <p:strVal val="#ppt_x"/>
                                          </p:val>
                                        </p:tav>
                                        <p:tav tm="100000">
                                          <p:val>
                                            <p:strVal val="#ppt_x"/>
                                          </p:val>
                                        </p:tav>
                                      </p:tavLst>
                                    </p:anim>
                                    <p:anim calcmode="lin" valueType="num">
                                      <p:cBhvr>
                                        <p:cTn id="12" dur="2000" fill="hold"/>
                                        <p:tgtEl>
                                          <p:spTgt spid="22"/>
                                        </p:tgtEl>
                                        <p:attrNameLst>
                                          <p:attrName>ppt_y</p:attrName>
                                        </p:attrNameLst>
                                      </p:cBhvr>
                                      <p:tavLst>
                                        <p:tav tm="0">
                                          <p:val>
                                            <p:strVal val="#ppt_y+.1"/>
                                          </p:val>
                                        </p:tav>
                                        <p:tav tm="100000">
                                          <p:val>
                                            <p:strVal val="#ppt_y"/>
                                          </p:val>
                                        </p:tav>
                                      </p:tavLst>
                                    </p:anim>
                                  </p:childTnLst>
                                </p:cTn>
                              </p:par>
                            </p:childTnLst>
                          </p:cTn>
                        </p:par>
                        <p:par>
                          <p:cTn id="13" fill="hold">
                            <p:stCondLst>
                              <p:cond delay="2001"/>
                            </p:stCondLst>
                            <p:childTnLst>
                              <p:par>
                                <p:cTn id="14" presetID="42" presetClass="entr" presetSubtype="0" fill="hold" grpId="0" nodeType="afterEffect">
                                  <p:stCondLst>
                                    <p:cond delay="800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000"/>
                                        <p:tgtEl>
                                          <p:spTgt spid="20"/>
                                        </p:tgtEl>
                                      </p:cBhvr>
                                    </p:animEffect>
                                    <p:anim calcmode="lin" valueType="num">
                                      <p:cBhvr>
                                        <p:cTn id="17" dur="2000" fill="hold"/>
                                        <p:tgtEl>
                                          <p:spTgt spid="20"/>
                                        </p:tgtEl>
                                        <p:attrNameLst>
                                          <p:attrName>ppt_x</p:attrName>
                                        </p:attrNameLst>
                                      </p:cBhvr>
                                      <p:tavLst>
                                        <p:tav tm="0">
                                          <p:val>
                                            <p:strVal val="#ppt_x"/>
                                          </p:val>
                                        </p:tav>
                                        <p:tav tm="100000">
                                          <p:val>
                                            <p:strVal val="#ppt_x"/>
                                          </p:val>
                                        </p:tav>
                                      </p:tavLst>
                                    </p:anim>
                                    <p:anim calcmode="lin" valueType="num">
                                      <p:cBhvr>
                                        <p:cTn id="18" dur="2000" fill="hold"/>
                                        <p:tgtEl>
                                          <p:spTgt spid="20"/>
                                        </p:tgtEl>
                                        <p:attrNameLst>
                                          <p:attrName>ppt_y</p:attrName>
                                        </p:attrNameLst>
                                      </p:cBhvr>
                                      <p:tavLst>
                                        <p:tav tm="0">
                                          <p:val>
                                            <p:strVal val="#ppt_y+.1"/>
                                          </p:val>
                                        </p:tav>
                                        <p:tav tm="100000">
                                          <p:val>
                                            <p:strVal val="#ppt_y"/>
                                          </p:val>
                                        </p:tav>
                                      </p:tavLst>
                                    </p:anim>
                                  </p:childTnLst>
                                </p:cTn>
                              </p:par>
                            </p:childTnLst>
                          </p:cTn>
                        </p:par>
                        <p:par>
                          <p:cTn id="19" fill="hold">
                            <p:stCondLst>
                              <p:cond delay="12001"/>
                            </p:stCondLst>
                            <p:childTnLst>
                              <p:par>
                                <p:cTn id="20" presetID="42" presetClass="entr" presetSubtype="0" fill="hold" grpId="0" nodeType="afterEffect">
                                  <p:stCondLst>
                                    <p:cond delay="61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ppt_x</p:attrName>
                                        </p:attrNameLst>
                                      </p:cBhvr>
                                      <p:tavLst>
                                        <p:tav tm="0">
                                          <p:val>
                                            <p:strVal val="#ppt_x"/>
                                          </p:val>
                                        </p:tav>
                                        <p:tav tm="100000">
                                          <p:val>
                                            <p:strVal val="#ppt_x"/>
                                          </p:val>
                                        </p:tav>
                                      </p:tavLst>
                                    </p:anim>
                                    <p:anim calcmode="lin" valueType="num">
                                      <p:cBhvr>
                                        <p:cTn id="24" dur="2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20" grpId="0" animBg="1"/>
      <p:bldP spid="22" grpId="0" animBg="1"/>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39308" y="628649"/>
            <a:ext cx="11904723" cy="228600"/>
          </a:xfrm>
          <a:prstGeom prst="rect">
            <a:avLst/>
          </a:prstGeom>
          <a:solidFill>
            <a:srgbClr val="B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39308" y="3015597"/>
            <a:ext cx="4900049" cy="2462213"/>
          </a:xfrm>
          <a:prstGeom prst="rightArrowCallout">
            <a:avLst>
              <a:gd name="adj1" fmla="val 18888"/>
              <a:gd name="adj2" fmla="val 18509"/>
              <a:gd name="adj3" fmla="val 12250"/>
              <a:gd name="adj4" fmla="val 86945"/>
            </a:avLst>
          </a:prstGeom>
          <a:solidFill>
            <a:schemeClr val="tx1"/>
          </a:solidFill>
          <a:ln>
            <a:solidFill>
              <a:schemeClr val="tx1">
                <a:lumMod val="50000"/>
              </a:schemeClr>
            </a:solidFill>
          </a:ln>
        </p:spPr>
        <p:txBody>
          <a:bodyPr wrap="square">
            <a:spAutoFit/>
          </a:bodyPr>
          <a:lstStyle/>
          <a:p>
            <a:pPr eaLnBrk="1" fontAlgn="auto" hangingPunct="1">
              <a:spcBef>
                <a:spcPts val="0"/>
              </a:spcBef>
              <a:spcAft>
                <a:spcPts val="0"/>
              </a:spcAft>
              <a:defRPr/>
            </a:pPr>
            <a:r>
              <a:rPr lang="en-US" sz="2000" b="1" u="sng" dirty="0" smtClean="0">
                <a:solidFill>
                  <a:srgbClr val="045087"/>
                </a:solidFill>
              </a:rPr>
              <a:t>Enter New Test:</a:t>
            </a:r>
          </a:p>
          <a:p>
            <a:pPr marL="342900" indent="-342900" eaLnBrk="1" fontAlgn="auto" hangingPunct="1">
              <a:spcBef>
                <a:spcPts val="0"/>
              </a:spcBef>
              <a:spcAft>
                <a:spcPts val="0"/>
              </a:spcAft>
              <a:buFont typeface="Arial" panose="020B0604020202020204" pitchFamily="34" charset="0"/>
              <a:buChar char="•"/>
              <a:defRPr/>
            </a:pPr>
            <a:r>
              <a:rPr lang="en-US" sz="1900" dirty="0" smtClean="0">
                <a:solidFill>
                  <a:srgbClr val="045087"/>
                </a:solidFill>
              </a:rPr>
              <a:t>Click on</a:t>
            </a:r>
          </a:p>
          <a:p>
            <a:pPr marL="342900" indent="-342900" eaLnBrk="1" fontAlgn="auto" hangingPunct="1">
              <a:spcBef>
                <a:spcPts val="0"/>
              </a:spcBef>
              <a:spcAft>
                <a:spcPts val="0"/>
              </a:spcAft>
              <a:buFont typeface="Arial" panose="020B0604020202020204" pitchFamily="34" charset="0"/>
              <a:buChar char="•"/>
              <a:defRPr/>
            </a:pPr>
            <a:r>
              <a:rPr lang="en-US" sz="1900" dirty="0" smtClean="0">
                <a:solidFill>
                  <a:srgbClr val="045087"/>
                </a:solidFill>
              </a:rPr>
              <a:t>Enter Test Information -&gt; Create Test</a:t>
            </a:r>
          </a:p>
          <a:p>
            <a:pPr marL="342900" indent="-342900" eaLnBrk="1" fontAlgn="auto" hangingPunct="1">
              <a:spcBef>
                <a:spcPts val="0"/>
              </a:spcBef>
              <a:spcAft>
                <a:spcPts val="0"/>
              </a:spcAft>
              <a:buFont typeface="Arial" panose="020B0604020202020204" pitchFamily="34" charset="0"/>
              <a:buChar char="•"/>
              <a:defRPr/>
            </a:pPr>
            <a:r>
              <a:rPr lang="en-US" sz="1900" dirty="0" smtClean="0">
                <a:solidFill>
                  <a:srgbClr val="045087"/>
                </a:solidFill>
              </a:rPr>
              <a:t>Click Test Subjects -&gt;Add each Subject</a:t>
            </a:r>
          </a:p>
          <a:p>
            <a:pPr marL="342900" indent="-342900" eaLnBrk="1" fontAlgn="auto" hangingPunct="1">
              <a:spcBef>
                <a:spcPts val="0"/>
              </a:spcBef>
              <a:spcAft>
                <a:spcPts val="0"/>
              </a:spcAft>
              <a:buFont typeface="Arial" panose="020B0604020202020204" pitchFamily="34" charset="0"/>
              <a:buChar char="•"/>
              <a:defRPr/>
            </a:pPr>
            <a:r>
              <a:rPr lang="en-US" sz="1900" dirty="0" smtClean="0">
                <a:solidFill>
                  <a:srgbClr val="045087"/>
                </a:solidFill>
              </a:rPr>
              <a:t>Click Test Results -&gt; </a:t>
            </a:r>
          </a:p>
          <a:p>
            <a:pPr marL="800100" lvl="1" indent="-342900">
              <a:buFont typeface="Arial" panose="020B0604020202020204" pitchFamily="34" charset="0"/>
              <a:buChar char="•"/>
              <a:defRPr/>
            </a:pPr>
            <a:r>
              <a:rPr lang="en-US" sz="1900" dirty="0" smtClean="0">
                <a:solidFill>
                  <a:srgbClr val="045087"/>
                </a:solidFill>
              </a:rPr>
              <a:t>Click      to add scores for each subject by grade level</a:t>
            </a:r>
            <a:endParaRPr lang="en-US" sz="1900" dirty="0">
              <a:solidFill>
                <a:srgbClr val="045087"/>
              </a:solidFill>
            </a:endParaRPr>
          </a:p>
          <a:p>
            <a:pPr marL="800100" lvl="1" indent="-342900">
              <a:buFont typeface="Arial" panose="020B0604020202020204" pitchFamily="34" charset="0"/>
              <a:buChar char="•"/>
              <a:defRPr/>
            </a:pPr>
            <a:r>
              <a:rPr lang="en-US" sz="1900" dirty="0" smtClean="0">
                <a:solidFill>
                  <a:srgbClr val="045087"/>
                </a:solidFill>
                <a:latin typeface="+mn-lt"/>
              </a:rPr>
              <a:t>Click      to save</a:t>
            </a:r>
            <a:endParaRPr lang="en-US" sz="2000" dirty="0">
              <a:solidFill>
                <a:srgbClr val="045087"/>
              </a:solidFill>
              <a:latin typeface="+mn-lt"/>
            </a:endParaRPr>
          </a:p>
        </p:txBody>
      </p:sp>
      <p:sp>
        <p:nvSpPr>
          <p:cNvPr id="22" name="TextBox 21"/>
          <p:cNvSpPr txBox="1"/>
          <p:nvPr/>
        </p:nvSpPr>
        <p:spPr>
          <a:xfrm>
            <a:off x="139308" y="1464257"/>
            <a:ext cx="4900049" cy="1464231"/>
          </a:xfrm>
          <a:prstGeom prst="roundRect">
            <a:avLst/>
          </a:prstGeom>
          <a:solidFill>
            <a:schemeClr val="accent1">
              <a:lumMod val="40000"/>
              <a:lumOff val="60000"/>
            </a:schemeClr>
          </a:solidFill>
          <a:ln>
            <a:solidFill>
              <a:schemeClr val="tx1">
                <a:lumMod val="50000"/>
              </a:schemeClr>
            </a:solidFill>
          </a:ln>
        </p:spPr>
        <p:txBody>
          <a:bodyPr wrap="square">
            <a:spAutoFit/>
          </a:bodyPr>
          <a:lstStyle/>
          <a:p>
            <a:pPr algn="ctr">
              <a:defRPr/>
            </a:pPr>
            <a:r>
              <a:rPr lang="en-US" sz="2000" dirty="0" smtClean="0">
                <a:solidFill>
                  <a:srgbClr val="045087"/>
                </a:solidFill>
              </a:rPr>
              <a:t>Entering State Assessment scores into this tool is NOT a requirement in all states. Please </a:t>
            </a:r>
            <a:r>
              <a:rPr lang="en-US" sz="2000" dirty="0">
                <a:solidFill>
                  <a:srgbClr val="045087"/>
                </a:solidFill>
              </a:rPr>
              <a:t>check with your state administrator if you are </a:t>
            </a:r>
            <a:r>
              <a:rPr lang="en-US" sz="2000" dirty="0" smtClean="0">
                <a:solidFill>
                  <a:srgbClr val="045087"/>
                </a:solidFill>
              </a:rPr>
              <a:t>unsure about yours.</a:t>
            </a:r>
            <a:endParaRPr lang="en-US" sz="2000" dirty="0">
              <a:solidFill>
                <a:srgbClr val="045087"/>
              </a:solidFill>
            </a:endParaRPr>
          </a:p>
        </p:txBody>
      </p:sp>
      <p:sp>
        <p:nvSpPr>
          <p:cNvPr id="23" name="TextBox 22"/>
          <p:cNvSpPr txBox="1"/>
          <p:nvPr/>
        </p:nvSpPr>
        <p:spPr>
          <a:xfrm>
            <a:off x="139308" y="5579872"/>
            <a:ext cx="4900049" cy="1061829"/>
          </a:xfrm>
          <a:prstGeom prst="rightArrowCallout">
            <a:avLst>
              <a:gd name="adj1" fmla="val 37580"/>
              <a:gd name="adj2" fmla="val 36162"/>
              <a:gd name="adj3" fmla="val 28258"/>
              <a:gd name="adj4" fmla="val 86945"/>
            </a:avLst>
          </a:prstGeom>
          <a:solidFill>
            <a:schemeClr val="tx1"/>
          </a:solidFill>
          <a:ln>
            <a:solidFill>
              <a:schemeClr val="tx1">
                <a:lumMod val="50000"/>
              </a:schemeClr>
            </a:solidFill>
          </a:ln>
        </p:spPr>
        <p:txBody>
          <a:bodyPr wrap="square">
            <a:spAutoFit/>
          </a:bodyPr>
          <a:lstStyle/>
          <a:p>
            <a:pPr eaLnBrk="1" fontAlgn="auto" hangingPunct="1">
              <a:spcBef>
                <a:spcPts val="0"/>
              </a:spcBef>
              <a:spcAft>
                <a:spcPts val="0"/>
              </a:spcAft>
              <a:defRPr/>
            </a:pPr>
            <a:r>
              <a:rPr lang="en-US" sz="2100" b="1" u="sng" dirty="0" smtClean="0">
                <a:solidFill>
                  <a:srgbClr val="045087"/>
                </a:solidFill>
              </a:rPr>
              <a:t>Edit/Delete Tests:</a:t>
            </a:r>
          </a:p>
          <a:p>
            <a:pPr marL="342900" indent="-342900" eaLnBrk="1" fontAlgn="auto" hangingPunct="1">
              <a:spcBef>
                <a:spcPts val="0"/>
              </a:spcBef>
              <a:spcAft>
                <a:spcPts val="0"/>
              </a:spcAft>
              <a:buFont typeface="Arial" panose="020B0604020202020204" pitchFamily="34" charset="0"/>
              <a:buChar char="•"/>
              <a:defRPr/>
            </a:pPr>
            <a:r>
              <a:rPr lang="en-US" sz="2100" dirty="0" smtClean="0">
                <a:solidFill>
                  <a:srgbClr val="045087"/>
                </a:solidFill>
              </a:rPr>
              <a:t>Choose test name</a:t>
            </a:r>
          </a:p>
          <a:p>
            <a:pPr marL="342900" indent="-342900" eaLnBrk="1" fontAlgn="auto" hangingPunct="1">
              <a:spcBef>
                <a:spcPts val="0"/>
              </a:spcBef>
              <a:spcAft>
                <a:spcPts val="0"/>
              </a:spcAft>
              <a:buFont typeface="Arial" panose="020B0604020202020204" pitchFamily="34" charset="0"/>
              <a:buChar char="•"/>
              <a:defRPr/>
            </a:pPr>
            <a:r>
              <a:rPr lang="en-US" sz="2100" dirty="0" smtClean="0">
                <a:solidFill>
                  <a:srgbClr val="045087"/>
                </a:solidFill>
              </a:rPr>
              <a:t>Update or delete (   ) as needed</a:t>
            </a:r>
          </a:p>
        </p:txBody>
      </p:sp>
      <p:pic>
        <p:nvPicPr>
          <p:cNvPr id="8" name="Picture 7"/>
          <p:cNvPicPr/>
          <p:nvPr/>
        </p:nvPicPr>
        <p:blipFill>
          <a:blip r:embed="rId5"/>
          <a:stretch>
            <a:fillRect/>
          </a:stretch>
        </p:blipFill>
        <p:spPr>
          <a:xfrm>
            <a:off x="3124200" y="189909"/>
            <a:ext cx="1238250" cy="1106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6"/>
          <a:stretch>
            <a:fillRect/>
          </a:stretch>
        </p:blipFill>
        <p:spPr>
          <a:xfrm>
            <a:off x="2538384" y="6345892"/>
            <a:ext cx="209550" cy="190500"/>
          </a:xfrm>
          <a:prstGeom prst="rect">
            <a:avLst/>
          </a:prstGeom>
        </p:spPr>
      </p:pic>
      <p:pic>
        <p:nvPicPr>
          <p:cNvPr id="5" name="Picture 4"/>
          <p:cNvPicPr>
            <a:picLocks noChangeAspect="1"/>
          </p:cNvPicPr>
          <p:nvPr/>
        </p:nvPicPr>
        <p:blipFill>
          <a:blip r:embed="rId7"/>
          <a:stretch>
            <a:fillRect/>
          </a:stretch>
        </p:blipFill>
        <p:spPr>
          <a:xfrm>
            <a:off x="1522039" y="4573344"/>
            <a:ext cx="219075" cy="228600"/>
          </a:xfrm>
          <a:prstGeom prst="rect">
            <a:avLst/>
          </a:prstGeom>
        </p:spPr>
      </p:pic>
      <p:pic>
        <p:nvPicPr>
          <p:cNvPr id="6" name="Picture 5"/>
          <p:cNvPicPr>
            <a:picLocks noChangeAspect="1"/>
          </p:cNvPicPr>
          <p:nvPr/>
        </p:nvPicPr>
        <p:blipFill>
          <a:blip r:embed="rId8"/>
          <a:stretch>
            <a:fillRect/>
          </a:stretch>
        </p:blipFill>
        <p:spPr>
          <a:xfrm>
            <a:off x="1518679" y="5157788"/>
            <a:ext cx="276225" cy="200025"/>
          </a:xfrm>
          <a:prstGeom prst="rect">
            <a:avLst/>
          </a:prstGeom>
        </p:spPr>
      </p:pic>
      <p:pic>
        <p:nvPicPr>
          <p:cNvPr id="7" name="Picture 6"/>
          <p:cNvPicPr>
            <a:picLocks noChangeAspect="1"/>
          </p:cNvPicPr>
          <p:nvPr/>
        </p:nvPicPr>
        <p:blipFill>
          <a:blip r:embed="rId9"/>
          <a:stretch>
            <a:fillRect/>
          </a:stretch>
        </p:blipFill>
        <p:spPr>
          <a:xfrm>
            <a:off x="1334424" y="3357337"/>
            <a:ext cx="1214718" cy="356317"/>
          </a:xfrm>
          <a:prstGeom prst="rect">
            <a:avLst/>
          </a:prstGeom>
        </p:spPr>
      </p:pic>
      <p:pic>
        <p:nvPicPr>
          <p:cNvPr id="9" name="Picture 8"/>
          <p:cNvPicPr>
            <a:picLocks noChangeAspect="1"/>
          </p:cNvPicPr>
          <p:nvPr/>
        </p:nvPicPr>
        <p:blipFill>
          <a:blip r:embed="rId10"/>
          <a:stretch>
            <a:fillRect/>
          </a:stretch>
        </p:blipFill>
        <p:spPr>
          <a:xfrm>
            <a:off x="5389826" y="965246"/>
            <a:ext cx="6654205" cy="2253557"/>
          </a:xfrm>
          <a:prstGeom prst="rect">
            <a:avLst/>
          </a:prstGeom>
          <a:ln>
            <a:solidFill>
              <a:schemeClr val="bg1"/>
            </a:solidFill>
          </a:ln>
          <a:effectLst>
            <a:outerShdw blurRad="190500" algn="tl" rotWithShape="0">
              <a:srgbClr val="000000">
                <a:alpha val="70000"/>
              </a:srgbClr>
            </a:outerShdw>
          </a:effectLst>
        </p:spPr>
      </p:pic>
      <p:pic>
        <p:nvPicPr>
          <p:cNvPr id="10" name="Picture 9"/>
          <p:cNvPicPr>
            <a:picLocks noChangeAspect="1"/>
          </p:cNvPicPr>
          <p:nvPr/>
        </p:nvPicPr>
        <p:blipFill>
          <a:blip r:embed="rId11"/>
          <a:stretch>
            <a:fillRect/>
          </a:stretch>
        </p:blipFill>
        <p:spPr>
          <a:xfrm>
            <a:off x="5389825" y="3483475"/>
            <a:ext cx="6678981" cy="1837172"/>
          </a:xfrm>
          <a:prstGeom prst="rect">
            <a:avLst/>
          </a:prstGeom>
          <a:ln>
            <a:solidFill>
              <a:schemeClr val="bg1"/>
            </a:solidFill>
          </a:ln>
          <a:effectLst>
            <a:outerShdw blurRad="190500" algn="tl" rotWithShape="0">
              <a:srgbClr val="000000">
                <a:alpha val="70000"/>
              </a:srgbClr>
            </a:outerShdw>
          </a:effectLst>
        </p:spPr>
      </p:pic>
      <p:pic>
        <p:nvPicPr>
          <p:cNvPr id="11" name="Picture 10"/>
          <p:cNvPicPr>
            <a:picLocks noChangeAspect="1"/>
          </p:cNvPicPr>
          <p:nvPr/>
        </p:nvPicPr>
        <p:blipFill>
          <a:blip r:embed="rId12"/>
          <a:stretch>
            <a:fillRect/>
          </a:stretch>
        </p:blipFill>
        <p:spPr>
          <a:xfrm>
            <a:off x="5414600" y="5579872"/>
            <a:ext cx="6654206" cy="1026447"/>
          </a:xfrm>
          <a:prstGeom prst="rect">
            <a:avLst/>
          </a:prstGeom>
          <a:ln>
            <a:solidFill>
              <a:schemeClr val="bg1"/>
            </a:solidFill>
          </a:ln>
          <a:effectLst>
            <a:outerShdw blurRad="190500" algn="tl" rotWithShape="0">
              <a:srgbClr val="000000">
                <a:alpha val="70000"/>
              </a:srgbClr>
            </a:outerShdw>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50334435"/>
      </p:ext>
    </p:extLst>
  </p:cSld>
  <p:clrMapOvr>
    <a:masterClrMapping/>
  </p:clrMapOvr>
  <mc:AlternateContent xmlns:mc="http://schemas.openxmlformats.org/markup-compatibility/2006" xmlns:p14="http://schemas.microsoft.com/office/powerpoint/2010/main">
    <mc:Choice Requires="p14">
      <p:transition spd="slow" p14:dur="2000" advTm="83027"/>
    </mc:Choice>
    <mc:Fallback xmlns="">
      <p:transition spd="slow" advTm="83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42" presetClass="entr" presetSubtype="0"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2000"/>
                                        <p:tgtEl>
                                          <p:spTgt spid="22"/>
                                        </p:tgtEl>
                                      </p:cBhvr>
                                    </p:animEffect>
                                    <p:anim calcmode="lin" valueType="num">
                                      <p:cBhvr>
                                        <p:cTn id="11" dur="2000" fill="hold"/>
                                        <p:tgtEl>
                                          <p:spTgt spid="22"/>
                                        </p:tgtEl>
                                        <p:attrNameLst>
                                          <p:attrName>ppt_x</p:attrName>
                                        </p:attrNameLst>
                                      </p:cBhvr>
                                      <p:tavLst>
                                        <p:tav tm="0">
                                          <p:val>
                                            <p:strVal val="#ppt_x"/>
                                          </p:val>
                                        </p:tav>
                                        <p:tav tm="100000">
                                          <p:val>
                                            <p:strVal val="#ppt_x"/>
                                          </p:val>
                                        </p:tav>
                                      </p:tavLst>
                                    </p:anim>
                                    <p:anim calcmode="lin" valueType="num">
                                      <p:cBhvr>
                                        <p:cTn id="12" dur="2000" fill="hold"/>
                                        <p:tgtEl>
                                          <p:spTgt spid="22"/>
                                        </p:tgtEl>
                                        <p:attrNameLst>
                                          <p:attrName>ppt_y</p:attrName>
                                        </p:attrNameLst>
                                      </p:cBhvr>
                                      <p:tavLst>
                                        <p:tav tm="0">
                                          <p:val>
                                            <p:strVal val="#ppt_y+.1"/>
                                          </p:val>
                                        </p:tav>
                                        <p:tav tm="100000">
                                          <p:val>
                                            <p:strVal val="#ppt_y"/>
                                          </p:val>
                                        </p:tav>
                                      </p:tavLst>
                                    </p:anim>
                                  </p:childTnLst>
                                </p:cTn>
                              </p:par>
                            </p:childTnLst>
                          </p:cTn>
                        </p:par>
                        <p:par>
                          <p:cTn id="13" fill="hold">
                            <p:stCondLst>
                              <p:cond delay="2001"/>
                            </p:stCondLst>
                            <p:childTnLst>
                              <p:par>
                                <p:cTn id="14" presetID="42" presetClass="entr" presetSubtype="0" fill="hold" grpId="0" nodeType="afterEffect">
                                  <p:stCondLst>
                                    <p:cond delay="800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000"/>
                                        <p:tgtEl>
                                          <p:spTgt spid="20"/>
                                        </p:tgtEl>
                                      </p:cBhvr>
                                    </p:animEffect>
                                    <p:anim calcmode="lin" valueType="num">
                                      <p:cBhvr>
                                        <p:cTn id="17" dur="2000" fill="hold"/>
                                        <p:tgtEl>
                                          <p:spTgt spid="20"/>
                                        </p:tgtEl>
                                        <p:attrNameLst>
                                          <p:attrName>ppt_x</p:attrName>
                                        </p:attrNameLst>
                                      </p:cBhvr>
                                      <p:tavLst>
                                        <p:tav tm="0">
                                          <p:val>
                                            <p:strVal val="#ppt_x"/>
                                          </p:val>
                                        </p:tav>
                                        <p:tav tm="100000">
                                          <p:val>
                                            <p:strVal val="#ppt_x"/>
                                          </p:val>
                                        </p:tav>
                                      </p:tavLst>
                                    </p:anim>
                                    <p:anim calcmode="lin" valueType="num">
                                      <p:cBhvr>
                                        <p:cTn id="18" dur="2000" fill="hold"/>
                                        <p:tgtEl>
                                          <p:spTgt spid="20"/>
                                        </p:tgtEl>
                                        <p:attrNameLst>
                                          <p:attrName>ppt_y</p:attrName>
                                        </p:attrNameLst>
                                      </p:cBhvr>
                                      <p:tavLst>
                                        <p:tav tm="0">
                                          <p:val>
                                            <p:strVal val="#ppt_y+.1"/>
                                          </p:val>
                                        </p:tav>
                                        <p:tav tm="100000">
                                          <p:val>
                                            <p:strVal val="#ppt_y"/>
                                          </p:val>
                                        </p:tav>
                                      </p:tavLst>
                                    </p:anim>
                                  </p:childTnLst>
                                </p:cTn>
                              </p:par>
                            </p:childTnLst>
                          </p:cTn>
                        </p:par>
                        <p:par>
                          <p:cTn id="19" fill="hold">
                            <p:stCondLst>
                              <p:cond delay="12001"/>
                            </p:stCondLst>
                            <p:childTnLst>
                              <p:par>
                                <p:cTn id="20" presetID="42" presetClass="entr" presetSubtype="0" fill="hold" grpId="0" nodeType="afterEffect">
                                  <p:stCondLst>
                                    <p:cond delay="61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ppt_x</p:attrName>
                                        </p:attrNameLst>
                                      </p:cBhvr>
                                      <p:tavLst>
                                        <p:tav tm="0">
                                          <p:val>
                                            <p:strVal val="#ppt_x"/>
                                          </p:val>
                                        </p:tav>
                                        <p:tav tm="100000">
                                          <p:val>
                                            <p:strVal val="#ppt_x"/>
                                          </p:val>
                                        </p:tav>
                                      </p:tavLst>
                                    </p:anim>
                                    <p:anim calcmode="lin" valueType="num">
                                      <p:cBhvr>
                                        <p:cTn id="24" dur="2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20" grpId="0" animBg="1"/>
      <p:bldP spid="22"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B40000"/>
                </a:solidFill>
              </a:rPr>
              <a:t>Spotlight indicators</a:t>
            </a:r>
            <a:endParaRPr lang="en-US" dirty="0">
              <a:solidFill>
                <a:srgbClr val="B40000"/>
              </a:solidFill>
            </a:endParaRPr>
          </a:p>
        </p:txBody>
      </p:sp>
      <p:sp>
        <p:nvSpPr>
          <p:cNvPr id="4" name="Rectangle 3"/>
          <p:cNvSpPr/>
          <p:nvPr/>
        </p:nvSpPr>
        <p:spPr>
          <a:xfrm>
            <a:off x="139308" y="628649"/>
            <a:ext cx="11904723" cy="228600"/>
          </a:xfrm>
          <a:prstGeom prst="rect">
            <a:avLst/>
          </a:prstGeom>
          <a:solidFill>
            <a:srgbClr val="B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stretch>
            <a:fillRect/>
          </a:stretch>
        </p:blipFill>
        <p:spPr>
          <a:xfrm>
            <a:off x="5668214" y="1104059"/>
            <a:ext cx="6162675" cy="5438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ounded Rectangle 7"/>
          <p:cNvSpPr/>
          <p:nvPr/>
        </p:nvSpPr>
        <p:spPr>
          <a:xfrm>
            <a:off x="7189592" y="1164617"/>
            <a:ext cx="3191633" cy="957305"/>
          </a:xfrm>
          <a:prstGeom prst="roundRect">
            <a:avLst/>
          </a:prstGeom>
          <a:noFill/>
          <a:ln w="38100">
            <a:solidFill>
              <a:srgbClr val="C49500"/>
            </a:solidFill>
            <a:prstDash val="sysDash"/>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6"/>
          <a:stretch>
            <a:fillRect/>
          </a:stretch>
        </p:blipFill>
        <p:spPr>
          <a:xfrm>
            <a:off x="684212" y="180974"/>
            <a:ext cx="1200150" cy="1123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23349204"/>
      </p:ext>
    </p:extLst>
  </p:cSld>
  <p:clrMapOvr>
    <a:masterClrMapping/>
  </p:clrMapOvr>
  <mc:AlternateContent xmlns:mc="http://schemas.openxmlformats.org/markup-compatibility/2006" xmlns:p14="http://schemas.microsoft.com/office/powerpoint/2010/main">
    <mc:Choice Requires="p14">
      <p:transition spd="slow" p14:dur="2000" advTm="16721"/>
    </mc:Choice>
    <mc:Fallback xmlns="">
      <p:transition spd="slow" advTm="16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308" y="628649"/>
            <a:ext cx="11904723" cy="228600"/>
          </a:xfrm>
          <a:prstGeom prst="rect">
            <a:avLst/>
          </a:prstGeom>
          <a:solidFill>
            <a:srgbClr val="B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775389" y="130383"/>
            <a:ext cx="1200150" cy="1123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p:cNvSpPr txBox="1"/>
          <p:nvPr/>
        </p:nvSpPr>
        <p:spPr>
          <a:xfrm>
            <a:off x="6757060" y="4335479"/>
            <a:ext cx="4639801" cy="1323439"/>
          </a:xfrm>
          <a:prstGeom prst="leftArrowCallout">
            <a:avLst>
              <a:gd name="adj1" fmla="val 29677"/>
              <a:gd name="adj2" fmla="val 26169"/>
              <a:gd name="adj3" fmla="val 25000"/>
              <a:gd name="adj4" fmla="val 86732"/>
            </a:avLst>
          </a:prstGeom>
          <a:solidFill>
            <a:schemeClr val="tx1"/>
          </a:solidFill>
          <a:ln>
            <a:solidFill>
              <a:schemeClr val="tx1">
                <a:lumMod val="50000"/>
              </a:schemeClr>
            </a:solidFill>
          </a:ln>
        </p:spPr>
        <p:txBody>
          <a:bodyPr wrap="square">
            <a:spAutoFit/>
          </a:bodyPr>
          <a:lstStyle/>
          <a:p>
            <a:pPr eaLnBrk="1" fontAlgn="auto" hangingPunct="1">
              <a:spcBef>
                <a:spcPts val="0"/>
              </a:spcBef>
              <a:spcAft>
                <a:spcPts val="0"/>
              </a:spcAft>
              <a:defRPr/>
            </a:pPr>
            <a:endParaRPr lang="en-US" sz="2000" dirty="0" smtClean="0">
              <a:solidFill>
                <a:srgbClr val="045087"/>
              </a:solidFill>
              <a:latin typeface="+mn-lt"/>
            </a:endParaRPr>
          </a:p>
          <a:p>
            <a:pPr eaLnBrk="1" fontAlgn="auto" hangingPunct="1">
              <a:spcBef>
                <a:spcPts val="0"/>
              </a:spcBef>
              <a:spcAft>
                <a:spcPts val="0"/>
              </a:spcAft>
              <a:defRPr/>
            </a:pPr>
            <a:r>
              <a:rPr lang="en-US" sz="2000" dirty="0" smtClean="0">
                <a:solidFill>
                  <a:srgbClr val="045087"/>
                </a:solidFill>
                <a:latin typeface="+mn-lt"/>
              </a:rPr>
              <a:t>Spotlight indicators will display in all steps (Assess-Create-Monitor)</a:t>
            </a:r>
          </a:p>
          <a:p>
            <a:pPr eaLnBrk="1" fontAlgn="auto" hangingPunct="1">
              <a:spcBef>
                <a:spcPts val="0"/>
              </a:spcBef>
              <a:spcAft>
                <a:spcPts val="0"/>
              </a:spcAft>
              <a:defRPr/>
            </a:pPr>
            <a:endParaRPr lang="en-US" sz="2000" dirty="0">
              <a:solidFill>
                <a:srgbClr val="045087"/>
              </a:solidFill>
              <a:latin typeface="+mn-lt"/>
            </a:endParaRPr>
          </a:p>
        </p:txBody>
      </p:sp>
      <p:sp>
        <p:nvSpPr>
          <p:cNvPr id="17" name="TextBox 16"/>
          <p:cNvSpPr txBox="1"/>
          <p:nvPr/>
        </p:nvSpPr>
        <p:spPr>
          <a:xfrm>
            <a:off x="2407495" y="1021380"/>
            <a:ext cx="4575196" cy="707886"/>
          </a:xfrm>
          <a:prstGeom prst="rightArrowCallout">
            <a:avLst>
              <a:gd name="adj1" fmla="val 38129"/>
              <a:gd name="adj2" fmla="val 34378"/>
              <a:gd name="adj3" fmla="val 32503"/>
              <a:gd name="adj4" fmla="val 86945"/>
            </a:avLst>
          </a:prstGeom>
          <a:solidFill>
            <a:schemeClr val="tx1"/>
          </a:solidFill>
          <a:ln>
            <a:solidFill>
              <a:schemeClr val="tx1">
                <a:lumMod val="50000"/>
              </a:schemeClr>
            </a:solidFill>
          </a:ln>
        </p:spPr>
        <p:txBody>
          <a:bodyPr wrap="square">
            <a:spAutoFit/>
          </a:bodyPr>
          <a:lstStyle/>
          <a:p>
            <a:pPr>
              <a:defRPr/>
            </a:pPr>
            <a:r>
              <a:rPr lang="en-US" sz="2000" dirty="0" smtClean="0">
                <a:solidFill>
                  <a:srgbClr val="045087"/>
                </a:solidFill>
              </a:rPr>
              <a:t>Choose indicators to mark as Spotlight indicators</a:t>
            </a:r>
            <a:endParaRPr lang="en-US" sz="2000" dirty="0">
              <a:solidFill>
                <a:srgbClr val="045087"/>
              </a:solidFill>
            </a:endParaRPr>
          </a:p>
        </p:txBody>
      </p:sp>
      <p:sp>
        <p:nvSpPr>
          <p:cNvPr id="18" name="TextBox 17"/>
          <p:cNvSpPr txBox="1"/>
          <p:nvPr/>
        </p:nvSpPr>
        <p:spPr>
          <a:xfrm>
            <a:off x="1975539" y="6364794"/>
            <a:ext cx="8569745" cy="408623"/>
          </a:xfrm>
          <a:prstGeom prst="roundRect">
            <a:avLst/>
          </a:prstGeom>
          <a:solidFill>
            <a:schemeClr val="tx1"/>
          </a:solidFill>
          <a:ln>
            <a:solidFill>
              <a:schemeClr val="tx1">
                <a:lumMod val="50000"/>
              </a:schemeClr>
            </a:solidFill>
          </a:ln>
        </p:spPr>
        <p:txBody>
          <a:bodyPr wrap="square">
            <a:spAutoFit/>
          </a:bodyPr>
          <a:lstStyle/>
          <a:p>
            <a:pPr>
              <a:defRPr/>
            </a:pPr>
            <a:r>
              <a:rPr lang="en-US" i="1" u="sng" dirty="0" smtClean="0">
                <a:solidFill>
                  <a:srgbClr val="FF0000"/>
                </a:solidFill>
              </a:rPr>
              <a:t>Note: </a:t>
            </a:r>
            <a:r>
              <a:rPr lang="en-US" i="1" dirty="0">
                <a:solidFill>
                  <a:srgbClr val="FF0000"/>
                </a:solidFill>
              </a:rPr>
              <a:t>Once the Spotlight Filter is checked, it will remain so in all areas until unchecked</a:t>
            </a:r>
            <a:r>
              <a:rPr lang="en-US" i="1" dirty="0" smtClean="0">
                <a:solidFill>
                  <a:srgbClr val="FF0000"/>
                </a:solidFill>
              </a:rPr>
              <a:t>.</a:t>
            </a:r>
            <a:endParaRPr lang="en-US" i="1" dirty="0">
              <a:solidFill>
                <a:srgbClr val="FF0000"/>
              </a:solidFill>
            </a:endParaRPr>
          </a:p>
        </p:txBody>
      </p:sp>
      <p:pic>
        <p:nvPicPr>
          <p:cNvPr id="21" name="Picture 20"/>
          <p:cNvPicPr>
            <a:picLocks noChangeAspect="1"/>
          </p:cNvPicPr>
          <p:nvPr/>
        </p:nvPicPr>
        <p:blipFill>
          <a:blip r:embed="rId6"/>
          <a:stretch>
            <a:fillRect/>
          </a:stretch>
        </p:blipFill>
        <p:spPr>
          <a:xfrm>
            <a:off x="7378815" y="196167"/>
            <a:ext cx="4437453" cy="3889734"/>
          </a:xfrm>
          <a:prstGeom prst="rect">
            <a:avLst/>
          </a:prstGeom>
        </p:spPr>
      </p:pic>
      <p:pic>
        <p:nvPicPr>
          <p:cNvPr id="24" name="Picture 23"/>
          <p:cNvPicPr>
            <a:picLocks noChangeAspect="1"/>
          </p:cNvPicPr>
          <p:nvPr/>
        </p:nvPicPr>
        <p:blipFill>
          <a:blip r:embed="rId7"/>
          <a:stretch>
            <a:fillRect/>
          </a:stretch>
        </p:blipFill>
        <p:spPr>
          <a:xfrm>
            <a:off x="335354" y="2694393"/>
            <a:ext cx="6029820" cy="34208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TextBox 24"/>
          <p:cNvSpPr txBox="1"/>
          <p:nvPr/>
        </p:nvSpPr>
        <p:spPr>
          <a:xfrm>
            <a:off x="3048139" y="1847231"/>
            <a:ext cx="3934552" cy="707886"/>
          </a:xfrm>
          <a:prstGeom prst="rightArrowCallout">
            <a:avLst>
              <a:gd name="adj1" fmla="val 38129"/>
              <a:gd name="adj2" fmla="val 34378"/>
              <a:gd name="adj3" fmla="val 32503"/>
              <a:gd name="adj4" fmla="val 84832"/>
            </a:avLst>
          </a:prstGeom>
          <a:solidFill>
            <a:schemeClr val="tx1"/>
          </a:solidFill>
          <a:ln>
            <a:solidFill>
              <a:schemeClr val="tx1">
                <a:lumMod val="50000"/>
              </a:schemeClr>
            </a:solidFill>
          </a:ln>
        </p:spPr>
        <p:txBody>
          <a:bodyPr wrap="square">
            <a:spAutoFit/>
          </a:bodyPr>
          <a:lstStyle/>
          <a:p>
            <a:pPr>
              <a:defRPr/>
            </a:pPr>
            <a:r>
              <a:rPr lang="en-US" sz="2000" dirty="0" smtClean="0">
                <a:solidFill>
                  <a:srgbClr val="045087"/>
                </a:solidFill>
              </a:rPr>
              <a:t>Check filter to display only those chosen</a:t>
            </a:r>
            <a:endParaRPr lang="en-US" sz="2000" dirty="0">
              <a:solidFill>
                <a:srgbClr val="045087"/>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0677786"/>
      </p:ext>
    </p:extLst>
  </p:cSld>
  <p:clrMapOvr>
    <a:masterClrMapping/>
  </p:clrMapOvr>
  <mc:AlternateContent xmlns:mc="http://schemas.openxmlformats.org/markup-compatibility/2006" xmlns:p14="http://schemas.microsoft.com/office/powerpoint/2010/main">
    <mc:Choice Requires="p14">
      <p:transition spd="slow" p14:dur="2000" advTm="30118"/>
    </mc:Choice>
    <mc:Fallback xmlns="">
      <p:transition spd="slow" advTm="30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42" presetClass="entr" presetSubtype="0" fill="hold" grpId="0" nodeType="afterEffect">
                                  <p:stCondLst>
                                    <p:cond delay="50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anim calcmode="lin" valueType="num">
                                      <p:cBhvr>
                                        <p:cTn id="11" dur="2000" fill="hold"/>
                                        <p:tgtEl>
                                          <p:spTgt spid="17"/>
                                        </p:tgtEl>
                                        <p:attrNameLst>
                                          <p:attrName>ppt_x</p:attrName>
                                        </p:attrNameLst>
                                      </p:cBhvr>
                                      <p:tavLst>
                                        <p:tav tm="0">
                                          <p:val>
                                            <p:strVal val="#ppt_x"/>
                                          </p:val>
                                        </p:tav>
                                        <p:tav tm="100000">
                                          <p:val>
                                            <p:strVal val="#ppt_x"/>
                                          </p:val>
                                        </p:tav>
                                      </p:tavLst>
                                    </p:anim>
                                    <p:anim calcmode="lin" valueType="num">
                                      <p:cBhvr>
                                        <p:cTn id="12" dur="2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420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childTnLst>
                          </p:cTn>
                        </p:par>
                        <p:par>
                          <p:cTn id="18" fill="hold">
                            <p:stCondLst>
                              <p:cond delay="7001"/>
                            </p:stCondLst>
                            <p:childTnLst>
                              <p:par>
                                <p:cTn id="19" presetID="42" presetClass="entr" presetSubtype="0" fill="hold" grpId="0" nodeType="afterEffect">
                                  <p:stCondLst>
                                    <p:cond delay="160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2000"/>
                                        <p:tgtEl>
                                          <p:spTgt spid="25"/>
                                        </p:tgtEl>
                                      </p:cBhvr>
                                    </p:animEffect>
                                    <p:anim calcmode="lin" valueType="num">
                                      <p:cBhvr>
                                        <p:cTn id="22" dur="2000" fill="hold"/>
                                        <p:tgtEl>
                                          <p:spTgt spid="25"/>
                                        </p:tgtEl>
                                        <p:attrNameLst>
                                          <p:attrName>ppt_x</p:attrName>
                                        </p:attrNameLst>
                                      </p:cBhvr>
                                      <p:tavLst>
                                        <p:tav tm="0">
                                          <p:val>
                                            <p:strVal val="#ppt_x"/>
                                          </p:val>
                                        </p:tav>
                                        <p:tav tm="100000">
                                          <p:val>
                                            <p:strVal val="#ppt_x"/>
                                          </p:val>
                                        </p:tav>
                                      </p:tavLst>
                                    </p:anim>
                                    <p:anim calcmode="lin" valueType="num">
                                      <p:cBhvr>
                                        <p:cTn id="23" dur="2000" fill="hold"/>
                                        <p:tgtEl>
                                          <p:spTgt spid="25"/>
                                        </p:tgtEl>
                                        <p:attrNameLst>
                                          <p:attrName>ppt_y</p:attrName>
                                        </p:attrNameLst>
                                      </p:cBhvr>
                                      <p:tavLst>
                                        <p:tav tm="0">
                                          <p:val>
                                            <p:strVal val="#ppt_y+.1"/>
                                          </p:val>
                                        </p:tav>
                                        <p:tav tm="100000">
                                          <p:val>
                                            <p:strVal val="#ppt_y"/>
                                          </p:val>
                                        </p:tav>
                                      </p:tavLst>
                                    </p:anim>
                                  </p:childTnLst>
                                </p:cTn>
                              </p:par>
                            </p:childTnLst>
                          </p:cTn>
                        </p:par>
                        <p:par>
                          <p:cTn id="24" fill="hold">
                            <p:stCondLst>
                              <p:cond delay="10601"/>
                            </p:stCondLst>
                            <p:childTnLst>
                              <p:par>
                                <p:cTn id="25" presetID="42"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000"/>
                                        <p:tgtEl>
                                          <p:spTgt spid="16"/>
                                        </p:tgtEl>
                                      </p:cBhvr>
                                    </p:animEffect>
                                    <p:anim calcmode="lin" valueType="num">
                                      <p:cBhvr>
                                        <p:cTn id="28" dur="2000" fill="hold"/>
                                        <p:tgtEl>
                                          <p:spTgt spid="16"/>
                                        </p:tgtEl>
                                        <p:attrNameLst>
                                          <p:attrName>ppt_x</p:attrName>
                                        </p:attrNameLst>
                                      </p:cBhvr>
                                      <p:tavLst>
                                        <p:tav tm="0">
                                          <p:val>
                                            <p:strVal val="#ppt_x"/>
                                          </p:val>
                                        </p:tav>
                                        <p:tav tm="100000">
                                          <p:val>
                                            <p:strVal val="#ppt_x"/>
                                          </p:val>
                                        </p:tav>
                                      </p:tavLst>
                                    </p:anim>
                                    <p:anim calcmode="lin" valueType="num">
                                      <p:cBhvr>
                                        <p:cTn id="29" dur="2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2000"/>
                                        <p:tgtEl>
                                          <p:spTgt spid="24"/>
                                        </p:tgtEl>
                                      </p:cBhvr>
                                    </p:animEffect>
                                    <p:anim calcmode="lin" valueType="num">
                                      <p:cBhvr>
                                        <p:cTn id="33" dur="2000" fill="hold"/>
                                        <p:tgtEl>
                                          <p:spTgt spid="24"/>
                                        </p:tgtEl>
                                        <p:attrNameLst>
                                          <p:attrName>ppt_x</p:attrName>
                                        </p:attrNameLst>
                                      </p:cBhvr>
                                      <p:tavLst>
                                        <p:tav tm="0">
                                          <p:val>
                                            <p:strVal val="#ppt_x"/>
                                          </p:val>
                                        </p:tav>
                                        <p:tav tm="100000">
                                          <p:val>
                                            <p:strVal val="#ppt_x"/>
                                          </p:val>
                                        </p:tav>
                                      </p:tavLst>
                                    </p:anim>
                                    <p:anim calcmode="lin" valueType="num">
                                      <p:cBhvr>
                                        <p:cTn id="34" dur="2000" fill="hold"/>
                                        <p:tgtEl>
                                          <p:spTgt spid="24"/>
                                        </p:tgtEl>
                                        <p:attrNameLst>
                                          <p:attrName>ppt_y</p:attrName>
                                        </p:attrNameLst>
                                      </p:cBhvr>
                                      <p:tavLst>
                                        <p:tav tm="0">
                                          <p:val>
                                            <p:strVal val="#ppt_y+.1"/>
                                          </p:val>
                                        </p:tav>
                                        <p:tav tm="100000">
                                          <p:val>
                                            <p:strVal val="#ppt_y"/>
                                          </p:val>
                                        </p:tav>
                                      </p:tavLst>
                                    </p:anim>
                                  </p:childTnLst>
                                </p:cTn>
                              </p:par>
                            </p:childTnLst>
                          </p:cTn>
                        </p:par>
                        <p:par>
                          <p:cTn id="35" fill="hold">
                            <p:stCondLst>
                              <p:cond delay="12601"/>
                            </p:stCondLst>
                            <p:childTnLst>
                              <p:par>
                                <p:cTn id="36" presetID="42" presetClass="entr" presetSubtype="0" fill="hold" grpId="0" nodeType="afterEffect">
                                  <p:stCondLst>
                                    <p:cond delay="180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2000"/>
                                        <p:tgtEl>
                                          <p:spTgt spid="18"/>
                                        </p:tgtEl>
                                      </p:cBhvr>
                                    </p:animEffect>
                                    <p:anim calcmode="lin" valueType="num">
                                      <p:cBhvr>
                                        <p:cTn id="39" dur="2000" fill="hold"/>
                                        <p:tgtEl>
                                          <p:spTgt spid="18"/>
                                        </p:tgtEl>
                                        <p:attrNameLst>
                                          <p:attrName>ppt_x</p:attrName>
                                        </p:attrNameLst>
                                      </p:cBhvr>
                                      <p:tavLst>
                                        <p:tav tm="0">
                                          <p:val>
                                            <p:strVal val="#ppt_x"/>
                                          </p:val>
                                        </p:tav>
                                        <p:tav tm="100000">
                                          <p:val>
                                            <p:strVal val="#ppt_x"/>
                                          </p:val>
                                        </p:tav>
                                      </p:tavLst>
                                    </p:anim>
                                    <p:anim calcmode="lin" valueType="num">
                                      <p:cBhvr>
                                        <p:cTn id="40" dur="2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2"/>
                </p:tgtEl>
              </p:cMediaNode>
            </p:audio>
          </p:childTnLst>
        </p:cTn>
      </p:par>
    </p:tnLst>
    <p:bldLst>
      <p:bldP spid="16" grpId="0" animBg="1"/>
      <p:bldP spid="17" grpId="0" animBg="1"/>
      <p:bldP spid="18" grpId="0" animBg="1"/>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0B5387"/>
                </a:solidFill>
              </a:rPr>
              <a:t>indicators</a:t>
            </a:r>
            <a:endParaRPr lang="en-US" dirty="0">
              <a:solidFill>
                <a:srgbClr val="0B5387"/>
              </a:solidFill>
            </a:endParaRPr>
          </a:p>
        </p:txBody>
      </p:sp>
      <p:sp>
        <p:nvSpPr>
          <p:cNvPr id="3" name="TextBox 2"/>
          <p:cNvSpPr txBox="1"/>
          <p:nvPr/>
        </p:nvSpPr>
        <p:spPr>
          <a:xfrm>
            <a:off x="0" y="6099586"/>
            <a:ext cx="12191999" cy="584775"/>
          </a:xfrm>
          <a:prstGeom prst="rect">
            <a:avLst/>
          </a:prstGeom>
          <a:noFill/>
        </p:spPr>
        <p:txBody>
          <a:bodyPr wrap="square" rtlCol="0">
            <a:spAutoFit/>
          </a:bodyPr>
          <a:lstStyle/>
          <a:p>
            <a:pPr algn="ctr"/>
            <a:r>
              <a:rPr lang="en-US" sz="3200" dirty="0" smtClean="0">
                <a:solidFill>
                  <a:srgbClr val="B40000"/>
                </a:solidFill>
                <a:latin typeface="Calibri Light" panose="020F0302020204030204" pitchFamily="34" charset="0"/>
              </a:rPr>
              <a:t>Assess  </a:t>
            </a:r>
            <a:r>
              <a:rPr lang="en-US" sz="3200" dirty="0" smtClean="0">
                <a:solidFill>
                  <a:srgbClr val="B40000"/>
                </a:solidFill>
              </a:rPr>
              <a:t> </a:t>
            </a:r>
            <a:r>
              <a:rPr lang="en-US" sz="3200" dirty="0" smtClean="0">
                <a:solidFill>
                  <a:srgbClr val="B40000"/>
                </a:solidFill>
                <a:latin typeface="Calibri Light" panose="020F0302020204030204" pitchFamily="34" charset="0"/>
              </a:rPr>
              <a:t>●   Plan    ●    Monitor   ●    Update     </a:t>
            </a:r>
            <a:endParaRPr lang="en-US" sz="3200" dirty="0">
              <a:solidFill>
                <a:srgbClr val="B40000"/>
              </a:solidFill>
            </a:endParaRPr>
          </a:p>
        </p:txBody>
      </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782049" y="2279176"/>
            <a:ext cx="1378424" cy="137842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91512357"/>
      </p:ext>
    </p:extLst>
  </p:cSld>
  <p:clrMapOvr>
    <a:masterClrMapping/>
  </p:clrMapOvr>
  <mc:AlternateContent xmlns:mc="http://schemas.openxmlformats.org/markup-compatibility/2006" xmlns:p14="http://schemas.microsoft.com/office/powerpoint/2010/main">
    <mc:Choice Requires="p14">
      <p:transition spd="slow" p14:dur="2000" advTm="13114"/>
    </mc:Choice>
    <mc:Fallback xmlns="">
      <p:transition spd="slow" advTm="13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08" y="742949"/>
            <a:ext cx="8534400" cy="1507067"/>
          </a:xfrm>
        </p:spPr>
        <p:txBody>
          <a:bodyPr/>
          <a:lstStyle/>
          <a:p>
            <a:r>
              <a:rPr lang="en-US" dirty="0" smtClean="0">
                <a:solidFill>
                  <a:srgbClr val="B40000"/>
                </a:solidFill>
              </a:rPr>
              <a:t>indicators</a:t>
            </a:r>
            <a:endParaRPr lang="en-US" dirty="0">
              <a:solidFill>
                <a:srgbClr val="B40000"/>
              </a:solidFill>
            </a:endParaRPr>
          </a:p>
        </p:txBody>
      </p:sp>
      <p:sp>
        <p:nvSpPr>
          <p:cNvPr id="4" name="Rectangle 3"/>
          <p:cNvSpPr/>
          <p:nvPr/>
        </p:nvSpPr>
        <p:spPr>
          <a:xfrm>
            <a:off x="139308" y="628649"/>
            <a:ext cx="11904723" cy="228600"/>
          </a:xfrm>
          <a:prstGeom prst="rect">
            <a:avLst/>
          </a:prstGeom>
          <a:solidFill>
            <a:srgbClr val="B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stretch>
            <a:fillRect/>
          </a:stretch>
        </p:blipFill>
        <p:spPr>
          <a:xfrm>
            <a:off x="5668214" y="1104059"/>
            <a:ext cx="6162675" cy="5438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Content Placeholder 2"/>
          <p:cNvSpPr>
            <a:spLocks noGrp="1"/>
          </p:cNvSpPr>
          <p:nvPr>
            <p:ph idx="1"/>
          </p:nvPr>
        </p:nvSpPr>
        <p:spPr>
          <a:xfrm>
            <a:off x="139308" y="1754580"/>
            <a:ext cx="5299591" cy="3615267"/>
          </a:xfrm>
        </p:spPr>
        <p:txBody>
          <a:bodyPr>
            <a:normAutofit/>
          </a:bodyPr>
          <a:lstStyle/>
          <a:p>
            <a:pPr marL="0" indent="0">
              <a:buNone/>
            </a:pPr>
            <a:endParaRPr lang="en-US" sz="2400" dirty="0" smtClean="0">
              <a:solidFill>
                <a:srgbClr val="0F496F"/>
              </a:solidFill>
            </a:endParaRPr>
          </a:p>
          <a:p>
            <a:pPr lvl="1">
              <a:spcAft>
                <a:spcPts val="0"/>
              </a:spcAft>
              <a:buFont typeface="Wingdings" pitchFamily="2" charset="2"/>
              <a:buChar char="ü"/>
              <a:defRPr/>
            </a:pPr>
            <a:r>
              <a:rPr lang="en-US" sz="2400" dirty="0">
                <a:solidFill>
                  <a:srgbClr val="0F496F"/>
                </a:solidFill>
              </a:rPr>
              <a:t>Utilize the Wise Ways research </a:t>
            </a:r>
          </a:p>
          <a:p>
            <a:pPr>
              <a:spcAft>
                <a:spcPts val="0"/>
              </a:spcAft>
              <a:buFont typeface="Wingdings" pitchFamily="2" charset="2"/>
              <a:buChar char="ü"/>
              <a:defRPr/>
            </a:pPr>
            <a:endParaRPr lang="en-US" sz="2400" dirty="0">
              <a:solidFill>
                <a:srgbClr val="0F496F"/>
              </a:solidFill>
            </a:endParaRPr>
          </a:p>
          <a:p>
            <a:pPr lvl="1">
              <a:spcAft>
                <a:spcPts val="0"/>
              </a:spcAft>
              <a:buFont typeface="Wingdings" pitchFamily="2" charset="2"/>
              <a:buChar char="ü"/>
              <a:defRPr/>
            </a:pPr>
            <a:r>
              <a:rPr lang="en-US" sz="2400" dirty="0">
                <a:solidFill>
                  <a:srgbClr val="0F496F"/>
                </a:solidFill>
              </a:rPr>
              <a:t>Engage in a culture of candor</a:t>
            </a:r>
          </a:p>
          <a:p>
            <a:pPr>
              <a:spcAft>
                <a:spcPts val="0"/>
              </a:spcAft>
              <a:buFont typeface="Wingdings" pitchFamily="2" charset="2"/>
              <a:buChar char="ü"/>
              <a:defRPr/>
            </a:pPr>
            <a:endParaRPr lang="en-US" sz="2400" dirty="0">
              <a:solidFill>
                <a:srgbClr val="0F496F"/>
              </a:solidFill>
            </a:endParaRPr>
          </a:p>
          <a:p>
            <a:pPr lvl="1">
              <a:spcAft>
                <a:spcPts val="0"/>
              </a:spcAft>
              <a:buFont typeface="Wingdings" pitchFamily="2" charset="2"/>
              <a:buChar char="ü"/>
              <a:defRPr/>
            </a:pPr>
            <a:r>
              <a:rPr lang="en-US" sz="2400" dirty="0">
                <a:solidFill>
                  <a:srgbClr val="0F496F"/>
                </a:solidFill>
              </a:rPr>
              <a:t>Acquire a deep understanding of the practice</a:t>
            </a:r>
          </a:p>
          <a:p>
            <a:pPr lvl="1"/>
            <a:endParaRPr lang="en-US" sz="2400" dirty="0">
              <a:solidFill>
                <a:srgbClr val="0F496F"/>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27453158"/>
      </p:ext>
    </p:extLst>
  </p:cSld>
  <p:clrMapOvr>
    <a:masterClrMapping/>
  </p:clrMapOvr>
  <mc:AlternateContent xmlns:mc="http://schemas.openxmlformats.org/markup-compatibility/2006" xmlns:p14="http://schemas.microsoft.com/office/powerpoint/2010/main">
    <mc:Choice Requires="p14">
      <p:transition spd="slow" p14:dur="2000" advTm="53776"/>
    </mc:Choice>
    <mc:Fallback xmlns="">
      <p:transition spd="slow" advTm="53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0936" y="240476"/>
            <a:ext cx="6730128" cy="63770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Oval 17"/>
          <p:cNvSpPr/>
          <p:nvPr/>
        </p:nvSpPr>
        <p:spPr>
          <a:xfrm>
            <a:off x="6641432" y="433136"/>
            <a:ext cx="2759242" cy="1395663"/>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42254362"/>
      </p:ext>
    </p:extLst>
  </p:cSld>
  <p:clrMapOvr>
    <a:masterClrMapping/>
  </p:clrMapOvr>
  <mc:AlternateContent xmlns:mc="http://schemas.openxmlformats.org/markup-compatibility/2006" xmlns:p14="http://schemas.microsoft.com/office/powerpoint/2010/main">
    <mc:Choice Requires="p14">
      <p:transition spd="slow" p14:dur="2000" advTm="37099"/>
    </mc:Choice>
    <mc:Fallback xmlns="">
      <p:transition spd="slow" advTm="37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0" presetClass="entr" presetSubtype="0" fill="hold" grpId="0" nodeType="afterEffect">
                                  <p:stCondLst>
                                    <p:cond delay="21899"/>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42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B40000"/>
                </a:solidFill>
              </a:rPr>
              <a:t>assess</a:t>
            </a:r>
            <a:endParaRPr lang="en-US" dirty="0">
              <a:solidFill>
                <a:srgbClr val="B40000"/>
              </a:solidFill>
            </a:endParaRPr>
          </a:p>
        </p:txBody>
      </p:sp>
      <p:sp>
        <p:nvSpPr>
          <p:cNvPr id="4" name="Rectangle 3"/>
          <p:cNvSpPr/>
          <p:nvPr/>
        </p:nvSpPr>
        <p:spPr>
          <a:xfrm>
            <a:off x="139308" y="628649"/>
            <a:ext cx="11904723" cy="228600"/>
          </a:xfrm>
          <a:prstGeom prst="rect">
            <a:avLst/>
          </a:prstGeom>
          <a:solidFill>
            <a:srgbClr val="B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ssess_-_Detail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3921369" y="369178"/>
            <a:ext cx="7941369" cy="6148417"/>
          </a:xfrm>
          <a:prstGeom prst="rect">
            <a:avLst/>
          </a:prstGeom>
          <a:ln w="88900" cap="sq" cmpd="thickThin">
            <a:solidFill>
              <a:srgbClr val="000000"/>
            </a:solidFill>
            <a:prstDash val="solid"/>
            <a:miter lim="800000"/>
          </a:ln>
          <a:effectLst>
            <a:innerShdw blurRad="76200">
              <a:srgbClr val="000000"/>
            </a:innerShdw>
          </a:effectLst>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19096042"/>
      </p:ext>
    </p:extLst>
  </p:cSld>
  <p:clrMapOvr>
    <a:masterClrMapping/>
  </p:clrMapOvr>
  <mc:AlternateContent xmlns:mc="http://schemas.openxmlformats.org/markup-compatibility/2006" xmlns:p14="http://schemas.microsoft.com/office/powerpoint/2010/main">
    <mc:Choice Requires="p14">
      <p:transition spd="slow" p14:dur="2000" advTm="11458"/>
    </mc:Choice>
    <mc:Fallback xmlns="">
      <p:transition spd="slow" advTm="11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mediacall" presetSubtype="0" fill="hold" nodeType="withEffect">
                                  <p:stCondLst>
                                    <p:cond delay="11000"/>
                                  </p:stCondLst>
                                  <p:childTnLst>
                                    <p:cmd type="call" cmd="playFrom(0.0)">
                                      <p:cBhvr>
                                        <p:cTn id="8" dur="1279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B40000"/>
                </a:solidFill>
              </a:rPr>
              <a:t>create</a:t>
            </a:r>
            <a:endParaRPr lang="en-US" dirty="0">
              <a:solidFill>
                <a:srgbClr val="B40000"/>
              </a:solidFill>
            </a:endParaRPr>
          </a:p>
        </p:txBody>
      </p:sp>
      <p:sp>
        <p:nvSpPr>
          <p:cNvPr id="4" name="Rectangle 3"/>
          <p:cNvSpPr/>
          <p:nvPr/>
        </p:nvSpPr>
        <p:spPr>
          <a:xfrm>
            <a:off x="139308" y="628649"/>
            <a:ext cx="11904723" cy="228600"/>
          </a:xfrm>
          <a:prstGeom prst="rect">
            <a:avLst/>
          </a:prstGeom>
          <a:solidFill>
            <a:srgbClr val="B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2015-06-12_1154">
            <a:hlinkClick r:id="" action="ppaction://media"/>
          </p:cNvPr>
          <p:cNvPicPr>
            <a:picLocks noGrp="1" noChangeAspect="1"/>
          </p:cNvPicPr>
          <p:nvPr>
            <p:ph idx="1"/>
            <a:videoFile r:link="rId2"/>
            <p:extLst>
              <p:ext uri="{DAA4B4D4-6D71-4841-9C94-3DE7FCFB9230}">
                <p14:media xmlns:p14="http://schemas.microsoft.com/office/powerpoint/2010/main" r:embed="rId1">
                  <p14:fade in="4000"/>
                </p14:media>
              </p:ext>
            </p:extLst>
          </p:nvPr>
        </p:nvPicPr>
        <p:blipFill>
          <a:blip r:embed="rId5"/>
          <a:stretch>
            <a:fillRect/>
          </a:stretch>
        </p:blipFill>
        <p:spPr>
          <a:xfrm>
            <a:off x="4044461" y="373963"/>
            <a:ext cx="7779843" cy="618314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4879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500"/>
                                  </p:stCondLst>
                                  <p:childTnLst>
                                    <p:cmd type="call" cmd="playFrom(0.0)">
                                      <p:cBhvr>
                                        <p:cTn id="6" dur="1158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B40000"/>
                </a:solidFill>
              </a:rPr>
              <a:t>monitor</a:t>
            </a:r>
            <a:endParaRPr lang="en-US" dirty="0">
              <a:solidFill>
                <a:srgbClr val="B40000"/>
              </a:solidFill>
            </a:endParaRPr>
          </a:p>
        </p:txBody>
      </p:sp>
      <p:sp>
        <p:nvSpPr>
          <p:cNvPr id="4" name="Rectangle 3"/>
          <p:cNvSpPr/>
          <p:nvPr/>
        </p:nvSpPr>
        <p:spPr>
          <a:xfrm>
            <a:off x="139308" y="628649"/>
            <a:ext cx="11904723" cy="228600"/>
          </a:xfrm>
          <a:prstGeom prst="rect">
            <a:avLst/>
          </a:prstGeom>
          <a:solidFill>
            <a:srgbClr val="B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2336" y="1091822"/>
            <a:ext cx="7580301" cy="36606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5227031"/>
      </p:ext>
    </p:extLst>
  </p:cSld>
  <p:clrMapOvr>
    <a:masterClrMapping/>
  </p:clrMapOvr>
  <mc:AlternateContent xmlns:mc="http://schemas.openxmlformats.org/markup-compatibility/2006" xmlns:p14="http://schemas.microsoft.com/office/powerpoint/2010/main">
    <mc:Choice Requires="p14">
      <p:transition spd="slow" p14:dur="2000" advTm="44283"/>
    </mc:Choice>
    <mc:Fallback xmlns="">
      <p:transition spd="slow" advTm="44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308" y="628649"/>
            <a:ext cx="11904723" cy="228600"/>
          </a:xfrm>
          <a:prstGeom prst="rect">
            <a:avLst/>
          </a:prstGeom>
          <a:solidFill>
            <a:srgbClr val="B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9308" y="4545713"/>
            <a:ext cx="4566804" cy="1507067"/>
          </a:xfrm>
        </p:spPr>
        <p:txBody>
          <a:bodyPr>
            <a:noAutofit/>
          </a:bodyPr>
          <a:lstStyle/>
          <a:p>
            <a:r>
              <a:rPr lang="en-US" dirty="0" smtClean="0">
                <a:solidFill>
                  <a:srgbClr val="B40000"/>
                </a:solidFill>
              </a:rPr>
              <a:t>Monitor –    </a:t>
            </a:r>
            <a:br>
              <a:rPr lang="en-US" dirty="0" smtClean="0">
                <a:solidFill>
                  <a:srgbClr val="B40000"/>
                </a:solidFill>
              </a:rPr>
            </a:br>
            <a:r>
              <a:rPr lang="en-US" dirty="0" smtClean="0">
                <a:solidFill>
                  <a:srgbClr val="B40000"/>
                </a:solidFill>
              </a:rPr>
              <a:t>checking things</a:t>
            </a:r>
            <a:br>
              <a:rPr lang="en-US" dirty="0" smtClean="0">
                <a:solidFill>
                  <a:srgbClr val="B40000"/>
                </a:solidFill>
              </a:rPr>
            </a:br>
            <a:r>
              <a:rPr lang="en-US" dirty="0" smtClean="0">
                <a:solidFill>
                  <a:srgbClr val="B40000"/>
                </a:solidFill>
              </a:rPr>
              <a:t>off</a:t>
            </a:r>
            <a:endParaRPr lang="en-US" dirty="0">
              <a:solidFill>
                <a:srgbClr val="B40000"/>
              </a:solidFill>
            </a:endParaRPr>
          </a:p>
        </p:txBody>
      </p:sp>
      <p:pic>
        <p:nvPicPr>
          <p:cNvPr id="5" name="2015-06-12_120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921369" y="380800"/>
            <a:ext cx="7946582" cy="614309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88039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7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B40000"/>
                </a:solidFill>
              </a:rPr>
              <a:t>Updating your work</a:t>
            </a:r>
            <a:endParaRPr lang="en-US" dirty="0">
              <a:solidFill>
                <a:srgbClr val="B40000"/>
              </a:solidFill>
            </a:endParaRPr>
          </a:p>
        </p:txBody>
      </p:sp>
      <p:sp>
        <p:nvSpPr>
          <p:cNvPr id="4" name="Rectangle 3"/>
          <p:cNvSpPr/>
          <p:nvPr/>
        </p:nvSpPr>
        <p:spPr>
          <a:xfrm>
            <a:off x="139308" y="628649"/>
            <a:ext cx="11904723" cy="228600"/>
          </a:xfrm>
          <a:prstGeom prst="rect">
            <a:avLst/>
          </a:prstGeom>
          <a:solidFill>
            <a:srgbClr val="B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12752732"/>
      </p:ext>
    </p:extLst>
  </p:cSld>
  <p:clrMapOvr>
    <a:masterClrMapping/>
  </p:clrMapOvr>
  <mc:AlternateContent xmlns:mc="http://schemas.openxmlformats.org/markup-compatibility/2006" xmlns:p14="http://schemas.microsoft.com/office/powerpoint/2010/main">
    <mc:Choice Requires="p14">
      <p:transition spd="slow" p14:dur="2000" advTm="11336"/>
    </mc:Choice>
    <mc:Fallback xmlns="">
      <p:transition spd="slow" advTm="11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08" y="-365600"/>
            <a:ext cx="8534400" cy="1507067"/>
          </a:xfrm>
        </p:spPr>
        <p:txBody>
          <a:bodyPr/>
          <a:lstStyle/>
          <a:p>
            <a:r>
              <a:rPr lang="en-US" dirty="0" smtClean="0">
                <a:solidFill>
                  <a:srgbClr val="B40000"/>
                </a:solidFill>
              </a:rPr>
              <a:t>What can be updated?</a:t>
            </a:r>
            <a:endParaRPr lang="en-US" dirty="0">
              <a:solidFill>
                <a:srgbClr val="B40000"/>
              </a:solidFill>
            </a:endParaRPr>
          </a:p>
        </p:txBody>
      </p:sp>
      <p:sp>
        <p:nvSpPr>
          <p:cNvPr id="4" name="Rectangle 3"/>
          <p:cNvSpPr/>
          <p:nvPr/>
        </p:nvSpPr>
        <p:spPr>
          <a:xfrm>
            <a:off x="139308" y="628649"/>
            <a:ext cx="11904723" cy="228600"/>
          </a:xfrm>
          <a:prstGeom prst="rect">
            <a:avLst/>
          </a:prstGeom>
          <a:solidFill>
            <a:srgbClr val="B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2"/>
          <p:cNvGraphicFramePr/>
          <p:nvPr>
            <p:extLst>
              <p:ext uri="{D42A27DB-BD31-4B8C-83A1-F6EECF244321}">
                <p14:modId xmlns:p14="http://schemas.microsoft.com/office/powerpoint/2010/main" val="1905837259"/>
              </p:ext>
            </p:extLst>
          </p:nvPr>
        </p:nvGraphicFramePr>
        <p:xfrm>
          <a:off x="139308" y="387933"/>
          <a:ext cx="11904723" cy="62293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36334108"/>
      </p:ext>
    </p:extLst>
  </p:cSld>
  <p:clrMapOvr>
    <a:masterClrMapping/>
  </p:clrMapOvr>
  <mc:AlternateContent xmlns:mc="http://schemas.openxmlformats.org/markup-compatibility/2006" xmlns:p14="http://schemas.microsoft.com/office/powerpoint/2010/main">
    <mc:Choice Requires="p14">
      <p:transition spd="slow" p14:dur="2000" advTm="82176"/>
    </mc:Choice>
    <mc:Fallback xmlns="">
      <p:transition spd="slow" advTm="82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3">
                                            <p:graphicEl>
                                              <a:dgm id="{5C90F5A8-B102-4DE0-BC05-68A915C1CF79}"/>
                                            </p:graphicEl>
                                          </p:spTgt>
                                        </p:tgtEl>
                                        <p:attrNameLst>
                                          <p:attrName>style.visibility</p:attrName>
                                        </p:attrNameLst>
                                      </p:cBhvr>
                                      <p:to>
                                        <p:strVal val="visible"/>
                                      </p:to>
                                    </p:set>
                                    <p:animEffect transition="in" filter="fade">
                                      <p:cBhvr>
                                        <p:cTn id="10" dur="2000"/>
                                        <p:tgtEl>
                                          <p:spTgt spid="3">
                                            <p:graphicEl>
                                              <a:dgm id="{5C90F5A8-B102-4DE0-BC05-68A915C1CF79}"/>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graphicEl>
                                              <a:dgm id="{DE359726-30CD-4A6A-89CB-1A21B57819FB}"/>
                                            </p:graphicEl>
                                          </p:spTgt>
                                        </p:tgtEl>
                                        <p:attrNameLst>
                                          <p:attrName>style.visibility</p:attrName>
                                        </p:attrNameLst>
                                      </p:cBhvr>
                                      <p:to>
                                        <p:strVal val="visible"/>
                                      </p:to>
                                    </p:set>
                                    <p:animEffect transition="in" filter="fade">
                                      <p:cBhvr>
                                        <p:cTn id="13" dur="2000"/>
                                        <p:tgtEl>
                                          <p:spTgt spid="3">
                                            <p:graphicEl>
                                              <a:dgm id="{DE359726-30CD-4A6A-89CB-1A21B57819FB}"/>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graphicEl>
                                              <a:dgm id="{940EAAE9-65C3-4DF4-9B26-97A6F6944AE5}"/>
                                            </p:graphicEl>
                                          </p:spTgt>
                                        </p:tgtEl>
                                        <p:attrNameLst>
                                          <p:attrName>style.visibility</p:attrName>
                                        </p:attrNameLst>
                                      </p:cBhvr>
                                      <p:to>
                                        <p:strVal val="visible"/>
                                      </p:to>
                                    </p:set>
                                    <p:animEffect transition="in" filter="fade">
                                      <p:cBhvr>
                                        <p:cTn id="16" dur="2000"/>
                                        <p:tgtEl>
                                          <p:spTgt spid="3">
                                            <p:graphicEl>
                                              <a:dgm id="{940EAAE9-65C3-4DF4-9B26-97A6F6944AE5}"/>
                                            </p:graphicEl>
                                          </p:spTgt>
                                        </p:tgtEl>
                                      </p:cBhvr>
                                    </p:animEffect>
                                  </p:childTnLst>
                                </p:cTn>
                              </p:par>
                            </p:childTnLst>
                          </p:cTn>
                        </p:par>
                        <p:par>
                          <p:cTn id="17" fill="hold">
                            <p:stCondLst>
                              <p:cond delay="2001"/>
                            </p:stCondLst>
                            <p:childTnLst>
                              <p:par>
                                <p:cTn id="18" presetID="10" presetClass="entr" presetSubtype="0" fill="hold" grpId="0" nodeType="afterEffect">
                                  <p:stCondLst>
                                    <p:cond delay="2000"/>
                                  </p:stCondLst>
                                  <p:childTnLst>
                                    <p:set>
                                      <p:cBhvr>
                                        <p:cTn id="19" dur="1" fill="hold">
                                          <p:stCondLst>
                                            <p:cond delay="0"/>
                                          </p:stCondLst>
                                        </p:cTn>
                                        <p:tgtEl>
                                          <p:spTgt spid="3">
                                            <p:graphicEl>
                                              <a:dgm id="{38A0E9ED-66E4-4EC6-BE0D-FD162A48051C}"/>
                                            </p:graphicEl>
                                          </p:spTgt>
                                        </p:tgtEl>
                                        <p:attrNameLst>
                                          <p:attrName>style.visibility</p:attrName>
                                        </p:attrNameLst>
                                      </p:cBhvr>
                                      <p:to>
                                        <p:strVal val="visible"/>
                                      </p:to>
                                    </p:set>
                                    <p:animEffect transition="in" filter="fade">
                                      <p:cBhvr>
                                        <p:cTn id="20" dur="2000"/>
                                        <p:tgtEl>
                                          <p:spTgt spid="3">
                                            <p:graphicEl>
                                              <a:dgm id="{38A0E9ED-66E4-4EC6-BE0D-FD162A48051C}"/>
                                            </p:graphicEl>
                                          </p:spTgt>
                                        </p:tgtEl>
                                      </p:cBhvr>
                                    </p:animEffect>
                                  </p:childTnLst>
                                </p:cTn>
                              </p:par>
                              <p:par>
                                <p:cTn id="21" presetID="10" presetClass="entr" presetSubtype="0" fill="hold" grpId="0" nodeType="withEffect">
                                  <p:stCondLst>
                                    <p:cond delay="2000"/>
                                  </p:stCondLst>
                                  <p:childTnLst>
                                    <p:set>
                                      <p:cBhvr>
                                        <p:cTn id="22" dur="1" fill="hold">
                                          <p:stCondLst>
                                            <p:cond delay="0"/>
                                          </p:stCondLst>
                                        </p:cTn>
                                        <p:tgtEl>
                                          <p:spTgt spid="3">
                                            <p:graphicEl>
                                              <a:dgm id="{33AF00C6-A73A-4E14-947E-D78D433F5886}"/>
                                            </p:graphicEl>
                                          </p:spTgt>
                                        </p:tgtEl>
                                        <p:attrNameLst>
                                          <p:attrName>style.visibility</p:attrName>
                                        </p:attrNameLst>
                                      </p:cBhvr>
                                      <p:to>
                                        <p:strVal val="visible"/>
                                      </p:to>
                                    </p:set>
                                    <p:animEffect transition="in" filter="fade">
                                      <p:cBhvr>
                                        <p:cTn id="23" dur="2000"/>
                                        <p:tgtEl>
                                          <p:spTgt spid="3">
                                            <p:graphicEl>
                                              <a:dgm id="{33AF00C6-A73A-4E14-947E-D78D433F5886}"/>
                                            </p:graphicEl>
                                          </p:spTgt>
                                        </p:tgtEl>
                                      </p:cBhvr>
                                    </p:animEffect>
                                  </p:childTnLst>
                                </p:cTn>
                              </p:par>
                              <p:par>
                                <p:cTn id="24" presetID="10" presetClass="entr" presetSubtype="0" fill="hold" grpId="0" nodeType="withEffect">
                                  <p:stCondLst>
                                    <p:cond delay="2000"/>
                                  </p:stCondLst>
                                  <p:childTnLst>
                                    <p:set>
                                      <p:cBhvr>
                                        <p:cTn id="25" dur="1" fill="hold">
                                          <p:stCondLst>
                                            <p:cond delay="0"/>
                                          </p:stCondLst>
                                        </p:cTn>
                                        <p:tgtEl>
                                          <p:spTgt spid="3">
                                            <p:graphicEl>
                                              <a:dgm id="{7EEBC063-FFE4-4E16-AE9A-4922ED5B405E}"/>
                                            </p:graphicEl>
                                          </p:spTgt>
                                        </p:tgtEl>
                                        <p:attrNameLst>
                                          <p:attrName>style.visibility</p:attrName>
                                        </p:attrNameLst>
                                      </p:cBhvr>
                                      <p:to>
                                        <p:strVal val="visible"/>
                                      </p:to>
                                    </p:set>
                                    <p:animEffect transition="in" filter="fade">
                                      <p:cBhvr>
                                        <p:cTn id="26" dur="2000"/>
                                        <p:tgtEl>
                                          <p:spTgt spid="3">
                                            <p:graphicEl>
                                              <a:dgm id="{7EEBC063-FFE4-4E16-AE9A-4922ED5B405E}"/>
                                            </p:graphicEl>
                                          </p:spTgt>
                                        </p:tgtEl>
                                      </p:cBhvr>
                                    </p:animEffect>
                                  </p:childTnLst>
                                </p:cTn>
                              </p:par>
                            </p:childTnLst>
                          </p:cTn>
                        </p:par>
                        <p:par>
                          <p:cTn id="27" fill="hold">
                            <p:stCondLst>
                              <p:cond delay="6001"/>
                            </p:stCondLst>
                            <p:childTnLst>
                              <p:par>
                                <p:cTn id="28" presetID="10" presetClass="entr" presetSubtype="0" fill="hold" grpId="0" nodeType="afterEffect">
                                  <p:stCondLst>
                                    <p:cond delay="2000"/>
                                  </p:stCondLst>
                                  <p:childTnLst>
                                    <p:set>
                                      <p:cBhvr>
                                        <p:cTn id="29" dur="1" fill="hold">
                                          <p:stCondLst>
                                            <p:cond delay="0"/>
                                          </p:stCondLst>
                                        </p:cTn>
                                        <p:tgtEl>
                                          <p:spTgt spid="3">
                                            <p:graphicEl>
                                              <a:dgm id="{9394C3CC-8410-4855-A801-DE164E6EFC0E}"/>
                                            </p:graphicEl>
                                          </p:spTgt>
                                        </p:tgtEl>
                                        <p:attrNameLst>
                                          <p:attrName>style.visibility</p:attrName>
                                        </p:attrNameLst>
                                      </p:cBhvr>
                                      <p:to>
                                        <p:strVal val="visible"/>
                                      </p:to>
                                    </p:set>
                                    <p:animEffect transition="in" filter="fade">
                                      <p:cBhvr>
                                        <p:cTn id="30" dur="2000"/>
                                        <p:tgtEl>
                                          <p:spTgt spid="3">
                                            <p:graphicEl>
                                              <a:dgm id="{9394C3CC-8410-4855-A801-DE164E6EFC0E}"/>
                                            </p:graphicEl>
                                          </p:spTgt>
                                        </p:tgtEl>
                                      </p:cBhvr>
                                    </p:animEffect>
                                  </p:childTnLst>
                                </p:cTn>
                              </p:par>
                              <p:par>
                                <p:cTn id="31" presetID="10" presetClass="entr" presetSubtype="0" fill="hold" grpId="0" nodeType="withEffect">
                                  <p:stCondLst>
                                    <p:cond delay="2000"/>
                                  </p:stCondLst>
                                  <p:childTnLst>
                                    <p:set>
                                      <p:cBhvr>
                                        <p:cTn id="32" dur="1" fill="hold">
                                          <p:stCondLst>
                                            <p:cond delay="0"/>
                                          </p:stCondLst>
                                        </p:cTn>
                                        <p:tgtEl>
                                          <p:spTgt spid="3">
                                            <p:graphicEl>
                                              <a:dgm id="{18D6D12B-C0F3-4B8D-AA7E-791930129256}"/>
                                            </p:graphicEl>
                                          </p:spTgt>
                                        </p:tgtEl>
                                        <p:attrNameLst>
                                          <p:attrName>style.visibility</p:attrName>
                                        </p:attrNameLst>
                                      </p:cBhvr>
                                      <p:to>
                                        <p:strVal val="visible"/>
                                      </p:to>
                                    </p:set>
                                    <p:animEffect transition="in" filter="fade">
                                      <p:cBhvr>
                                        <p:cTn id="33" dur="2000"/>
                                        <p:tgtEl>
                                          <p:spTgt spid="3">
                                            <p:graphicEl>
                                              <a:dgm id="{18D6D12B-C0F3-4B8D-AA7E-791930129256}"/>
                                            </p:graphicEl>
                                          </p:spTgt>
                                        </p:tgtEl>
                                      </p:cBhvr>
                                    </p:animEffect>
                                  </p:childTnLst>
                                </p:cTn>
                              </p:par>
                              <p:par>
                                <p:cTn id="34" presetID="10" presetClass="entr" presetSubtype="0" fill="hold" grpId="0" nodeType="withEffect">
                                  <p:stCondLst>
                                    <p:cond delay="2000"/>
                                  </p:stCondLst>
                                  <p:childTnLst>
                                    <p:set>
                                      <p:cBhvr>
                                        <p:cTn id="35" dur="1" fill="hold">
                                          <p:stCondLst>
                                            <p:cond delay="0"/>
                                          </p:stCondLst>
                                        </p:cTn>
                                        <p:tgtEl>
                                          <p:spTgt spid="3">
                                            <p:graphicEl>
                                              <a:dgm id="{1E9B4C4D-81BF-48B6-BCC7-3F2003EBB0E5}"/>
                                            </p:graphicEl>
                                          </p:spTgt>
                                        </p:tgtEl>
                                        <p:attrNameLst>
                                          <p:attrName>style.visibility</p:attrName>
                                        </p:attrNameLst>
                                      </p:cBhvr>
                                      <p:to>
                                        <p:strVal val="visible"/>
                                      </p:to>
                                    </p:set>
                                    <p:animEffect transition="in" filter="fade">
                                      <p:cBhvr>
                                        <p:cTn id="36" dur="2000"/>
                                        <p:tgtEl>
                                          <p:spTgt spid="3">
                                            <p:graphicEl>
                                              <a:dgm id="{1E9B4C4D-81BF-48B6-BCC7-3F2003EBB0E5}"/>
                                            </p:graphicEl>
                                          </p:spTgt>
                                        </p:tgtEl>
                                      </p:cBhvr>
                                    </p:animEffect>
                                  </p:childTnLst>
                                </p:cTn>
                              </p:par>
                            </p:childTnLst>
                          </p:cTn>
                        </p:par>
                        <p:par>
                          <p:cTn id="37" fill="hold">
                            <p:stCondLst>
                              <p:cond delay="10001"/>
                            </p:stCondLst>
                            <p:childTnLst>
                              <p:par>
                                <p:cTn id="38" presetID="10" presetClass="entr" presetSubtype="0" fill="hold" grpId="0" nodeType="afterEffect">
                                  <p:stCondLst>
                                    <p:cond delay="2000"/>
                                  </p:stCondLst>
                                  <p:childTnLst>
                                    <p:set>
                                      <p:cBhvr>
                                        <p:cTn id="39" dur="1" fill="hold">
                                          <p:stCondLst>
                                            <p:cond delay="0"/>
                                          </p:stCondLst>
                                        </p:cTn>
                                        <p:tgtEl>
                                          <p:spTgt spid="3">
                                            <p:graphicEl>
                                              <a:dgm id="{47652418-304C-4B71-AC78-C289870ACF6D}"/>
                                            </p:graphicEl>
                                          </p:spTgt>
                                        </p:tgtEl>
                                        <p:attrNameLst>
                                          <p:attrName>style.visibility</p:attrName>
                                        </p:attrNameLst>
                                      </p:cBhvr>
                                      <p:to>
                                        <p:strVal val="visible"/>
                                      </p:to>
                                    </p:set>
                                    <p:animEffect transition="in" filter="fade">
                                      <p:cBhvr>
                                        <p:cTn id="40" dur="2000"/>
                                        <p:tgtEl>
                                          <p:spTgt spid="3">
                                            <p:graphicEl>
                                              <a:dgm id="{47652418-304C-4B71-AC78-C289870ACF6D}"/>
                                            </p:graphicEl>
                                          </p:spTgt>
                                        </p:tgtEl>
                                      </p:cBhvr>
                                    </p:animEffect>
                                  </p:childTnLst>
                                </p:cTn>
                              </p:par>
                              <p:par>
                                <p:cTn id="41" presetID="10" presetClass="entr" presetSubtype="0" fill="hold" grpId="0" nodeType="withEffect">
                                  <p:stCondLst>
                                    <p:cond delay="2000"/>
                                  </p:stCondLst>
                                  <p:childTnLst>
                                    <p:set>
                                      <p:cBhvr>
                                        <p:cTn id="42" dur="1" fill="hold">
                                          <p:stCondLst>
                                            <p:cond delay="0"/>
                                          </p:stCondLst>
                                        </p:cTn>
                                        <p:tgtEl>
                                          <p:spTgt spid="3">
                                            <p:graphicEl>
                                              <a:dgm id="{E05EDBAA-C749-4FAE-B1FE-D9AA0A0C9B36}"/>
                                            </p:graphicEl>
                                          </p:spTgt>
                                        </p:tgtEl>
                                        <p:attrNameLst>
                                          <p:attrName>style.visibility</p:attrName>
                                        </p:attrNameLst>
                                      </p:cBhvr>
                                      <p:to>
                                        <p:strVal val="visible"/>
                                      </p:to>
                                    </p:set>
                                    <p:animEffect transition="in" filter="fade">
                                      <p:cBhvr>
                                        <p:cTn id="43" dur="2000"/>
                                        <p:tgtEl>
                                          <p:spTgt spid="3">
                                            <p:graphicEl>
                                              <a:dgm id="{E05EDBAA-C749-4FAE-B1FE-D9AA0A0C9B36}"/>
                                            </p:graphicEl>
                                          </p:spTgt>
                                        </p:tgtEl>
                                      </p:cBhvr>
                                    </p:animEffect>
                                  </p:childTnLst>
                                </p:cTn>
                              </p:par>
                              <p:par>
                                <p:cTn id="44" presetID="10" presetClass="entr" presetSubtype="0" fill="hold" grpId="0" nodeType="withEffect">
                                  <p:stCondLst>
                                    <p:cond delay="2000"/>
                                  </p:stCondLst>
                                  <p:childTnLst>
                                    <p:set>
                                      <p:cBhvr>
                                        <p:cTn id="45" dur="1" fill="hold">
                                          <p:stCondLst>
                                            <p:cond delay="0"/>
                                          </p:stCondLst>
                                        </p:cTn>
                                        <p:tgtEl>
                                          <p:spTgt spid="3">
                                            <p:graphicEl>
                                              <a:dgm id="{4D292154-AB40-4D2F-BB55-B9A4929D1B66}"/>
                                            </p:graphicEl>
                                          </p:spTgt>
                                        </p:tgtEl>
                                        <p:attrNameLst>
                                          <p:attrName>style.visibility</p:attrName>
                                        </p:attrNameLst>
                                      </p:cBhvr>
                                      <p:to>
                                        <p:strVal val="visible"/>
                                      </p:to>
                                    </p:set>
                                    <p:animEffect transition="in" filter="fade">
                                      <p:cBhvr>
                                        <p:cTn id="46" dur="2000"/>
                                        <p:tgtEl>
                                          <p:spTgt spid="3">
                                            <p:graphicEl>
                                              <a:dgm id="{4D292154-AB40-4D2F-BB55-B9A4929D1B6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5"/>
                </p:tgtEl>
              </p:cMediaNode>
            </p:audio>
          </p:childTnLst>
        </p:cTn>
      </p:par>
    </p:tnLst>
    <p:bldLst>
      <p:bldGraphic spid="3" grpId="0" uiExpand="1">
        <p:bldSub>
          <a:bldDgm bld="one"/>
        </p:bldSub>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0B5387"/>
                </a:solidFill>
              </a:rPr>
              <a:t>Support </a:t>
            </a:r>
            <a:endParaRPr lang="en-US" dirty="0">
              <a:solidFill>
                <a:srgbClr val="0B5387"/>
              </a:solidFill>
            </a:endParaRPr>
          </a:p>
        </p:txBody>
      </p:sp>
      <p:sp>
        <p:nvSpPr>
          <p:cNvPr id="3" name="TextBox 2"/>
          <p:cNvSpPr txBox="1"/>
          <p:nvPr/>
        </p:nvSpPr>
        <p:spPr>
          <a:xfrm>
            <a:off x="0" y="6099586"/>
            <a:ext cx="12191999" cy="569387"/>
          </a:xfrm>
          <a:prstGeom prst="rect">
            <a:avLst/>
          </a:prstGeom>
          <a:noFill/>
        </p:spPr>
        <p:txBody>
          <a:bodyPr wrap="square" rtlCol="0">
            <a:spAutoFit/>
          </a:bodyPr>
          <a:lstStyle/>
          <a:p>
            <a:pPr algn="ctr"/>
            <a:r>
              <a:rPr lang="en-US" sz="3100" dirty="0">
                <a:solidFill>
                  <a:srgbClr val="B40000"/>
                </a:solidFill>
              </a:rPr>
              <a:t> </a:t>
            </a:r>
            <a:r>
              <a:rPr lang="en-US" sz="3100" dirty="0" smtClean="0">
                <a:solidFill>
                  <a:srgbClr val="B40000"/>
                </a:solidFill>
              </a:rPr>
              <a:t>Meeting Agendas    </a:t>
            </a:r>
            <a:r>
              <a:rPr lang="en-US" sz="3100" dirty="0" smtClean="0">
                <a:solidFill>
                  <a:srgbClr val="B40000"/>
                </a:solidFill>
                <a:latin typeface="Calibri Light" panose="020F0302020204030204" pitchFamily="34" charset="0"/>
              </a:rPr>
              <a:t>●    Coaching Comments  </a:t>
            </a:r>
            <a:r>
              <a:rPr lang="en-US" sz="3100" dirty="0" smtClean="0">
                <a:solidFill>
                  <a:srgbClr val="B40000"/>
                </a:solidFill>
              </a:rPr>
              <a:t> </a:t>
            </a:r>
            <a:r>
              <a:rPr lang="en-US" sz="3100" dirty="0" smtClean="0">
                <a:solidFill>
                  <a:srgbClr val="B40000"/>
                </a:solidFill>
                <a:latin typeface="Calibri Light" panose="020F0302020204030204" pitchFamily="34" charset="0"/>
              </a:rPr>
              <a:t>●   Reports    ●    Resources      </a:t>
            </a:r>
            <a:endParaRPr lang="en-US" sz="3100" dirty="0">
              <a:solidFill>
                <a:srgbClr val="B40000"/>
              </a:solidFill>
            </a:endParaRPr>
          </a:p>
        </p:txBody>
      </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487851" y="2281932"/>
            <a:ext cx="1203709" cy="1375668"/>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91180104"/>
      </p:ext>
    </p:extLst>
  </p:cSld>
  <p:clrMapOvr>
    <a:masterClrMapping/>
  </p:clrMapOvr>
  <mc:AlternateContent xmlns:mc="http://schemas.openxmlformats.org/markup-compatibility/2006" xmlns:p14="http://schemas.microsoft.com/office/powerpoint/2010/main">
    <mc:Choice Requires="p14">
      <p:transition spd="slow" p14:dur="2000" advTm="45428"/>
    </mc:Choice>
    <mc:Fallback xmlns="">
      <p:transition spd="slow" advTm="45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B40000"/>
                </a:solidFill>
              </a:rPr>
              <a:t>Meetings</a:t>
            </a:r>
            <a:endParaRPr lang="en-US" dirty="0">
              <a:solidFill>
                <a:srgbClr val="B40000"/>
              </a:solidFill>
            </a:endParaRPr>
          </a:p>
        </p:txBody>
      </p:sp>
      <p:sp>
        <p:nvSpPr>
          <p:cNvPr id="4" name="Rectangle 3"/>
          <p:cNvSpPr/>
          <p:nvPr/>
        </p:nvSpPr>
        <p:spPr>
          <a:xfrm>
            <a:off x="139308" y="628649"/>
            <a:ext cx="11904723" cy="228600"/>
          </a:xfrm>
          <a:prstGeom prst="rect">
            <a:avLst/>
          </a:prstGeom>
          <a:solidFill>
            <a:srgbClr val="B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a:stretch>
            <a:fillRect/>
          </a:stretch>
        </p:blipFill>
        <p:spPr>
          <a:xfrm>
            <a:off x="8027987" y="176211"/>
            <a:ext cx="1190625" cy="1133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61227625"/>
      </p:ext>
    </p:extLst>
  </p:cSld>
  <p:clrMapOvr>
    <a:masterClrMapping/>
  </p:clrMapOvr>
  <mc:AlternateContent xmlns:mc="http://schemas.openxmlformats.org/markup-compatibility/2006" xmlns:p14="http://schemas.microsoft.com/office/powerpoint/2010/main">
    <mc:Choice Requires="p14">
      <p:transition spd="slow" p14:dur="2000" advTm="6359"/>
    </mc:Choice>
    <mc:Fallback xmlns="">
      <p:transition spd="slow" advTm="6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308" y="628649"/>
            <a:ext cx="11904723" cy="228600"/>
          </a:xfrm>
          <a:prstGeom prst="rect">
            <a:avLst/>
          </a:prstGeom>
          <a:solidFill>
            <a:srgbClr val="B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2015-06-10_1531">
            <a:hlinkClick r:id="" action="ppaction://media"/>
          </p:cNvPr>
          <p:cNvPicPr>
            <a:picLocks noGrp="1" noChangeAspect="1"/>
          </p:cNvPicPr>
          <p:nvPr>
            <p:ph idx="1"/>
            <a:vide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2057186" y="174642"/>
            <a:ext cx="7960271" cy="65059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1680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0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8"/>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B40000"/>
                </a:solidFill>
              </a:rPr>
              <a:t>Coaching comments</a:t>
            </a:r>
            <a:endParaRPr lang="en-US" dirty="0">
              <a:solidFill>
                <a:srgbClr val="B40000"/>
              </a:solidFill>
            </a:endParaRPr>
          </a:p>
        </p:txBody>
      </p:sp>
      <p:sp>
        <p:nvSpPr>
          <p:cNvPr id="4" name="Rectangle 3"/>
          <p:cNvSpPr/>
          <p:nvPr/>
        </p:nvSpPr>
        <p:spPr>
          <a:xfrm>
            <a:off x="139308" y="628649"/>
            <a:ext cx="11904723" cy="228600"/>
          </a:xfrm>
          <a:prstGeom prst="rect">
            <a:avLst/>
          </a:prstGeom>
          <a:solidFill>
            <a:srgbClr val="B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stretch>
            <a:fillRect/>
          </a:stretch>
        </p:blipFill>
        <p:spPr>
          <a:xfrm>
            <a:off x="9218612" y="180974"/>
            <a:ext cx="1181100" cy="1123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21207396"/>
      </p:ext>
    </p:extLst>
  </p:cSld>
  <p:clrMapOvr>
    <a:masterClrMapping/>
  </p:clrMapOvr>
  <mc:AlternateContent xmlns:mc="http://schemas.openxmlformats.org/markup-compatibility/2006" xmlns:p14="http://schemas.microsoft.com/office/powerpoint/2010/main">
    <mc:Choice Requires="p14">
      <p:transition spd="slow" p14:dur="2000" advTm="69702"/>
    </mc:Choice>
    <mc:Fallback xmlns="">
      <p:transition spd="slow" advTm="69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0936" y="240476"/>
            <a:ext cx="6730128" cy="63770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Oval 3"/>
          <p:cNvSpPr/>
          <p:nvPr/>
        </p:nvSpPr>
        <p:spPr>
          <a:xfrm>
            <a:off x="6843466" y="4367828"/>
            <a:ext cx="2759242" cy="1395663"/>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003335094"/>
      </p:ext>
    </p:extLst>
  </p:cSld>
  <p:clrMapOvr>
    <a:masterClrMapping/>
  </p:clrMapOvr>
  <mc:AlternateContent xmlns:mc="http://schemas.openxmlformats.org/markup-compatibility/2006" xmlns:p14="http://schemas.microsoft.com/office/powerpoint/2010/main">
    <mc:Choice Requires="p14">
      <p:transition spd="slow" p14:dur="2000" advTm="13465"/>
    </mc:Choice>
    <mc:Fallback xmlns="">
      <p:transition spd="slow" advTm="13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B40000"/>
                </a:solidFill>
              </a:rPr>
              <a:t>reports</a:t>
            </a:r>
            <a:endParaRPr lang="en-US" dirty="0">
              <a:solidFill>
                <a:srgbClr val="B40000"/>
              </a:solidFill>
            </a:endParaRPr>
          </a:p>
        </p:txBody>
      </p:sp>
      <p:sp>
        <p:nvSpPr>
          <p:cNvPr id="4" name="Rectangle 3"/>
          <p:cNvSpPr/>
          <p:nvPr/>
        </p:nvSpPr>
        <p:spPr>
          <a:xfrm>
            <a:off x="139308" y="628649"/>
            <a:ext cx="11904723" cy="228600"/>
          </a:xfrm>
          <a:prstGeom prst="rect">
            <a:avLst/>
          </a:prstGeom>
          <a:solidFill>
            <a:srgbClr val="B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stretch>
            <a:fillRect/>
          </a:stretch>
        </p:blipFill>
        <p:spPr>
          <a:xfrm>
            <a:off x="10045534" y="185736"/>
            <a:ext cx="1171575" cy="1114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63312242"/>
      </p:ext>
    </p:extLst>
  </p:cSld>
  <p:clrMapOvr>
    <a:masterClrMapping/>
  </p:clrMapOvr>
  <mc:AlternateContent xmlns:mc="http://schemas.openxmlformats.org/markup-compatibility/2006" xmlns:p14="http://schemas.microsoft.com/office/powerpoint/2010/main">
    <mc:Choice Requires="p14">
      <p:transition spd="slow" p14:dur="2000" advTm="13625"/>
    </mc:Choice>
    <mc:Fallback xmlns="">
      <p:transition spd="slow" advTm="13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39308" y="628649"/>
            <a:ext cx="11904723" cy="228600"/>
          </a:xfrm>
          <a:prstGeom prst="rect">
            <a:avLst/>
          </a:prstGeom>
          <a:solidFill>
            <a:srgbClr val="B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a:stretch>
            <a:fillRect/>
          </a:stretch>
        </p:blipFill>
        <p:spPr>
          <a:xfrm>
            <a:off x="10045534" y="185736"/>
            <a:ext cx="1171575" cy="1114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2"/>
          <p:cNvPicPr>
            <a:picLocks noChangeAspect="1" noChangeArrowheads="1"/>
          </p:cNvPicPr>
          <p:nvPr/>
        </p:nvPicPr>
        <p:blipFill>
          <a:blip r:embed="rId6"/>
          <a:srcRect/>
          <a:stretch>
            <a:fillRect/>
          </a:stretch>
        </p:blipFill>
        <p:spPr bwMode="auto">
          <a:xfrm rot="723098">
            <a:off x="5018934" y="1122797"/>
            <a:ext cx="6470890" cy="46062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3"/>
          <p:cNvPicPr>
            <a:picLocks noChangeAspect="1" noChangeArrowheads="1"/>
          </p:cNvPicPr>
          <p:nvPr/>
        </p:nvPicPr>
        <p:blipFill>
          <a:blip r:embed="rId7"/>
          <a:srcRect/>
          <a:stretch>
            <a:fillRect/>
          </a:stretch>
        </p:blipFill>
        <p:spPr bwMode="auto">
          <a:xfrm>
            <a:off x="228071" y="181738"/>
            <a:ext cx="5779953" cy="36872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228073" y="4344896"/>
            <a:ext cx="6080167" cy="415498"/>
          </a:xfrm>
          <a:prstGeom prst="rect">
            <a:avLst/>
          </a:prstGeom>
          <a:noFill/>
        </p:spPr>
        <p:txBody>
          <a:bodyPr wrap="square" rtlCol="0">
            <a:spAutoFit/>
          </a:bodyPr>
          <a:lstStyle/>
          <a:p>
            <a:pPr marL="285750" indent="-285750">
              <a:buFont typeface="Arial" panose="020B0604020202020204" pitchFamily="34" charset="0"/>
              <a:buChar char="•"/>
            </a:pPr>
            <a:r>
              <a:rPr lang="en-US" sz="2100" b="1" dirty="0" smtClean="0">
                <a:solidFill>
                  <a:srgbClr val="0F496F"/>
                </a:solidFill>
              </a:rPr>
              <a:t>20 + varieties of reports</a:t>
            </a:r>
            <a:endParaRPr lang="en-US" sz="2100" b="1" dirty="0">
              <a:solidFill>
                <a:srgbClr val="0F496F"/>
              </a:solidFill>
            </a:endParaRPr>
          </a:p>
        </p:txBody>
      </p:sp>
      <p:sp>
        <p:nvSpPr>
          <p:cNvPr id="10" name="TextBox 9"/>
          <p:cNvSpPr txBox="1"/>
          <p:nvPr/>
        </p:nvSpPr>
        <p:spPr>
          <a:xfrm>
            <a:off x="228072" y="4991227"/>
            <a:ext cx="6080167" cy="415498"/>
          </a:xfrm>
          <a:prstGeom prst="rect">
            <a:avLst/>
          </a:prstGeom>
          <a:noFill/>
        </p:spPr>
        <p:txBody>
          <a:bodyPr wrap="square" rtlCol="0">
            <a:spAutoFit/>
          </a:bodyPr>
          <a:lstStyle/>
          <a:p>
            <a:pPr marL="285750" indent="-285750">
              <a:buFont typeface="Arial" panose="020B0604020202020204" pitchFamily="34" charset="0"/>
              <a:buChar char="•"/>
            </a:pPr>
            <a:r>
              <a:rPr lang="en-US" sz="2100" b="1" dirty="0" smtClean="0">
                <a:solidFill>
                  <a:srgbClr val="0F496F"/>
                </a:solidFill>
              </a:rPr>
              <a:t>Contain live, up to the moment data</a:t>
            </a:r>
            <a:endParaRPr lang="en-US" sz="2100" b="1" dirty="0">
              <a:solidFill>
                <a:srgbClr val="0F496F"/>
              </a:solidFill>
            </a:endParaRPr>
          </a:p>
        </p:txBody>
      </p:sp>
      <p:sp>
        <p:nvSpPr>
          <p:cNvPr id="11" name="TextBox 10"/>
          <p:cNvSpPr txBox="1"/>
          <p:nvPr/>
        </p:nvSpPr>
        <p:spPr>
          <a:xfrm>
            <a:off x="228071" y="5637558"/>
            <a:ext cx="8762595" cy="415498"/>
          </a:xfrm>
          <a:prstGeom prst="rect">
            <a:avLst/>
          </a:prstGeom>
          <a:noFill/>
        </p:spPr>
        <p:txBody>
          <a:bodyPr wrap="square" rtlCol="0">
            <a:spAutoFit/>
          </a:bodyPr>
          <a:lstStyle/>
          <a:p>
            <a:pPr marL="285750" indent="-285750">
              <a:buFont typeface="Arial" panose="020B0604020202020204" pitchFamily="34" charset="0"/>
              <a:buChar char="•"/>
            </a:pPr>
            <a:r>
              <a:rPr lang="en-US" sz="2100" b="1" dirty="0" smtClean="0">
                <a:solidFill>
                  <a:srgbClr val="0F496F"/>
                </a:solidFill>
              </a:rPr>
              <a:t>Can be viewed, printed, or exported to different formats</a:t>
            </a:r>
            <a:endParaRPr lang="en-US" sz="2100" b="1" dirty="0">
              <a:solidFill>
                <a:srgbClr val="0F496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17197039"/>
      </p:ext>
    </p:extLst>
  </p:cSld>
  <p:clrMapOvr>
    <a:masterClrMapping/>
  </p:clrMapOvr>
  <mc:AlternateContent xmlns:mc="http://schemas.openxmlformats.org/markup-compatibility/2006" xmlns:p14="http://schemas.microsoft.com/office/powerpoint/2010/main">
    <mc:Choice Requires="p14">
      <p:transition spd="slow" p14:dur="2000" advTm="43358"/>
    </mc:Choice>
    <mc:Fallback xmlns="">
      <p:transition spd="slow" advTm="43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smtClean="0"/>
              <a:t>(Click to Play to Proceed to Part III:  Additional Supports)</a:t>
            </a:r>
            <a:endParaRPr lang="en-US" dirty="0"/>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artisticFilmGrain/>
                    </a14:imgEffect>
                  </a14:imgLayer>
                </a14:imgProps>
              </a:ext>
              <a:ext uri="{28A0092B-C50C-407E-A947-70E740481C1C}">
                <a14:useLocalDpi xmlns:a14="http://schemas.microsoft.com/office/drawing/2010/main" val="0"/>
              </a:ext>
            </a:extLst>
          </a:blip>
          <a:stretch>
            <a:fillRect/>
          </a:stretch>
        </p:blipFill>
        <p:spPr>
          <a:xfrm>
            <a:off x="5178550" y="2513074"/>
            <a:ext cx="1834900" cy="1831852"/>
          </a:xfrm>
          <a:prstGeom prst="rect">
            <a:avLst/>
          </a:prstGeom>
        </p:spPr>
      </p:pic>
    </p:spTree>
    <p:extLst>
      <p:ext uri="{BB962C8B-B14F-4D97-AF65-F5344CB8AC3E}">
        <p14:creationId xmlns:p14="http://schemas.microsoft.com/office/powerpoint/2010/main" val="23073492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4505" y="1458531"/>
            <a:ext cx="9486621" cy="2971801"/>
          </a:xfrm>
        </p:spPr>
        <p:txBody>
          <a:bodyPr/>
          <a:lstStyle/>
          <a:p>
            <a:r>
              <a:rPr lang="en-US" dirty="0" smtClean="0">
                <a:solidFill>
                  <a:srgbClr val="0B5387"/>
                </a:solidFill>
              </a:rPr>
              <a:t>Part III - Additional Supports</a:t>
            </a:r>
            <a:endParaRPr lang="en-US" dirty="0">
              <a:solidFill>
                <a:srgbClr val="0B5387"/>
              </a:solidFill>
            </a:endParaRPr>
          </a:p>
        </p:txBody>
      </p:sp>
      <p:sp>
        <p:nvSpPr>
          <p:cNvPr id="3" name="TextBox 2"/>
          <p:cNvSpPr txBox="1"/>
          <p:nvPr/>
        </p:nvSpPr>
        <p:spPr>
          <a:xfrm>
            <a:off x="0" y="6099586"/>
            <a:ext cx="12191999" cy="477054"/>
          </a:xfrm>
          <a:prstGeom prst="rect">
            <a:avLst/>
          </a:prstGeom>
          <a:noFill/>
        </p:spPr>
        <p:txBody>
          <a:bodyPr wrap="square" rtlCol="0">
            <a:spAutoFit/>
          </a:bodyPr>
          <a:lstStyle/>
          <a:p>
            <a:pPr algn="ctr"/>
            <a:r>
              <a:rPr lang="en-US" sz="2500" dirty="0">
                <a:solidFill>
                  <a:srgbClr val="B40000"/>
                </a:solidFill>
              </a:rPr>
              <a:t> </a:t>
            </a:r>
            <a:r>
              <a:rPr lang="en-US" sz="2500" dirty="0" smtClean="0">
                <a:solidFill>
                  <a:srgbClr val="B40000"/>
                </a:solidFill>
              </a:rPr>
              <a:t>Supplemental Forms    </a:t>
            </a:r>
            <a:r>
              <a:rPr lang="en-US" sz="2500" dirty="0" smtClean="0">
                <a:solidFill>
                  <a:srgbClr val="B40000"/>
                </a:solidFill>
                <a:latin typeface="Calibri Light" panose="020F0302020204030204" pitchFamily="34" charset="0"/>
              </a:rPr>
              <a:t>●    Submissions  </a:t>
            </a:r>
            <a:r>
              <a:rPr lang="en-US" sz="2500" dirty="0" smtClean="0">
                <a:solidFill>
                  <a:srgbClr val="B40000"/>
                </a:solidFill>
              </a:rPr>
              <a:t> </a:t>
            </a:r>
            <a:r>
              <a:rPr lang="en-US" sz="2500" dirty="0" smtClean="0">
                <a:solidFill>
                  <a:srgbClr val="B40000"/>
                </a:solidFill>
                <a:latin typeface="Calibri Light" panose="020F0302020204030204" pitchFamily="34" charset="0"/>
              </a:rPr>
              <a:t>●   Docs &amp; Links  </a:t>
            </a:r>
            <a:r>
              <a:rPr lang="en-US" sz="2500" dirty="0" smtClean="0">
                <a:solidFill>
                  <a:srgbClr val="B40000"/>
                </a:solidFill>
              </a:rPr>
              <a:t> </a:t>
            </a:r>
            <a:r>
              <a:rPr lang="en-US" sz="2500" dirty="0" smtClean="0">
                <a:solidFill>
                  <a:srgbClr val="B40000"/>
                </a:solidFill>
                <a:latin typeface="Calibri Light" panose="020F0302020204030204" pitchFamily="34" charset="0"/>
              </a:rPr>
              <a:t>●    Bulletin Board   ●    </a:t>
            </a:r>
            <a:r>
              <a:rPr lang="en-US" sz="2500" dirty="0">
                <a:solidFill>
                  <a:srgbClr val="B40000"/>
                </a:solidFill>
                <a:latin typeface="Calibri Light" panose="020F0302020204030204" pitchFamily="34" charset="0"/>
              </a:rPr>
              <a:t>Coaching      </a:t>
            </a:r>
            <a:endParaRPr lang="en-US" sz="2500" dirty="0">
              <a:solidFill>
                <a:srgbClr val="B40000"/>
              </a:solidFill>
            </a:endParaRPr>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9743813" y="262078"/>
            <a:ext cx="1090203" cy="109020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6" name="Title 1"/>
          <p:cNvSpPr txBox="1">
            <a:spLocks/>
          </p:cNvSpPr>
          <p:nvPr/>
        </p:nvSpPr>
        <p:spPr>
          <a:xfrm>
            <a:off x="494506" y="697675"/>
            <a:ext cx="9151770" cy="2971801"/>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4800" kern="1200" cap="all">
                <a:ln w="3175" cmpd="sng">
                  <a:noFill/>
                </a:ln>
                <a:solidFill>
                  <a:srgbClr val="B40000"/>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600" dirty="0" smtClean="0"/>
              <a:t>Detailed navigation</a:t>
            </a:r>
            <a:endParaRPr lang="en-US" sz="6600" dirty="0"/>
          </a:p>
        </p:txBody>
      </p:sp>
    </p:spTree>
    <p:extLst>
      <p:ext uri="{BB962C8B-B14F-4D97-AF65-F5344CB8AC3E}">
        <p14:creationId xmlns:p14="http://schemas.microsoft.com/office/powerpoint/2010/main" val="279100547"/>
      </p:ext>
    </p:extLst>
  </p:cSld>
  <p:clrMapOvr>
    <a:masterClrMapping/>
  </p:clrMapOvr>
  <mc:AlternateContent xmlns:mc="http://schemas.openxmlformats.org/markup-compatibility/2006" xmlns:p14="http://schemas.microsoft.com/office/powerpoint/2010/main">
    <mc:Choice Requires="p14">
      <p:transition spd="slow" p14:dur="2000" advTm="21058"/>
    </mc:Choice>
    <mc:Fallback xmlns="">
      <p:transition spd="slow" advTm="21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202036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p:cNvSpPr/>
          <p:nvPr/>
        </p:nvSpPr>
        <p:spPr>
          <a:xfrm>
            <a:off x="3093809" y="948815"/>
            <a:ext cx="2134513" cy="1094406"/>
          </a:xfrm>
          <a:prstGeom prst="round2SameRect">
            <a:avLst>
              <a:gd name="adj1" fmla="val 10417"/>
              <a:gd name="adj2" fmla="val 0"/>
            </a:avLst>
          </a:prstGeom>
          <a:solidFill>
            <a:srgbClr val="5C9B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AB ONE"/>
          <p:cNvSpPr txBox="1"/>
          <p:nvPr/>
        </p:nvSpPr>
        <p:spPr>
          <a:xfrm>
            <a:off x="1191292" y="1041722"/>
            <a:ext cx="2015002" cy="93539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HOME</a:t>
            </a:r>
            <a:endParaRPr lang="en-US" sz="1900" dirty="0">
              <a:solidFill>
                <a:schemeClr val="tx1">
                  <a:lumMod val="85000"/>
                </a:schemeClr>
              </a:solidFill>
            </a:endParaRPr>
          </a:p>
        </p:txBody>
      </p:sp>
      <p:sp>
        <p:nvSpPr>
          <p:cNvPr id="4" name="TAB TWO"/>
          <p:cNvSpPr txBox="1"/>
          <p:nvPr/>
        </p:nvSpPr>
        <p:spPr>
          <a:xfrm>
            <a:off x="3206114" y="1073373"/>
            <a:ext cx="2017115" cy="868587"/>
          </a:xfrm>
          <a:prstGeom prst="rect">
            <a:avLst/>
          </a:prstGeom>
          <a:noFill/>
          <a:ln>
            <a:noFill/>
          </a:ln>
        </p:spPr>
        <p:txBody>
          <a:bodyPr wrap="square" rtlCol="0" anchor="ctr">
            <a:noAutofit/>
          </a:bodyPr>
          <a:lstStyle/>
          <a:p>
            <a:pPr algn="ctr">
              <a:lnSpc>
                <a:spcPct val="90000"/>
              </a:lnSpc>
            </a:pPr>
            <a:r>
              <a:rPr lang="en-US" sz="1900" dirty="0" smtClean="0"/>
              <a:t>Complete Forms</a:t>
            </a:r>
            <a:endParaRPr lang="en-US" sz="1900" dirty="0"/>
          </a:p>
        </p:txBody>
      </p:sp>
      <p:sp>
        <p:nvSpPr>
          <p:cNvPr id="5" name="TAB THREE"/>
          <p:cNvSpPr txBox="1"/>
          <p:nvPr/>
        </p:nvSpPr>
        <p:spPr>
          <a:xfrm>
            <a:off x="5233415" y="1073373"/>
            <a:ext cx="2017115" cy="86858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Submit Forms/Reports</a:t>
            </a:r>
            <a:endParaRPr lang="en-US" sz="1900" dirty="0">
              <a:solidFill>
                <a:schemeClr val="tx1">
                  <a:lumMod val="85000"/>
                </a:schemeClr>
              </a:solidFill>
            </a:endParaRPr>
          </a:p>
        </p:txBody>
      </p:sp>
      <p:sp>
        <p:nvSpPr>
          <p:cNvPr id="6" name="TAB FOUR"/>
          <p:cNvSpPr txBox="1"/>
          <p:nvPr/>
        </p:nvSpPr>
        <p:spPr>
          <a:xfrm>
            <a:off x="7260716" y="1073373"/>
            <a:ext cx="2017115" cy="86858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Docs &amp; Links</a:t>
            </a:r>
            <a:endParaRPr lang="en-US" sz="1900" dirty="0">
              <a:solidFill>
                <a:schemeClr val="tx1">
                  <a:lumMod val="85000"/>
                </a:schemeClr>
              </a:solidFill>
            </a:endParaRPr>
          </a:p>
        </p:txBody>
      </p:sp>
      <p:sp>
        <p:nvSpPr>
          <p:cNvPr id="7" name="TAB FIVE"/>
          <p:cNvSpPr txBox="1"/>
          <p:nvPr/>
        </p:nvSpPr>
        <p:spPr>
          <a:xfrm>
            <a:off x="9288017" y="1073373"/>
            <a:ext cx="2017115" cy="86858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(Coaching)</a:t>
            </a:r>
            <a:endParaRPr lang="en-US" sz="1900" dirty="0">
              <a:solidFill>
                <a:schemeClr val="tx1">
                  <a:lumMod val="85000"/>
                </a:schemeClr>
              </a:solidFill>
            </a:endParaRPr>
          </a:p>
        </p:txBody>
      </p:sp>
      <p:sp>
        <p:nvSpPr>
          <p:cNvPr id="8" name="Rectangle 7"/>
          <p:cNvSpPr/>
          <p:nvPr/>
        </p:nvSpPr>
        <p:spPr>
          <a:xfrm>
            <a:off x="3048" y="2020362"/>
            <a:ext cx="12188952" cy="45719"/>
          </a:xfrm>
          <a:prstGeom prst="rect">
            <a:avLst/>
          </a:prstGeom>
          <a:solidFill>
            <a:srgbClr val="5C9B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436418" y="3091909"/>
            <a:ext cx="10474036"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045087"/>
                </a:solidFill>
              </a:rPr>
              <a:t>Supplemental questions to meet compliance requirements </a:t>
            </a:r>
            <a:endParaRPr lang="en-US" dirty="0">
              <a:solidFill>
                <a:srgbClr val="045087"/>
              </a:solidFill>
            </a:endParaRPr>
          </a:p>
          <a:p>
            <a:endParaRPr lang="en-US" dirty="0">
              <a:solidFill>
                <a:srgbClr val="045087"/>
              </a:solidFill>
            </a:endParaRPr>
          </a:p>
        </p:txBody>
      </p:sp>
      <p:sp>
        <p:nvSpPr>
          <p:cNvPr id="12" name="Rectangle 11"/>
          <p:cNvSpPr/>
          <p:nvPr/>
        </p:nvSpPr>
        <p:spPr>
          <a:xfrm>
            <a:off x="440959" y="5120312"/>
            <a:ext cx="9584912" cy="646331"/>
          </a:xfrm>
          <a:prstGeom prst="rect">
            <a:avLst/>
          </a:prstGeom>
        </p:spPr>
        <p:txBody>
          <a:bodyPr wrap="square">
            <a:spAutoFit/>
          </a:bodyPr>
          <a:lstStyle/>
          <a:p>
            <a:pPr marL="285750" indent="-285750">
              <a:buFont typeface="Arial" panose="020B0604020202020204" pitchFamily="34" charset="0"/>
              <a:buChar char="•"/>
            </a:pPr>
            <a:r>
              <a:rPr lang="en-US" dirty="0" smtClean="0">
                <a:solidFill>
                  <a:srgbClr val="045087"/>
                </a:solidFill>
              </a:rPr>
              <a:t>SMART Goals</a:t>
            </a:r>
          </a:p>
          <a:p>
            <a:pPr marL="285750" indent="-285750">
              <a:buFont typeface="Arial" panose="020B0604020202020204" pitchFamily="34" charset="0"/>
              <a:buChar char="•"/>
            </a:pPr>
            <a:endParaRPr lang="en-US" dirty="0" smtClean="0">
              <a:solidFill>
                <a:srgbClr val="045087"/>
              </a:solidFill>
            </a:endParaRPr>
          </a:p>
        </p:txBody>
      </p:sp>
      <p:sp>
        <p:nvSpPr>
          <p:cNvPr id="13" name="Rectangle 12"/>
          <p:cNvSpPr/>
          <p:nvPr/>
        </p:nvSpPr>
        <p:spPr>
          <a:xfrm>
            <a:off x="440959" y="6104925"/>
            <a:ext cx="6096000" cy="646331"/>
          </a:xfrm>
          <a:prstGeom prst="rect">
            <a:avLst/>
          </a:prstGeom>
        </p:spPr>
        <p:txBody>
          <a:bodyPr>
            <a:spAutoFit/>
          </a:bodyPr>
          <a:lstStyle/>
          <a:p>
            <a:pPr marL="285750" indent="-285750">
              <a:buFont typeface="Arial" panose="020B0604020202020204" pitchFamily="34" charset="0"/>
              <a:buChar char="•"/>
            </a:pPr>
            <a:r>
              <a:rPr lang="en-US" dirty="0" smtClean="0">
                <a:solidFill>
                  <a:srgbClr val="045087"/>
                </a:solidFill>
              </a:rPr>
              <a:t>Assurances</a:t>
            </a:r>
          </a:p>
          <a:p>
            <a:pPr marL="285750" indent="-285750">
              <a:buFont typeface="Arial" panose="020B0604020202020204" pitchFamily="34" charset="0"/>
              <a:buChar char="•"/>
            </a:pPr>
            <a:endParaRPr lang="en-US" dirty="0" smtClean="0">
              <a:solidFill>
                <a:srgbClr val="045087"/>
              </a:solidFill>
            </a:endParaRPr>
          </a:p>
        </p:txBody>
      </p:sp>
      <p:sp>
        <p:nvSpPr>
          <p:cNvPr id="14" name="Rectangle 13"/>
          <p:cNvSpPr/>
          <p:nvPr/>
        </p:nvSpPr>
        <p:spPr>
          <a:xfrm>
            <a:off x="551935" y="3655461"/>
            <a:ext cx="6096000" cy="646331"/>
          </a:xfrm>
          <a:prstGeom prst="rect">
            <a:avLst/>
          </a:prstGeom>
        </p:spPr>
        <p:txBody>
          <a:bodyPr>
            <a:spAutoFit/>
          </a:bodyPr>
          <a:lstStyle/>
          <a:p>
            <a:pPr marL="742950" lvl="1" indent="-285750">
              <a:buFont typeface="Arial" panose="020B0604020202020204" pitchFamily="34" charset="0"/>
              <a:buChar char="•"/>
            </a:pPr>
            <a:r>
              <a:rPr lang="en-US" dirty="0" smtClean="0">
                <a:solidFill>
                  <a:srgbClr val="045087"/>
                </a:solidFill>
              </a:rPr>
              <a:t>Title programs</a:t>
            </a:r>
          </a:p>
          <a:p>
            <a:pPr marL="742950" lvl="1" indent="-285750">
              <a:buFont typeface="Arial" panose="020B0604020202020204" pitchFamily="34" charset="0"/>
              <a:buChar char="•"/>
            </a:pPr>
            <a:endParaRPr lang="en-US" dirty="0" smtClean="0">
              <a:solidFill>
                <a:srgbClr val="045087"/>
              </a:solidFill>
            </a:endParaRPr>
          </a:p>
        </p:txBody>
      </p:sp>
      <p:sp>
        <p:nvSpPr>
          <p:cNvPr id="15" name="Rectangle 14"/>
          <p:cNvSpPr/>
          <p:nvPr/>
        </p:nvSpPr>
        <p:spPr>
          <a:xfrm>
            <a:off x="551934" y="4301792"/>
            <a:ext cx="10223157" cy="369332"/>
          </a:xfrm>
          <a:prstGeom prst="rect">
            <a:avLst/>
          </a:prstGeom>
        </p:spPr>
        <p:txBody>
          <a:bodyPr wrap="square">
            <a:spAutoFit/>
          </a:bodyPr>
          <a:lstStyle/>
          <a:p>
            <a:pPr marL="742950" lvl="1" indent="-285750">
              <a:buFont typeface="Arial" panose="020B0604020202020204" pitchFamily="34" charset="0"/>
              <a:buChar char="•"/>
            </a:pPr>
            <a:r>
              <a:rPr lang="en-US" dirty="0" smtClean="0">
                <a:solidFill>
                  <a:srgbClr val="045087"/>
                </a:solidFill>
              </a:rPr>
              <a:t>Grants …such as Race to the Top, SIG, or technology grants</a:t>
            </a:r>
          </a:p>
        </p:txBody>
      </p:sp>
      <p:sp>
        <p:nvSpPr>
          <p:cNvPr id="16" name="TextBox 15"/>
          <p:cNvSpPr txBox="1"/>
          <p:nvPr/>
        </p:nvSpPr>
        <p:spPr>
          <a:xfrm>
            <a:off x="2286187" y="2279053"/>
            <a:ext cx="7619626" cy="830997"/>
          </a:xfrm>
          <a:prstGeom prst="rect">
            <a:avLst/>
          </a:prstGeom>
          <a:noFill/>
        </p:spPr>
        <p:txBody>
          <a:bodyPr wrap="square" rtlCol="0">
            <a:spAutoFit/>
          </a:bodyPr>
          <a:lstStyle/>
          <a:p>
            <a:r>
              <a:rPr lang="en-US" sz="2400" b="1" dirty="0" smtClean="0">
                <a:solidFill>
                  <a:srgbClr val="045087"/>
                </a:solidFill>
              </a:rPr>
              <a:t>Form Title………………………………………Description</a:t>
            </a:r>
            <a:endParaRPr lang="en-US" sz="2400" b="1" dirty="0">
              <a:solidFill>
                <a:srgbClr val="045087"/>
              </a:solidFill>
            </a:endParaRPr>
          </a:p>
          <a:p>
            <a:endParaRPr lang="en-US" sz="2400" b="1" dirty="0">
              <a:solidFill>
                <a:srgbClr val="045087"/>
              </a:solidFill>
            </a:endParaRPr>
          </a:p>
        </p:txBody>
      </p:sp>
      <p:sp>
        <p:nvSpPr>
          <p:cNvPr id="17" name="TextBox 16"/>
          <p:cNvSpPr txBox="1"/>
          <p:nvPr/>
        </p:nvSpPr>
        <p:spPr>
          <a:xfrm flipH="1">
            <a:off x="7716033" y="186655"/>
            <a:ext cx="4475967" cy="646331"/>
          </a:xfrm>
          <a:prstGeom prst="homePlate">
            <a:avLst/>
          </a:prstGeom>
          <a:solidFill>
            <a:srgbClr val="B40000"/>
          </a:solidFill>
          <a:ln>
            <a:noFill/>
          </a:ln>
        </p:spPr>
        <p:txBody>
          <a:bodyPr wrap="square" rtlCol="0">
            <a:spAutoFit/>
          </a:bodyPr>
          <a:lstStyle/>
          <a:p>
            <a:pPr algn="ctr"/>
            <a:r>
              <a:rPr lang="en-US" sz="3600" b="1" dirty="0" smtClean="0">
                <a:ln w="22225">
                  <a:noFill/>
                  <a:prstDash val="solid"/>
                </a:ln>
              </a:rPr>
              <a:t>     TAB 2 </a:t>
            </a:r>
            <a:endParaRPr lang="en-US" sz="3600" b="1" dirty="0">
              <a:ln w="22225">
                <a:noFill/>
                <a:prstDash val="solid"/>
              </a:ln>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23701367"/>
      </p:ext>
    </p:extLst>
  </p:cSld>
  <p:clrMapOvr>
    <a:masterClrMapping/>
  </p:clrMapOvr>
  <mc:AlternateContent xmlns:mc="http://schemas.openxmlformats.org/markup-compatibility/2006" xmlns:p14="http://schemas.microsoft.com/office/powerpoint/2010/main">
    <mc:Choice Requires="p14">
      <p:transition spd="med" p14:dur="700" advTm="35106">
        <p:fade/>
      </p:transition>
    </mc:Choice>
    <mc:Fallback xmlns="">
      <p:transition spd="med" advTm="351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1"/>
                            </p:stCondLst>
                            <p:childTnLst>
                              <p:par>
                                <p:cTn id="8" presetID="14" presetClass="entr" presetSubtype="1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2000"/>
                                        <p:tgtEl>
                                          <p:spTgt spid="2"/>
                                        </p:tgtEl>
                                      </p:cBhvr>
                                    </p:animEffect>
                                  </p:childTnLst>
                                </p:cTn>
                              </p:par>
                            </p:childTnLst>
                          </p:cTn>
                        </p:par>
                        <p:par>
                          <p:cTn id="11" fill="hold">
                            <p:stCondLst>
                              <p:cond delay="2001"/>
                            </p:stCondLst>
                            <p:childTnLst>
                              <p:par>
                                <p:cTn id="12" presetID="10"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500"/>
                                        <p:tgtEl>
                                          <p:spTgt spid="16"/>
                                        </p:tgtEl>
                                      </p:cBhvr>
                                    </p:animEffect>
                                  </p:childTnLst>
                                </p:cTn>
                              </p:par>
                            </p:childTnLst>
                          </p:cTn>
                        </p:par>
                        <p:par>
                          <p:cTn id="15" fill="hold">
                            <p:stCondLst>
                              <p:cond delay="3501"/>
                            </p:stCondLst>
                            <p:childTnLst>
                              <p:par>
                                <p:cTn id="16" presetID="12" presetClass="entr" presetSubtype="4"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2000"/>
                                        <p:tgtEl>
                                          <p:spTgt spid="11"/>
                                        </p:tgtEl>
                                        <p:attrNameLst>
                                          <p:attrName>ppt_y</p:attrName>
                                        </p:attrNameLst>
                                      </p:cBhvr>
                                      <p:tavLst>
                                        <p:tav tm="0">
                                          <p:val>
                                            <p:strVal val="#ppt_y+#ppt_h*1.125000"/>
                                          </p:val>
                                        </p:tav>
                                        <p:tav tm="100000">
                                          <p:val>
                                            <p:strVal val="#ppt_y"/>
                                          </p:val>
                                        </p:tav>
                                      </p:tavLst>
                                    </p:anim>
                                    <p:animEffect transition="in" filter="wipe(up)">
                                      <p:cBhvr>
                                        <p:cTn id="19" dur="2000"/>
                                        <p:tgtEl>
                                          <p:spTgt spid="11"/>
                                        </p:tgtEl>
                                      </p:cBhvr>
                                    </p:animEffect>
                                  </p:childTnLst>
                                </p:cTn>
                              </p:par>
                            </p:childTnLst>
                          </p:cTn>
                        </p:par>
                        <p:par>
                          <p:cTn id="20" fill="hold">
                            <p:stCondLst>
                              <p:cond delay="5501"/>
                            </p:stCondLst>
                            <p:childTnLst>
                              <p:par>
                                <p:cTn id="21" presetID="12" presetClass="entr" presetSubtype="4"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2000"/>
                                        <p:tgtEl>
                                          <p:spTgt spid="14"/>
                                        </p:tgtEl>
                                        <p:attrNameLst>
                                          <p:attrName>ppt_y</p:attrName>
                                        </p:attrNameLst>
                                      </p:cBhvr>
                                      <p:tavLst>
                                        <p:tav tm="0">
                                          <p:val>
                                            <p:strVal val="#ppt_y+#ppt_h*1.125000"/>
                                          </p:val>
                                        </p:tav>
                                        <p:tav tm="100000">
                                          <p:val>
                                            <p:strVal val="#ppt_y"/>
                                          </p:val>
                                        </p:tav>
                                      </p:tavLst>
                                    </p:anim>
                                    <p:animEffect transition="in" filter="wipe(up)">
                                      <p:cBhvr>
                                        <p:cTn id="24" dur="2000"/>
                                        <p:tgtEl>
                                          <p:spTgt spid="14"/>
                                        </p:tgtEl>
                                      </p:cBhvr>
                                    </p:animEffect>
                                  </p:childTnLst>
                                </p:cTn>
                              </p:par>
                            </p:childTnLst>
                          </p:cTn>
                        </p:par>
                        <p:par>
                          <p:cTn id="25" fill="hold">
                            <p:stCondLst>
                              <p:cond delay="7501"/>
                            </p:stCondLst>
                            <p:childTnLst>
                              <p:par>
                                <p:cTn id="26" presetID="12" presetClass="entr" presetSubtype="4" fill="hold" grpId="0" nodeType="afterEffect">
                                  <p:stCondLst>
                                    <p:cond delay="150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2000"/>
                                        <p:tgtEl>
                                          <p:spTgt spid="15"/>
                                        </p:tgtEl>
                                        <p:attrNameLst>
                                          <p:attrName>ppt_y</p:attrName>
                                        </p:attrNameLst>
                                      </p:cBhvr>
                                      <p:tavLst>
                                        <p:tav tm="0">
                                          <p:val>
                                            <p:strVal val="#ppt_y+#ppt_h*1.125000"/>
                                          </p:val>
                                        </p:tav>
                                        <p:tav tm="100000">
                                          <p:val>
                                            <p:strVal val="#ppt_y"/>
                                          </p:val>
                                        </p:tav>
                                      </p:tavLst>
                                    </p:anim>
                                    <p:animEffect transition="in" filter="wipe(up)">
                                      <p:cBhvr>
                                        <p:cTn id="29" dur="2000"/>
                                        <p:tgtEl>
                                          <p:spTgt spid="15"/>
                                        </p:tgtEl>
                                      </p:cBhvr>
                                    </p:animEffect>
                                  </p:childTnLst>
                                </p:cTn>
                              </p:par>
                            </p:childTnLst>
                          </p:cTn>
                        </p:par>
                        <p:par>
                          <p:cTn id="30" fill="hold">
                            <p:stCondLst>
                              <p:cond delay="11001"/>
                            </p:stCondLst>
                            <p:childTnLst>
                              <p:par>
                                <p:cTn id="31" presetID="12" presetClass="entr" presetSubtype="4" fill="hold" grpId="0" nodeType="afterEffect">
                                  <p:stCondLst>
                                    <p:cond delay="300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2000"/>
                                        <p:tgtEl>
                                          <p:spTgt spid="12"/>
                                        </p:tgtEl>
                                        <p:attrNameLst>
                                          <p:attrName>ppt_y</p:attrName>
                                        </p:attrNameLst>
                                      </p:cBhvr>
                                      <p:tavLst>
                                        <p:tav tm="0">
                                          <p:val>
                                            <p:strVal val="#ppt_y+#ppt_h*1.125000"/>
                                          </p:val>
                                        </p:tav>
                                        <p:tav tm="100000">
                                          <p:val>
                                            <p:strVal val="#ppt_y"/>
                                          </p:val>
                                        </p:tav>
                                      </p:tavLst>
                                    </p:anim>
                                    <p:animEffect transition="in" filter="wipe(up)">
                                      <p:cBhvr>
                                        <p:cTn id="34" dur="2000"/>
                                        <p:tgtEl>
                                          <p:spTgt spid="12"/>
                                        </p:tgtEl>
                                      </p:cBhvr>
                                    </p:animEffect>
                                  </p:childTnLst>
                                </p:cTn>
                              </p:par>
                            </p:childTnLst>
                          </p:cTn>
                        </p:par>
                        <p:par>
                          <p:cTn id="35" fill="hold">
                            <p:stCondLst>
                              <p:cond delay="16001"/>
                            </p:stCondLst>
                            <p:childTnLst>
                              <p:par>
                                <p:cTn id="36" presetID="12" presetClass="entr" presetSubtype="4" fill="hold" grpId="0" nodeType="afterEffect">
                                  <p:stCondLst>
                                    <p:cond delay="300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2000"/>
                                        <p:tgtEl>
                                          <p:spTgt spid="13"/>
                                        </p:tgtEl>
                                        <p:attrNameLst>
                                          <p:attrName>ppt_y</p:attrName>
                                        </p:attrNameLst>
                                      </p:cBhvr>
                                      <p:tavLst>
                                        <p:tav tm="0">
                                          <p:val>
                                            <p:strVal val="#ppt_y+#ppt_h*1.125000"/>
                                          </p:val>
                                        </p:tav>
                                        <p:tav tm="100000">
                                          <p:val>
                                            <p:strVal val="#ppt_y"/>
                                          </p:val>
                                        </p:tav>
                                      </p:tavLst>
                                    </p:anim>
                                    <p:animEffect transition="in" filter="wipe(up)">
                                      <p:cBhvr>
                                        <p:cTn id="3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9"/>
                </p:tgtEl>
              </p:cMediaNode>
            </p:audio>
          </p:childTnLst>
        </p:cTn>
      </p:par>
    </p:tnLst>
    <p:bldLst>
      <p:bldP spid="2" grpId="0" animBg="1"/>
      <p:bldP spid="11" grpId="0"/>
      <p:bldP spid="12" grpId="0"/>
      <p:bldP spid="13" grpId="0"/>
      <p:bldP spid="14" grpId="0"/>
      <p:bldP spid="15" grpId="0"/>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202036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p:cNvSpPr/>
          <p:nvPr/>
        </p:nvSpPr>
        <p:spPr>
          <a:xfrm>
            <a:off x="3093809" y="948815"/>
            <a:ext cx="2134513" cy="1094406"/>
          </a:xfrm>
          <a:prstGeom prst="round2SameRect">
            <a:avLst>
              <a:gd name="adj1" fmla="val 10417"/>
              <a:gd name="adj2" fmla="val 0"/>
            </a:avLst>
          </a:prstGeom>
          <a:solidFill>
            <a:srgbClr val="5C9B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AB ONE"/>
          <p:cNvSpPr txBox="1"/>
          <p:nvPr/>
        </p:nvSpPr>
        <p:spPr>
          <a:xfrm>
            <a:off x="1191292" y="1041722"/>
            <a:ext cx="2015002" cy="93539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HOME</a:t>
            </a:r>
            <a:endParaRPr lang="en-US" sz="1900" dirty="0">
              <a:solidFill>
                <a:schemeClr val="tx1">
                  <a:lumMod val="85000"/>
                </a:schemeClr>
              </a:solidFill>
            </a:endParaRPr>
          </a:p>
        </p:txBody>
      </p:sp>
      <p:sp>
        <p:nvSpPr>
          <p:cNvPr id="4" name="TAB TWO"/>
          <p:cNvSpPr txBox="1"/>
          <p:nvPr/>
        </p:nvSpPr>
        <p:spPr>
          <a:xfrm>
            <a:off x="3206114" y="1073373"/>
            <a:ext cx="2017115" cy="868587"/>
          </a:xfrm>
          <a:prstGeom prst="rect">
            <a:avLst/>
          </a:prstGeom>
          <a:noFill/>
          <a:ln>
            <a:noFill/>
          </a:ln>
        </p:spPr>
        <p:txBody>
          <a:bodyPr wrap="square" rtlCol="0" anchor="ctr">
            <a:noAutofit/>
          </a:bodyPr>
          <a:lstStyle/>
          <a:p>
            <a:pPr algn="ctr">
              <a:lnSpc>
                <a:spcPct val="90000"/>
              </a:lnSpc>
            </a:pPr>
            <a:r>
              <a:rPr lang="en-US" sz="1900" dirty="0" smtClean="0"/>
              <a:t>Complete Forms</a:t>
            </a:r>
            <a:endParaRPr lang="en-US" sz="1900" dirty="0"/>
          </a:p>
        </p:txBody>
      </p:sp>
      <p:sp>
        <p:nvSpPr>
          <p:cNvPr id="5" name="TAB THREE"/>
          <p:cNvSpPr txBox="1"/>
          <p:nvPr/>
        </p:nvSpPr>
        <p:spPr>
          <a:xfrm>
            <a:off x="5233415" y="1073373"/>
            <a:ext cx="2017115" cy="86858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Submit Forms/Reports</a:t>
            </a:r>
            <a:endParaRPr lang="en-US" sz="1900" dirty="0">
              <a:solidFill>
                <a:schemeClr val="tx1">
                  <a:lumMod val="85000"/>
                </a:schemeClr>
              </a:solidFill>
            </a:endParaRPr>
          </a:p>
        </p:txBody>
      </p:sp>
      <p:sp>
        <p:nvSpPr>
          <p:cNvPr id="6" name="TAB FOUR"/>
          <p:cNvSpPr txBox="1"/>
          <p:nvPr/>
        </p:nvSpPr>
        <p:spPr>
          <a:xfrm>
            <a:off x="7260716" y="1073373"/>
            <a:ext cx="2017115" cy="86858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Docs &amp; Links</a:t>
            </a:r>
            <a:endParaRPr lang="en-US" sz="1900" dirty="0">
              <a:solidFill>
                <a:schemeClr val="tx1">
                  <a:lumMod val="85000"/>
                </a:schemeClr>
              </a:solidFill>
            </a:endParaRPr>
          </a:p>
        </p:txBody>
      </p:sp>
      <p:sp>
        <p:nvSpPr>
          <p:cNvPr id="7" name="TAB FIVE"/>
          <p:cNvSpPr txBox="1"/>
          <p:nvPr/>
        </p:nvSpPr>
        <p:spPr>
          <a:xfrm>
            <a:off x="9288017" y="1073373"/>
            <a:ext cx="2017115" cy="86858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(Coaching)</a:t>
            </a:r>
            <a:endParaRPr lang="en-US" sz="1900" dirty="0">
              <a:solidFill>
                <a:schemeClr val="tx1">
                  <a:lumMod val="85000"/>
                </a:schemeClr>
              </a:solidFill>
            </a:endParaRPr>
          </a:p>
        </p:txBody>
      </p:sp>
      <p:sp>
        <p:nvSpPr>
          <p:cNvPr id="8" name="Rectangle 7"/>
          <p:cNvSpPr/>
          <p:nvPr/>
        </p:nvSpPr>
        <p:spPr>
          <a:xfrm>
            <a:off x="3048" y="2020362"/>
            <a:ext cx="12188952" cy="45719"/>
          </a:xfrm>
          <a:prstGeom prst="rect">
            <a:avLst/>
          </a:prstGeom>
          <a:solidFill>
            <a:srgbClr val="5C9B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283829" y="2167779"/>
            <a:ext cx="10371443" cy="461665"/>
          </a:xfrm>
          <a:prstGeom prst="rect">
            <a:avLst/>
          </a:prstGeom>
          <a:noFill/>
        </p:spPr>
        <p:txBody>
          <a:bodyPr wrap="square" rtlCol="0">
            <a:spAutoFit/>
          </a:bodyPr>
          <a:lstStyle/>
          <a:p>
            <a:pPr marL="342900" indent="-342900">
              <a:buFont typeface="Wingdings" panose="05000000000000000000" pitchFamily="2" charset="2"/>
              <a:buChar char="ü"/>
            </a:pPr>
            <a:r>
              <a:rPr lang="en-US" sz="2400" dirty="0" smtClean="0">
                <a:solidFill>
                  <a:srgbClr val="045087"/>
                </a:solidFill>
                <a:cs typeface="Consolas" panose="020B0609020204030204" pitchFamily="49" charset="0"/>
              </a:rPr>
              <a:t>Type in your answers</a:t>
            </a:r>
            <a:endParaRPr lang="en-US" sz="2400" dirty="0">
              <a:solidFill>
                <a:srgbClr val="045087"/>
              </a:solidFill>
              <a:cs typeface="Consolas" panose="020B0609020204030204" pitchFamily="49" charset="0"/>
            </a:endParaRPr>
          </a:p>
        </p:txBody>
      </p:sp>
      <p:sp>
        <p:nvSpPr>
          <p:cNvPr id="14" name="TextBox 13"/>
          <p:cNvSpPr txBox="1"/>
          <p:nvPr/>
        </p:nvSpPr>
        <p:spPr>
          <a:xfrm>
            <a:off x="283829" y="3233717"/>
            <a:ext cx="5354972" cy="830997"/>
          </a:xfrm>
          <a:prstGeom prst="rect">
            <a:avLst/>
          </a:prstGeom>
          <a:noFill/>
        </p:spPr>
        <p:txBody>
          <a:bodyPr wrap="square" rtlCol="0">
            <a:spAutoFit/>
          </a:bodyPr>
          <a:lstStyle/>
          <a:p>
            <a:pPr marL="342900" indent="-342900">
              <a:buFont typeface="Wingdings" panose="05000000000000000000" pitchFamily="2" charset="2"/>
              <a:buChar char="ü"/>
            </a:pPr>
            <a:r>
              <a:rPr lang="en-US" sz="2400" dirty="0" smtClean="0">
                <a:solidFill>
                  <a:srgbClr val="045087"/>
                </a:solidFill>
              </a:rPr>
              <a:t>Check </a:t>
            </a:r>
            <a:r>
              <a:rPr lang="en-US" sz="2400" dirty="0">
                <a:solidFill>
                  <a:srgbClr val="045087"/>
                </a:solidFill>
              </a:rPr>
              <a:t>boxes, choices, or dropdowns where appropriate</a:t>
            </a:r>
          </a:p>
        </p:txBody>
      </p:sp>
      <p:sp>
        <p:nvSpPr>
          <p:cNvPr id="15" name="TextBox 14"/>
          <p:cNvSpPr txBox="1"/>
          <p:nvPr/>
        </p:nvSpPr>
        <p:spPr>
          <a:xfrm>
            <a:off x="283829" y="4577830"/>
            <a:ext cx="10371443" cy="461665"/>
          </a:xfrm>
          <a:prstGeom prst="rect">
            <a:avLst/>
          </a:prstGeom>
          <a:noFill/>
        </p:spPr>
        <p:txBody>
          <a:bodyPr wrap="square" rtlCol="0">
            <a:spAutoFit/>
          </a:bodyPr>
          <a:lstStyle/>
          <a:p>
            <a:pPr marL="342900" indent="-342900">
              <a:buFont typeface="Wingdings" panose="05000000000000000000" pitchFamily="2" charset="2"/>
              <a:buChar char="ü"/>
            </a:pPr>
            <a:r>
              <a:rPr lang="en-US" sz="2400" dirty="0" smtClean="0">
                <a:solidFill>
                  <a:srgbClr val="045087"/>
                </a:solidFill>
              </a:rPr>
              <a:t>Always </a:t>
            </a:r>
            <a:r>
              <a:rPr lang="en-US" sz="2400" dirty="0">
                <a:solidFill>
                  <a:srgbClr val="045087"/>
                </a:solidFill>
              </a:rPr>
              <a:t>be sure </a:t>
            </a:r>
            <a:r>
              <a:rPr lang="en-US" sz="2400" dirty="0" smtClean="0">
                <a:solidFill>
                  <a:srgbClr val="045087"/>
                </a:solidFill>
              </a:rPr>
              <a:t>to SAVE often</a:t>
            </a:r>
            <a:endParaRPr lang="en-US" sz="2400" dirty="0">
              <a:solidFill>
                <a:srgbClr val="045087"/>
              </a:solidFill>
            </a:endParaRPr>
          </a:p>
        </p:txBody>
      </p:sp>
      <p:pic>
        <p:nvPicPr>
          <p:cNvPr id="16" name="Picture 15"/>
          <p:cNvPicPr>
            <a:picLocks noChangeAspect="1"/>
          </p:cNvPicPr>
          <p:nvPr/>
        </p:nvPicPr>
        <p:blipFill>
          <a:blip r:embed="rId6"/>
          <a:stretch>
            <a:fillRect/>
          </a:stretch>
        </p:blipFill>
        <p:spPr>
          <a:xfrm rot="868638">
            <a:off x="5938256" y="693893"/>
            <a:ext cx="5180437" cy="5479832"/>
          </a:xfrm>
          <a:prstGeom prst="rect">
            <a:avLst/>
          </a:prstGeom>
          <a:ln>
            <a:solidFill>
              <a:schemeClr val="bg1">
                <a:lumMod val="65000"/>
                <a:lumOff val="35000"/>
              </a:schemeClr>
            </a:solidFill>
          </a:ln>
          <a:effectLst>
            <a:outerShdw blurRad="292100" dist="139700" dir="2700000" algn="tl" rotWithShape="0">
              <a:srgbClr val="333333">
                <a:alpha val="65000"/>
              </a:srgbClr>
            </a:outerShdw>
          </a:effectLst>
        </p:spPr>
      </p:pic>
      <p:sp>
        <p:nvSpPr>
          <p:cNvPr id="17" name="Text Box 1"/>
          <p:cNvSpPr txBox="1"/>
          <p:nvPr/>
        </p:nvSpPr>
        <p:spPr>
          <a:xfrm>
            <a:off x="6425322" y="2774677"/>
            <a:ext cx="4545965" cy="119888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342900" marR="0" lvl="0" indent="-342900">
              <a:lnSpc>
                <a:spcPct val="107000"/>
              </a:lnSpc>
              <a:spcBef>
                <a:spcPts val="0"/>
              </a:spcBef>
              <a:spcAft>
                <a:spcPts val="800"/>
              </a:spcAft>
              <a:buFont typeface="Calibri" panose="020F0502020204030204" pitchFamily="34" charset="0"/>
              <a:buChar char="-"/>
            </a:pPr>
            <a:r>
              <a:rPr lang="en-US" sz="7200" b="1" dirty="0">
                <a:ln w="11113" cap="flat" cmpd="sng" algn="ctr">
                  <a:solidFill>
                    <a:srgbClr val="7F7F7F"/>
                  </a:solidFill>
                  <a:prstDash val="solid"/>
                  <a:round/>
                </a:ln>
                <a:solidFill>
                  <a:srgbClr val="A6A6A6"/>
                </a:solidFill>
                <a:effectLst/>
                <a:ea typeface="Calibri" panose="020F0502020204030204" pitchFamily="34" charset="0"/>
                <a:cs typeface="Times New Roman" panose="02020603050405020304" pitchFamily="18" charset="0"/>
              </a:rPr>
              <a:t>SAMPLE -</a:t>
            </a:r>
            <a:endParaRPr lang="en-US" sz="1100" dirty="0">
              <a:effectLst/>
              <a:ea typeface="Calibri" panose="020F0502020204030204" pitchFamily="34" charset="0"/>
              <a:cs typeface="Times New Roman" panose="02020603050405020304" pitchFamily="18" charset="0"/>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77650292"/>
      </p:ext>
    </p:extLst>
  </p:cSld>
  <p:clrMapOvr>
    <a:masterClrMapping/>
  </p:clrMapOvr>
  <mc:AlternateContent xmlns:mc="http://schemas.openxmlformats.org/markup-compatibility/2006" xmlns:p14="http://schemas.microsoft.com/office/powerpoint/2010/main">
    <mc:Choice Requires="p14">
      <p:transition spd="med" p14:dur="700" advTm="20670">
        <p:fade/>
      </p:transition>
    </mc:Choice>
    <mc:Fallback xmlns="">
      <p:transition spd="med" advTm="206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1"/>
                            </p:stCondLst>
                            <p:childTnLst>
                              <p:par>
                                <p:cTn id="8" presetID="16" presetClass="entr" presetSubtype="21" fill="hold" grpId="0" nodeType="after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2250"/>
                                        <p:tgtEl>
                                          <p:spTgt spid="9"/>
                                        </p:tgtEl>
                                      </p:cBhvr>
                                    </p:animEffect>
                                  </p:childTnLst>
                                  <p:subTnLst>
                                    <p:audio>
                                      <p:cMediaNode vol="83000">
                                        <p:cTn display="0" masterRel="sameClick">
                                          <p:stCondLst>
                                            <p:cond evt="begin" delay="0">
                                              <p:tn val="8"/>
                                            </p:cond>
                                          </p:stCondLst>
                                          <p:endCondLst>
                                            <p:cond evt="onStopAudio" delay="0">
                                              <p:tgtEl>
                                                <p:sldTgt/>
                                              </p:tgtEl>
                                            </p:cond>
                                          </p:endCondLst>
                                        </p:cTn>
                                        <p:tgtEl>
                                          <p:sndTgt r:embed="rId5" name="type.wav"/>
                                        </p:tgtEl>
                                      </p:cMediaNode>
                                    </p:audio>
                                  </p:subTnLst>
                                </p:cTn>
                              </p:par>
                            </p:childTnLst>
                          </p:cTn>
                        </p:par>
                        <p:par>
                          <p:cTn id="11" fill="hold">
                            <p:stCondLst>
                              <p:cond delay="3251"/>
                            </p:stCondLst>
                            <p:childTnLst>
                              <p:par>
                                <p:cTn id="12" presetID="16" presetClass="entr" presetSubtype="21" fill="hold" grpId="0" nodeType="afterEffect">
                                  <p:stCondLst>
                                    <p:cond delay="100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2250"/>
                                        <p:tgtEl>
                                          <p:spTgt spid="14"/>
                                        </p:tgtEl>
                                      </p:cBhvr>
                                    </p:animEffect>
                                  </p:childTnLst>
                                  <p:subTnLst>
                                    <p:audio>
                                      <p:cMediaNode vol="83000">
                                        <p:cTn display="0" masterRel="sameClick">
                                          <p:stCondLst>
                                            <p:cond evt="begin" delay="0">
                                              <p:tn val="12"/>
                                            </p:cond>
                                          </p:stCondLst>
                                          <p:endCondLst>
                                            <p:cond evt="onStopAudio" delay="0">
                                              <p:tgtEl>
                                                <p:sldTgt/>
                                              </p:tgtEl>
                                            </p:cond>
                                          </p:endCondLst>
                                        </p:cTn>
                                        <p:tgtEl>
                                          <p:sndTgt r:embed="rId5" name="type.wav"/>
                                        </p:tgtEl>
                                      </p:cMediaNode>
                                    </p:audio>
                                  </p:subTnLst>
                                </p:cTn>
                              </p:par>
                            </p:childTnLst>
                          </p:cTn>
                        </p:par>
                        <p:par>
                          <p:cTn id="15" fill="hold">
                            <p:stCondLst>
                              <p:cond delay="6501"/>
                            </p:stCondLst>
                            <p:childTnLst>
                              <p:par>
                                <p:cTn id="16" presetID="16" presetClass="entr" presetSubtype="21" fill="hold" grpId="0" nodeType="afterEffect">
                                  <p:stCondLst>
                                    <p:cond delay="100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2250"/>
                                        <p:tgtEl>
                                          <p:spTgt spid="15"/>
                                        </p:tgtEl>
                                      </p:cBhvr>
                                    </p:animEffect>
                                  </p:childTnLst>
                                  <p:subTnLst>
                                    <p:audio>
                                      <p:cMediaNode vol="83000">
                                        <p:cTn display="0" masterRel="sameClick">
                                          <p:stCondLst>
                                            <p:cond evt="begin" delay="0">
                                              <p:tn val="16"/>
                                            </p:cond>
                                          </p:stCondLst>
                                          <p:endCondLst>
                                            <p:cond evt="onStopAudio" delay="0">
                                              <p:tgtEl>
                                                <p:sldTgt/>
                                              </p:tgtEl>
                                            </p:cond>
                                          </p:endCondLst>
                                        </p:cTn>
                                        <p:tgtEl>
                                          <p:sndTgt r:embed="rId5"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bldLst>
      <p:bldP spid="9" grpId="0"/>
      <p:bldP spid="14" grpId="0"/>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202036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p:cNvSpPr/>
          <p:nvPr/>
        </p:nvSpPr>
        <p:spPr>
          <a:xfrm>
            <a:off x="3093809" y="948815"/>
            <a:ext cx="2134513" cy="1094406"/>
          </a:xfrm>
          <a:prstGeom prst="round2SameRect">
            <a:avLst>
              <a:gd name="adj1" fmla="val 10417"/>
              <a:gd name="adj2" fmla="val 0"/>
            </a:avLst>
          </a:prstGeom>
          <a:solidFill>
            <a:srgbClr val="5C9B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AB ONE"/>
          <p:cNvSpPr txBox="1"/>
          <p:nvPr/>
        </p:nvSpPr>
        <p:spPr>
          <a:xfrm>
            <a:off x="1191292" y="1041722"/>
            <a:ext cx="2015002" cy="93539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HOME</a:t>
            </a:r>
            <a:endParaRPr lang="en-US" sz="1900" dirty="0">
              <a:solidFill>
                <a:schemeClr val="tx1">
                  <a:lumMod val="85000"/>
                </a:schemeClr>
              </a:solidFill>
            </a:endParaRPr>
          </a:p>
        </p:txBody>
      </p:sp>
      <p:sp>
        <p:nvSpPr>
          <p:cNvPr id="4" name="TAB TWO"/>
          <p:cNvSpPr txBox="1"/>
          <p:nvPr/>
        </p:nvSpPr>
        <p:spPr>
          <a:xfrm>
            <a:off x="3206114" y="1073373"/>
            <a:ext cx="2017115" cy="868587"/>
          </a:xfrm>
          <a:prstGeom prst="rect">
            <a:avLst/>
          </a:prstGeom>
          <a:noFill/>
          <a:ln>
            <a:noFill/>
          </a:ln>
        </p:spPr>
        <p:txBody>
          <a:bodyPr wrap="square" rtlCol="0" anchor="ctr">
            <a:noAutofit/>
          </a:bodyPr>
          <a:lstStyle/>
          <a:p>
            <a:pPr algn="ctr">
              <a:lnSpc>
                <a:spcPct val="90000"/>
              </a:lnSpc>
            </a:pPr>
            <a:r>
              <a:rPr lang="en-US" sz="1900" dirty="0" smtClean="0"/>
              <a:t>Complete Forms</a:t>
            </a:r>
            <a:endParaRPr lang="en-US" sz="1900" dirty="0"/>
          </a:p>
        </p:txBody>
      </p:sp>
      <p:sp>
        <p:nvSpPr>
          <p:cNvPr id="5" name="TAB THREE"/>
          <p:cNvSpPr txBox="1"/>
          <p:nvPr/>
        </p:nvSpPr>
        <p:spPr>
          <a:xfrm>
            <a:off x="5233415" y="1073373"/>
            <a:ext cx="2017115" cy="86858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Submit Forms/Reports</a:t>
            </a:r>
            <a:endParaRPr lang="en-US" sz="1900" dirty="0">
              <a:solidFill>
                <a:schemeClr val="tx1">
                  <a:lumMod val="85000"/>
                </a:schemeClr>
              </a:solidFill>
            </a:endParaRPr>
          </a:p>
        </p:txBody>
      </p:sp>
      <p:sp>
        <p:nvSpPr>
          <p:cNvPr id="6" name="TAB FOUR"/>
          <p:cNvSpPr txBox="1"/>
          <p:nvPr/>
        </p:nvSpPr>
        <p:spPr>
          <a:xfrm>
            <a:off x="7260716" y="1073373"/>
            <a:ext cx="2017115" cy="86858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Docs &amp; Links</a:t>
            </a:r>
            <a:endParaRPr lang="en-US" sz="1900" dirty="0">
              <a:solidFill>
                <a:schemeClr val="tx1">
                  <a:lumMod val="85000"/>
                </a:schemeClr>
              </a:solidFill>
            </a:endParaRPr>
          </a:p>
        </p:txBody>
      </p:sp>
      <p:sp>
        <p:nvSpPr>
          <p:cNvPr id="7" name="TAB FIVE"/>
          <p:cNvSpPr txBox="1"/>
          <p:nvPr/>
        </p:nvSpPr>
        <p:spPr>
          <a:xfrm>
            <a:off x="9288017" y="1073373"/>
            <a:ext cx="2017115" cy="86858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(Coaching)</a:t>
            </a:r>
            <a:endParaRPr lang="en-US" sz="1900" dirty="0">
              <a:solidFill>
                <a:schemeClr val="tx1">
                  <a:lumMod val="85000"/>
                </a:schemeClr>
              </a:solidFill>
            </a:endParaRPr>
          </a:p>
        </p:txBody>
      </p:sp>
      <p:sp>
        <p:nvSpPr>
          <p:cNvPr id="8" name="Rectangle 7"/>
          <p:cNvSpPr/>
          <p:nvPr/>
        </p:nvSpPr>
        <p:spPr>
          <a:xfrm>
            <a:off x="3048" y="2020362"/>
            <a:ext cx="12188952" cy="45719"/>
          </a:xfrm>
          <a:prstGeom prst="rect">
            <a:avLst/>
          </a:prstGeom>
          <a:solidFill>
            <a:srgbClr val="5C9B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283829" y="2167779"/>
            <a:ext cx="10371443" cy="523220"/>
          </a:xfrm>
          <a:prstGeom prst="rect">
            <a:avLst/>
          </a:prstGeom>
          <a:noFill/>
        </p:spPr>
        <p:txBody>
          <a:bodyPr wrap="square" rtlCol="0">
            <a:spAutoFit/>
          </a:bodyPr>
          <a:lstStyle/>
          <a:p>
            <a:pPr marL="457200" indent="-457200">
              <a:buFont typeface="Wingdings" panose="05000000000000000000" pitchFamily="2" charset="2"/>
              <a:buChar char="v"/>
            </a:pPr>
            <a:r>
              <a:rPr lang="en-US" sz="2800" b="1" dirty="0" smtClean="0">
                <a:solidFill>
                  <a:srgbClr val="045087"/>
                </a:solidFill>
                <a:cs typeface="Consolas" panose="020B0609020204030204" pitchFamily="49" charset="0"/>
              </a:rPr>
              <a:t>Reviewable Forms</a:t>
            </a:r>
            <a:endParaRPr lang="en-US" sz="2800" b="1" dirty="0">
              <a:solidFill>
                <a:srgbClr val="045087"/>
              </a:solidFill>
              <a:cs typeface="Consolas" panose="020B0609020204030204" pitchFamily="49" charset="0"/>
            </a:endParaRPr>
          </a:p>
        </p:txBody>
      </p:sp>
      <p:sp>
        <p:nvSpPr>
          <p:cNvPr id="19" name="Left Arrow 18"/>
          <p:cNvSpPr/>
          <p:nvPr/>
        </p:nvSpPr>
        <p:spPr>
          <a:xfrm>
            <a:off x="1191292" y="3336013"/>
            <a:ext cx="1888095" cy="774767"/>
          </a:xfrm>
          <a:prstGeom prst="leftArrow">
            <a:avLst/>
          </a:prstGeom>
          <a:solidFill>
            <a:srgbClr val="00456B"/>
          </a:solidFill>
          <a:ln>
            <a:solidFill>
              <a:srgbClr val="0045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eft Arrow 19"/>
          <p:cNvSpPr/>
          <p:nvPr/>
        </p:nvSpPr>
        <p:spPr>
          <a:xfrm rot="10800000">
            <a:off x="1673020" y="3801974"/>
            <a:ext cx="1888095" cy="774767"/>
          </a:xfrm>
          <a:prstGeom prst="leftArrow">
            <a:avLst/>
          </a:prstGeom>
          <a:solidFill>
            <a:srgbClr val="389396"/>
          </a:solidFill>
          <a:ln>
            <a:solidFill>
              <a:srgbClr val="3893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946526" y="3801973"/>
            <a:ext cx="3942080" cy="523220"/>
          </a:xfrm>
          <a:prstGeom prst="rect">
            <a:avLst/>
          </a:prstGeom>
          <a:noFill/>
        </p:spPr>
        <p:txBody>
          <a:bodyPr wrap="square" rtlCol="0">
            <a:spAutoFit/>
          </a:bodyPr>
          <a:lstStyle/>
          <a:p>
            <a:r>
              <a:rPr lang="en-US" sz="2800" dirty="0" smtClean="0">
                <a:solidFill>
                  <a:srgbClr val="B40000"/>
                </a:solidFill>
              </a:rPr>
              <a:t>Reviewable form icon</a:t>
            </a:r>
            <a:endParaRPr lang="en-US" sz="2800" dirty="0">
              <a:solidFill>
                <a:srgbClr val="B40000"/>
              </a:solidFill>
            </a:endParaRPr>
          </a:p>
        </p:txBody>
      </p:sp>
      <p:pic>
        <p:nvPicPr>
          <p:cNvPr id="21" name="Picture 20"/>
          <p:cNvPicPr>
            <a:picLocks noChangeAspect="1"/>
          </p:cNvPicPr>
          <p:nvPr/>
        </p:nvPicPr>
        <p:blipFill>
          <a:blip r:embed="rId5"/>
          <a:stretch>
            <a:fillRect/>
          </a:stretch>
        </p:blipFill>
        <p:spPr>
          <a:xfrm>
            <a:off x="361893" y="5458141"/>
            <a:ext cx="10943239" cy="816035"/>
          </a:xfrm>
          <a:prstGeom prst="rect">
            <a:avLst/>
          </a:prstGeom>
        </p:spPr>
      </p:pic>
      <p:sp>
        <p:nvSpPr>
          <p:cNvPr id="22" name="Rounded Rectangle 21"/>
          <p:cNvSpPr/>
          <p:nvPr/>
        </p:nvSpPr>
        <p:spPr>
          <a:xfrm>
            <a:off x="6278880" y="5334020"/>
            <a:ext cx="4043680" cy="1127740"/>
          </a:xfrm>
          <a:prstGeom prst="roundRect">
            <a:avLst/>
          </a:prstGeom>
          <a:noFill/>
          <a:ln w="57150">
            <a:solidFill>
              <a:srgbClr val="B4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29225250"/>
      </p:ext>
    </p:extLst>
  </p:cSld>
  <p:clrMapOvr>
    <a:masterClrMapping/>
  </p:clrMapOvr>
  <mc:AlternateContent xmlns:mc="http://schemas.openxmlformats.org/markup-compatibility/2006" xmlns:p14="http://schemas.microsoft.com/office/powerpoint/2010/main">
    <mc:Choice Requires="p14">
      <p:transition spd="med" p14:dur="700" advTm="27227">
        <p:fade/>
      </p:transition>
    </mc:Choice>
    <mc:Fallback xmlns="">
      <p:transition spd="med" advTm="272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202036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p:cNvSpPr/>
          <p:nvPr/>
        </p:nvSpPr>
        <p:spPr>
          <a:xfrm>
            <a:off x="3093809" y="948815"/>
            <a:ext cx="2134513" cy="1094406"/>
          </a:xfrm>
          <a:prstGeom prst="round2SameRect">
            <a:avLst>
              <a:gd name="adj1" fmla="val 10417"/>
              <a:gd name="adj2" fmla="val 0"/>
            </a:avLst>
          </a:prstGeom>
          <a:solidFill>
            <a:srgbClr val="5C9B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AB ONE"/>
          <p:cNvSpPr txBox="1"/>
          <p:nvPr/>
        </p:nvSpPr>
        <p:spPr>
          <a:xfrm>
            <a:off x="1191292" y="1041722"/>
            <a:ext cx="2015002" cy="93539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HOME</a:t>
            </a:r>
            <a:endParaRPr lang="en-US" sz="1900" dirty="0">
              <a:solidFill>
                <a:schemeClr val="tx1">
                  <a:lumMod val="85000"/>
                </a:schemeClr>
              </a:solidFill>
            </a:endParaRPr>
          </a:p>
        </p:txBody>
      </p:sp>
      <p:sp>
        <p:nvSpPr>
          <p:cNvPr id="4" name="TAB TWO"/>
          <p:cNvSpPr txBox="1"/>
          <p:nvPr/>
        </p:nvSpPr>
        <p:spPr>
          <a:xfrm>
            <a:off x="3206114" y="1073373"/>
            <a:ext cx="2017115" cy="868587"/>
          </a:xfrm>
          <a:prstGeom prst="rect">
            <a:avLst/>
          </a:prstGeom>
          <a:noFill/>
          <a:ln>
            <a:noFill/>
          </a:ln>
        </p:spPr>
        <p:txBody>
          <a:bodyPr wrap="square" rtlCol="0" anchor="ctr">
            <a:noAutofit/>
          </a:bodyPr>
          <a:lstStyle/>
          <a:p>
            <a:pPr algn="ctr">
              <a:lnSpc>
                <a:spcPct val="90000"/>
              </a:lnSpc>
            </a:pPr>
            <a:r>
              <a:rPr lang="en-US" sz="1900" dirty="0" smtClean="0"/>
              <a:t>Complete Forms</a:t>
            </a:r>
            <a:endParaRPr lang="en-US" sz="1900" dirty="0"/>
          </a:p>
        </p:txBody>
      </p:sp>
      <p:sp>
        <p:nvSpPr>
          <p:cNvPr id="5" name="TAB THREE"/>
          <p:cNvSpPr txBox="1"/>
          <p:nvPr/>
        </p:nvSpPr>
        <p:spPr>
          <a:xfrm>
            <a:off x="5233415" y="1073373"/>
            <a:ext cx="2017115" cy="86858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Submit Forms/Reports</a:t>
            </a:r>
            <a:endParaRPr lang="en-US" sz="1900" dirty="0">
              <a:solidFill>
                <a:schemeClr val="tx1">
                  <a:lumMod val="85000"/>
                </a:schemeClr>
              </a:solidFill>
            </a:endParaRPr>
          </a:p>
        </p:txBody>
      </p:sp>
      <p:sp>
        <p:nvSpPr>
          <p:cNvPr id="6" name="TAB FOUR"/>
          <p:cNvSpPr txBox="1"/>
          <p:nvPr/>
        </p:nvSpPr>
        <p:spPr>
          <a:xfrm>
            <a:off x="7260716" y="1073373"/>
            <a:ext cx="2017115" cy="86858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Docs &amp; Links</a:t>
            </a:r>
            <a:endParaRPr lang="en-US" sz="1900" dirty="0">
              <a:solidFill>
                <a:schemeClr val="tx1">
                  <a:lumMod val="85000"/>
                </a:schemeClr>
              </a:solidFill>
            </a:endParaRPr>
          </a:p>
        </p:txBody>
      </p:sp>
      <p:sp>
        <p:nvSpPr>
          <p:cNvPr id="7" name="TAB FIVE"/>
          <p:cNvSpPr txBox="1"/>
          <p:nvPr/>
        </p:nvSpPr>
        <p:spPr>
          <a:xfrm>
            <a:off x="9288017" y="1073373"/>
            <a:ext cx="2017115" cy="86858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(Coaching)</a:t>
            </a:r>
            <a:endParaRPr lang="en-US" sz="1900" dirty="0">
              <a:solidFill>
                <a:schemeClr val="tx1">
                  <a:lumMod val="85000"/>
                </a:schemeClr>
              </a:solidFill>
            </a:endParaRPr>
          </a:p>
        </p:txBody>
      </p:sp>
      <p:sp>
        <p:nvSpPr>
          <p:cNvPr id="8" name="Rectangle 7"/>
          <p:cNvSpPr/>
          <p:nvPr/>
        </p:nvSpPr>
        <p:spPr>
          <a:xfrm>
            <a:off x="3048" y="2020362"/>
            <a:ext cx="12188952" cy="45719"/>
          </a:xfrm>
          <a:prstGeom prst="rect">
            <a:avLst/>
          </a:prstGeom>
          <a:solidFill>
            <a:srgbClr val="5C9B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283829" y="2167779"/>
            <a:ext cx="10371443" cy="523220"/>
          </a:xfrm>
          <a:prstGeom prst="rect">
            <a:avLst/>
          </a:prstGeom>
          <a:noFill/>
        </p:spPr>
        <p:txBody>
          <a:bodyPr wrap="square" rtlCol="0">
            <a:spAutoFit/>
          </a:bodyPr>
          <a:lstStyle/>
          <a:p>
            <a:pPr marL="342900" indent="-342900">
              <a:buFont typeface="Wingdings" panose="05000000000000000000" pitchFamily="2" charset="2"/>
              <a:buChar char="v"/>
            </a:pPr>
            <a:r>
              <a:rPr lang="en-US" sz="2800" b="1" dirty="0" smtClean="0">
                <a:solidFill>
                  <a:srgbClr val="045087"/>
                </a:solidFill>
                <a:cs typeface="Consolas" panose="020B0609020204030204" pitchFamily="49" charset="0"/>
              </a:rPr>
              <a:t>Form Status</a:t>
            </a:r>
            <a:endParaRPr lang="en-US" sz="2800" b="1" dirty="0">
              <a:solidFill>
                <a:srgbClr val="045087"/>
              </a:solidFill>
              <a:cs typeface="Consolas" panose="020B0609020204030204" pitchFamily="49" charset="0"/>
            </a:endParaRPr>
          </a:p>
        </p:txBody>
      </p:sp>
      <p:sp>
        <p:nvSpPr>
          <p:cNvPr id="12" name="TextBox 11"/>
          <p:cNvSpPr txBox="1"/>
          <p:nvPr/>
        </p:nvSpPr>
        <p:spPr>
          <a:xfrm>
            <a:off x="933689" y="2731142"/>
            <a:ext cx="9171400" cy="1569660"/>
          </a:xfrm>
          <a:prstGeom prst="rect">
            <a:avLst/>
          </a:prstGeom>
          <a:noFill/>
        </p:spPr>
        <p:txBody>
          <a:bodyPr wrap="square" rtlCol="0">
            <a:spAutoFit/>
          </a:bodyPr>
          <a:lstStyle/>
          <a:p>
            <a:r>
              <a:rPr lang="en-US" sz="2400" dirty="0" smtClean="0">
                <a:solidFill>
                  <a:srgbClr val="045087"/>
                </a:solidFill>
              </a:rPr>
              <a:t>Green Arrow – </a:t>
            </a:r>
          </a:p>
          <a:p>
            <a:pPr marL="800100" lvl="1" indent="-342900">
              <a:buFont typeface="Wingdings" panose="05000000000000000000" pitchFamily="2" charset="2"/>
              <a:buChar char="§"/>
            </a:pPr>
            <a:r>
              <a:rPr lang="en-US" sz="2400" dirty="0" smtClean="0">
                <a:solidFill>
                  <a:srgbClr val="045087"/>
                </a:solidFill>
              </a:rPr>
              <a:t>Make minor revisions (if any)</a:t>
            </a:r>
          </a:p>
          <a:p>
            <a:pPr marL="800100" lvl="1" indent="-342900">
              <a:buFont typeface="Wingdings" panose="05000000000000000000" pitchFamily="2" charset="2"/>
              <a:buChar char="§"/>
            </a:pPr>
            <a:r>
              <a:rPr lang="en-US" sz="2400" dirty="0" smtClean="0">
                <a:solidFill>
                  <a:srgbClr val="045087"/>
                </a:solidFill>
              </a:rPr>
              <a:t>Submit final copy to state</a:t>
            </a:r>
          </a:p>
          <a:p>
            <a:pPr marL="342900" indent="-342900">
              <a:buFont typeface="Wingdings" panose="05000000000000000000" pitchFamily="2" charset="2"/>
              <a:buChar char="§"/>
            </a:pPr>
            <a:endParaRPr lang="en-US" sz="2400" dirty="0">
              <a:solidFill>
                <a:srgbClr val="045087"/>
              </a:solidFill>
            </a:endParaRPr>
          </a:p>
        </p:txBody>
      </p:sp>
      <p:sp>
        <p:nvSpPr>
          <p:cNvPr id="13" name="TextBox 12"/>
          <p:cNvSpPr txBox="1"/>
          <p:nvPr/>
        </p:nvSpPr>
        <p:spPr>
          <a:xfrm>
            <a:off x="933689" y="4039589"/>
            <a:ext cx="10371443" cy="1200329"/>
          </a:xfrm>
          <a:prstGeom prst="rect">
            <a:avLst/>
          </a:prstGeom>
          <a:noFill/>
        </p:spPr>
        <p:txBody>
          <a:bodyPr wrap="square" rtlCol="0">
            <a:spAutoFit/>
          </a:bodyPr>
          <a:lstStyle/>
          <a:p>
            <a:r>
              <a:rPr lang="en-US" sz="2400" dirty="0" smtClean="0">
                <a:solidFill>
                  <a:srgbClr val="045087"/>
                </a:solidFill>
              </a:rPr>
              <a:t>Blue Arrow – </a:t>
            </a:r>
          </a:p>
          <a:p>
            <a:pPr marL="800100" lvl="1" indent="-342900">
              <a:buFont typeface="Wingdings" panose="05000000000000000000" pitchFamily="2" charset="2"/>
              <a:buChar char="§"/>
            </a:pPr>
            <a:r>
              <a:rPr lang="en-US" sz="2400" dirty="0" smtClean="0">
                <a:solidFill>
                  <a:srgbClr val="045087"/>
                </a:solidFill>
              </a:rPr>
              <a:t>Make revisions</a:t>
            </a:r>
          </a:p>
          <a:p>
            <a:pPr marL="800100" lvl="1" indent="-342900">
              <a:buFont typeface="Wingdings" panose="05000000000000000000" pitchFamily="2" charset="2"/>
              <a:buChar char="§"/>
            </a:pPr>
            <a:r>
              <a:rPr lang="en-US" sz="2400" dirty="0" smtClean="0">
                <a:solidFill>
                  <a:srgbClr val="045087"/>
                </a:solidFill>
              </a:rPr>
              <a:t>Submit final copy to state</a:t>
            </a:r>
            <a:endParaRPr lang="en-US" sz="2400" dirty="0">
              <a:solidFill>
                <a:srgbClr val="045087"/>
              </a:solidFill>
            </a:endParaRPr>
          </a:p>
        </p:txBody>
      </p:sp>
      <p:sp>
        <p:nvSpPr>
          <p:cNvPr id="14" name="TextBox 13"/>
          <p:cNvSpPr txBox="1"/>
          <p:nvPr/>
        </p:nvSpPr>
        <p:spPr>
          <a:xfrm>
            <a:off x="910278" y="5331491"/>
            <a:ext cx="10371443" cy="1200329"/>
          </a:xfrm>
          <a:prstGeom prst="rect">
            <a:avLst/>
          </a:prstGeom>
          <a:noFill/>
        </p:spPr>
        <p:txBody>
          <a:bodyPr wrap="square" rtlCol="0">
            <a:spAutoFit/>
          </a:bodyPr>
          <a:lstStyle/>
          <a:p>
            <a:r>
              <a:rPr lang="en-US" sz="2400" dirty="0" smtClean="0">
                <a:solidFill>
                  <a:srgbClr val="045087"/>
                </a:solidFill>
              </a:rPr>
              <a:t>Red Arrow – </a:t>
            </a:r>
          </a:p>
          <a:p>
            <a:pPr marL="800100" lvl="1" indent="-342900">
              <a:buFont typeface="Wingdings" panose="05000000000000000000" pitchFamily="2" charset="2"/>
              <a:buChar char="§"/>
            </a:pPr>
            <a:r>
              <a:rPr lang="en-US" sz="2400" dirty="0" smtClean="0">
                <a:solidFill>
                  <a:srgbClr val="045087"/>
                </a:solidFill>
              </a:rPr>
              <a:t>Make revisions as suggested</a:t>
            </a:r>
          </a:p>
          <a:p>
            <a:pPr marL="800100" lvl="1" indent="-342900">
              <a:buFont typeface="Wingdings" panose="05000000000000000000" pitchFamily="2" charset="2"/>
              <a:buChar char="§"/>
            </a:pPr>
            <a:r>
              <a:rPr lang="en-US" sz="2400" dirty="0" smtClean="0">
                <a:solidFill>
                  <a:srgbClr val="045087"/>
                </a:solidFill>
              </a:rPr>
              <a:t>Submit for second review</a:t>
            </a:r>
            <a:endParaRPr lang="en-US" sz="2400" dirty="0">
              <a:solidFill>
                <a:srgbClr val="045087"/>
              </a:solidFill>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54266023"/>
      </p:ext>
    </p:extLst>
  </p:cSld>
  <p:clrMapOvr>
    <a:masterClrMapping/>
  </p:clrMapOvr>
  <mc:AlternateContent xmlns:mc="http://schemas.openxmlformats.org/markup-compatibility/2006" xmlns:p14="http://schemas.microsoft.com/office/powerpoint/2010/main">
    <mc:Choice Requires="p14">
      <p:transition spd="med" p14:dur="700" advTm="51812">
        <p:fade/>
      </p:transition>
    </mc:Choice>
    <mc:Fallback xmlns="">
      <p:transition spd="med" advTm="518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1"/>
                            </p:stCondLst>
                            <p:childTnLst>
                              <p:par>
                                <p:cTn id="8" presetID="16" presetClass="entr" presetSubtype="21" fill="hold" grpId="0" nodeType="afterEffect">
                                  <p:stCondLst>
                                    <p:cond delay="100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2250"/>
                                        <p:tgtEl>
                                          <p:spTgt spid="11"/>
                                        </p:tgtEl>
                                      </p:cBhvr>
                                    </p:animEffect>
                                  </p:childTnLst>
                                  <p:subTnLst>
                                    <p:audio>
                                      <p:cMediaNode vol="83000">
                                        <p:cTn display="0" masterRel="sameClick">
                                          <p:stCondLst>
                                            <p:cond evt="begin" delay="0">
                                              <p:tn val="8"/>
                                            </p:cond>
                                          </p:stCondLst>
                                          <p:endCondLst>
                                            <p:cond evt="onStopAudio" delay="0">
                                              <p:tgtEl>
                                                <p:sldTgt/>
                                              </p:tgtEl>
                                            </p:cond>
                                          </p:endCondLst>
                                        </p:cTn>
                                        <p:tgtEl>
                                          <p:sndTgt r:embed="rId5" name="type.wav"/>
                                        </p:tgtEl>
                                      </p:cMediaNode>
                                    </p:audio>
                                  </p:subTnLst>
                                </p:cTn>
                              </p:par>
                            </p:childTnLst>
                          </p:cTn>
                        </p:par>
                        <p:par>
                          <p:cTn id="11" fill="hold">
                            <p:stCondLst>
                              <p:cond delay="3251"/>
                            </p:stCondLst>
                            <p:childTnLst>
                              <p:par>
                                <p:cTn id="12" presetID="16" presetClass="entr" presetSubtype="21" fill="hold" grpId="0" nodeType="afterEffect">
                                  <p:stCondLst>
                                    <p:cond delay="100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2250"/>
                                        <p:tgtEl>
                                          <p:spTgt spid="12"/>
                                        </p:tgtEl>
                                      </p:cBhvr>
                                    </p:animEffect>
                                  </p:childTnLst>
                                  <p:subTnLst>
                                    <p:audio>
                                      <p:cMediaNode vol="83000">
                                        <p:cTn display="0" masterRel="sameClick">
                                          <p:stCondLst>
                                            <p:cond evt="begin" delay="0">
                                              <p:tn val="12"/>
                                            </p:cond>
                                          </p:stCondLst>
                                          <p:endCondLst>
                                            <p:cond evt="onStopAudio" delay="0">
                                              <p:tgtEl>
                                                <p:sldTgt/>
                                              </p:tgtEl>
                                            </p:cond>
                                          </p:endCondLst>
                                        </p:cTn>
                                        <p:tgtEl>
                                          <p:sndTgt r:embed="rId5" name="type.wav"/>
                                        </p:tgtEl>
                                      </p:cMediaNode>
                                    </p:audio>
                                  </p:subTnLst>
                                </p:cTn>
                              </p:par>
                            </p:childTnLst>
                          </p:cTn>
                        </p:par>
                        <p:par>
                          <p:cTn id="15" fill="hold">
                            <p:stCondLst>
                              <p:cond delay="6501"/>
                            </p:stCondLst>
                            <p:childTnLst>
                              <p:par>
                                <p:cTn id="16" presetID="16" presetClass="entr" presetSubtype="21" fill="hold" grpId="0" nodeType="afterEffect">
                                  <p:stCondLst>
                                    <p:cond delay="100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2250"/>
                                        <p:tgtEl>
                                          <p:spTgt spid="13"/>
                                        </p:tgtEl>
                                      </p:cBhvr>
                                    </p:animEffect>
                                  </p:childTnLst>
                                  <p:subTnLst>
                                    <p:audio>
                                      <p:cMediaNode vol="83000">
                                        <p:cTn display="0" masterRel="sameClick">
                                          <p:stCondLst>
                                            <p:cond evt="begin" delay="0">
                                              <p:tn val="16"/>
                                            </p:cond>
                                          </p:stCondLst>
                                          <p:endCondLst>
                                            <p:cond evt="onStopAudio" delay="0">
                                              <p:tgtEl>
                                                <p:sldTgt/>
                                              </p:tgtEl>
                                            </p:cond>
                                          </p:endCondLst>
                                        </p:cTn>
                                        <p:tgtEl>
                                          <p:sndTgt r:embed="rId5" name="type.wav"/>
                                        </p:tgtEl>
                                      </p:cMediaNode>
                                    </p:audio>
                                  </p:subTnLst>
                                </p:cTn>
                              </p:par>
                            </p:childTnLst>
                          </p:cTn>
                        </p:par>
                        <p:par>
                          <p:cTn id="19" fill="hold">
                            <p:stCondLst>
                              <p:cond delay="9751"/>
                            </p:stCondLst>
                            <p:childTnLst>
                              <p:par>
                                <p:cTn id="20" presetID="16" presetClass="entr" presetSubtype="21" fill="hold" grpId="0" nodeType="afterEffect">
                                  <p:stCondLst>
                                    <p:cond delay="100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2250"/>
                                        <p:tgtEl>
                                          <p:spTgt spid="14"/>
                                        </p:tgtEl>
                                      </p:cBhvr>
                                    </p:animEffect>
                                  </p:childTnLst>
                                  <p:subTnLst>
                                    <p:audio>
                                      <p:cMediaNode vol="83000">
                                        <p:cTn display="0" masterRel="sameClick">
                                          <p:stCondLst>
                                            <p:cond evt="begin" delay="0">
                                              <p:tn val="20"/>
                                            </p:cond>
                                          </p:stCondLst>
                                          <p:endCondLst>
                                            <p:cond evt="onStopAudio" delay="0">
                                              <p:tgtEl>
                                                <p:sldTgt/>
                                              </p:tgtEl>
                                            </p:cond>
                                          </p:endCondLst>
                                        </p:cTn>
                                        <p:tgtEl>
                                          <p:sndTgt r:embed="rId5"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bldLst>
      <p:bldP spid="11" grpId="0"/>
      <p:bldP spid="12" grpId="0"/>
      <p:bldP spid="13" grpId="0"/>
      <p:bldP spid="1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202036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p:cNvSpPr/>
          <p:nvPr/>
        </p:nvSpPr>
        <p:spPr>
          <a:xfrm>
            <a:off x="3093809" y="948815"/>
            <a:ext cx="2134513" cy="1094406"/>
          </a:xfrm>
          <a:prstGeom prst="round2SameRect">
            <a:avLst>
              <a:gd name="adj1" fmla="val 10417"/>
              <a:gd name="adj2" fmla="val 0"/>
            </a:avLst>
          </a:prstGeom>
          <a:solidFill>
            <a:srgbClr val="5C9B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AB ONE"/>
          <p:cNvSpPr txBox="1"/>
          <p:nvPr/>
        </p:nvSpPr>
        <p:spPr>
          <a:xfrm>
            <a:off x="1191292" y="1041722"/>
            <a:ext cx="2015002" cy="93539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HOME</a:t>
            </a:r>
            <a:endParaRPr lang="en-US" sz="1900" dirty="0">
              <a:solidFill>
                <a:schemeClr val="tx1">
                  <a:lumMod val="85000"/>
                </a:schemeClr>
              </a:solidFill>
            </a:endParaRPr>
          </a:p>
        </p:txBody>
      </p:sp>
      <p:sp>
        <p:nvSpPr>
          <p:cNvPr id="4" name="TAB TWO"/>
          <p:cNvSpPr txBox="1"/>
          <p:nvPr/>
        </p:nvSpPr>
        <p:spPr>
          <a:xfrm>
            <a:off x="3206114" y="1073373"/>
            <a:ext cx="2017115" cy="868587"/>
          </a:xfrm>
          <a:prstGeom prst="rect">
            <a:avLst/>
          </a:prstGeom>
          <a:noFill/>
          <a:ln>
            <a:noFill/>
          </a:ln>
        </p:spPr>
        <p:txBody>
          <a:bodyPr wrap="square" rtlCol="0" anchor="ctr">
            <a:noAutofit/>
          </a:bodyPr>
          <a:lstStyle/>
          <a:p>
            <a:pPr algn="ctr">
              <a:lnSpc>
                <a:spcPct val="90000"/>
              </a:lnSpc>
            </a:pPr>
            <a:r>
              <a:rPr lang="en-US" sz="1900" dirty="0" smtClean="0"/>
              <a:t>Complete Forms</a:t>
            </a:r>
            <a:endParaRPr lang="en-US" sz="1900" dirty="0"/>
          </a:p>
        </p:txBody>
      </p:sp>
      <p:sp>
        <p:nvSpPr>
          <p:cNvPr id="5" name="TAB THREE"/>
          <p:cNvSpPr txBox="1"/>
          <p:nvPr/>
        </p:nvSpPr>
        <p:spPr>
          <a:xfrm>
            <a:off x="5233415" y="1073373"/>
            <a:ext cx="2017115" cy="86858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Submit Forms/Reports</a:t>
            </a:r>
            <a:endParaRPr lang="en-US" sz="1900" dirty="0">
              <a:solidFill>
                <a:schemeClr val="tx1">
                  <a:lumMod val="85000"/>
                </a:schemeClr>
              </a:solidFill>
            </a:endParaRPr>
          </a:p>
        </p:txBody>
      </p:sp>
      <p:sp>
        <p:nvSpPr>
          <p:cNvPr id="6" name="TAB FOUR"/>
          <p:cNvSpPr txBox="1"/>
          <p:nvPr/>
        </p:nvSpPr>
        <p:spPr>
          <a:xfrm>
            <a:off x="7260716" y="1073373"/>
            <a:ext cx="2017115" cy="86858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Docs &amp; Links</a:t>
            </a:r>
            <a:endParaRPr lang="en-US" sz="1900" dirty="0">
              <a:solidFill>
                <a:schemeClr val="tx1">
                  <a:lumMod val="85000"/>
                </a:schemeClr>
              </a:solidFill>
            </a:endParaRPr>
          </a:p>
        </p:txBody>
      </p:sp>
      <p:sp>
        <p:nvSpPr>
          <p:cNvPr id="7" name="TAB FIVE"/>
          <p:cNvSpPr txBox="1"/>
          <p:nvPr/>
        </p:nvSpPr>
        <p:spPr>
          <a:xfrm>
            <a:off x="9288017" y="1073373"/>
            <a:ext cx="2017115" cy="86858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(Coaching)</a:t>
            </a:r>
            <a:endParaRPr lang="en-US" sz="1900" dirty="0">
              <a:solidFill>
                <a:schemeClr val="tx1">
                  <a:lumMod val="85000"/>
                </a:schemeClr>
              </a:solidFill>
            </a:endParaRPr>
          </a:p>
        </p:txBody>
      </p:sp>
      <p:sp>
        <p:nvSpPr>
          <p:cNvPr id="8" name="Rectangle 7"/>
          <p:cNvSpPr/>
          <p:nvPr/>
        </p:nvSpPr>
        <p:spPr>
          <a:xfrm>
            <a:off x="3048" y="2020362"/>
            <a:ext cx="12188952" cy="45719"/>
          </a:xfrm>
          <a:prstGeom prst="rect">
            <a:avLst/>
          </a:prstGeom>
          <a:solidFill>
            <a:srgbClr val="5C9B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283829" y="2167779"/>
            <a:ext cx="10371443" cy="523220"/>
          </a:xfrm>
          <a:prstGeom prst="rect">
            <a:avLst/>
          </a:prstGeom>
          <a:noFill/>
        </p:spPr>
        <p:txBody>
          <a:bodyPr wrap="square" rtlCol="0">
            <a:spAutoFit/>
          </a:bodyPr>
          <a:lstStyle/>
          <a:p>
            <a:pPr marL="342900" indent="-342900">
              <a:buFont typeface="Wingdings" panose="05000000000000000000" pitchFamily="2" charset="2"/>
              <a:buChar char="v"/>
            </a:pPr>
            <a:r>
              <a:rPr lang="en-US" sz="2800" b="1" dirty="0" smtClean="0">
                <a:solidFill>
                  <a:srgbClr val="045087"/>
                </a:solidFill>
                <a:cs typeface="Consolas" panose="020B0609020204030204" pitchFamily="49" charset="0"/>
              </a:rPr>
              <a:t>Don’t forget: </a:t>
            </a:r>
            <a:endParaRPr lang="en-US" sz="2800" b="1" dirty="0">
              <a:solidFill>
                <a:srgbClr val="045087"/>
              </a:solidFill>
              <a:cs typeface="Consolas" panose="020B0609020204030204" pitchFamily="49" charset="0"/>
            </a:endParaRPr>
          </a:p>
        </p:txBody>
      </p:sp>
      <p:sp>
        <p:nvSpPr>
          <p:cNvPr id="13" name="TextBox 12"/>
          <p:cNvSpPr txBox="1"/>
          <p:nvPr/>
        </p:nvSpPr>
        <p:spPr>
          <a:xfrm>
            <a:off x="1176141" y="3048666"/>
            <a:ext cx="6713187" cy="830997"/>
          </a:xfrm>
          <a:prstGeom prst="rect">
            <a:avLst/>
          </a:prstGeom>
          <a:noFill/>
        </p:spPr>
        <p:txBody>
          <a:bodyPr wrap="square" rtlCol="0">
            <a:spAutoFit/>
          </a:bodyPr>
          <a:lstStyle/>
          <a:p>
            <a:pPr marL="342900" indent="-342900">
              <a:buFont typeface="Wingdings" panose="05000000000000000000" pitchFamily="2" charset="2"/>
              <a:buChar char="q"/>
            </a:pPr>
            <a:r>
              <a:rPr lang="en-US" sz="2400" dirty="0" smtClean="0">
                <a:solidFill>
                  <a:srgbClr val="045087"/>
                </a:solidFill>
              </a:rPr>
              <a:t>Some forms may need to be uploaded instead of having a submit button</a:t>
            </a:r>
            <a:endParaRPr lang="en-US" sz="2400" dirty="0">
              <a:solidFill>
                <a:srgbClr val="045087"/>
              </a:solidFill>
            </a:endParaRPr>
          </a:p>
        </p:txBody>
      </p:sp>
      <p:sp>
        <p:nvSpPr>
          <p:cNvPr id="15" name="TextBox 14"/>
          <p:cNvSpPr txBox="1"/>
          <p:nvPr/>
        </p:nvSpPr>
        <p:spPr>
          <a:xfrm>
            <a:off x="1176140" y="4382166"/>
            <a:ext cx="7320160" cy="461665"/>
          </a:xfrm>
          <a:prstGeom prst="rect">
            <a:avLst/>
          </a:prstGeom>
          <a:noFill/>
        </p:spPr>
        <p:txBody>
          <a:bodyPr wrap="square" rtlCol="0">
            <a:spAutoFit/>
          </a:bodyPr>
          <a:lstStyle/>
          <a:p>
            <a:pPr marL="342900" indent="-342900">
              <a:buFont typeface="Wingdings" panose="05000000000000000000" pitchFamily="2" charset="2"/>
              <a:buChar char="q"/>
            </a:pPr>
            <a:r>
              <a:rPr lang="en-US" sz="2400" dirty="0" smtClean="0">
                <a:solidFill>
                  <a:srgbClr val="045087"/>
                </a:solidFill>
              </a:rPr>
              <a:t>Forms are always open – so update if you need to!</a:t>
            </a:r>
            <a:endParaRPr lang="en-US" sz="2400" dirty="0">
              <a:solidFill>
                <a:srgbClr val="045087"/>
              </a:solidFill>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41924491"/>
      </p:ext>
    </p:extLst>
  </p:cSld>
  <p:clrMapOvr>
    <a:masterClrMapping/>
  </p:clrMapOvr>
  <mc:AlternateContent xmlns:mc="http://schemas.openxmlformats.org/markup-compatibility/2006" xmlns:p14="http://schemas.microsoft.com/office/powerpoint/2010/main">
    <mc:Choice Requires="p14">
      <p:transition spd="med" p14:dur="700" advTm="30514">
        <p:fade/>
      </p:transition>
    </mc:Choice>
    <mc:Fallback xmlns="">
      <p:transition spd="med" advTm="305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1"/>
                            </p:stCondLst>
                            <p:childTnLst>
                              <p:par>
                                <p:cTn id="8" presetID="16" presetClass="entr" presetSubtype="21" fill="hold" grpId="0" nodeType="afterEffect">
                                  <p:stCondLst>
                                    <p:cond delay="100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2250"/>
                                        <p:tgtEl>
                                          <p:spTgt spid="11"/>
                                        </p:tgtEl>
                                      </p:cBhvr>
                                    </p:animEffect>
                                  </p:childTnLst>
                                  <p:subTnLst>
                                    <p:audio>
                                      <p:cMediaNode vol="83000">
                                        <p:cTn display="0" masterRel="sameClick">
                                          <p:stCondLst>
                                            <p:cond evt="begin" delay="0">
                                              <p:tn val="8"/>
                                            </p:cond>
                                          </p:stCondLst>
                                          <p:endCondLst>
                                            <p:cond evt="onStopAudio" delay="0">
                                              <p:tgtEl>
                                                <p:sldTgt/>
                                              </p:tgtEl>
                                            </p:cond>
                                          </p:endCondLst>
                                        </p:cTn>
                                        <p:tgtEl>
                                          <p:sndTgt r:embed="rId5" name="type.wav"/>
                                        </p:tgtEl>
                                      </p:cMediaNode>
                                    </p:audio>
                                  </p:subTnLst>
                                </p:cTn>
                              </p:par>
                            </p:childTnLst>
                          </p:cTn>
                        </p:par>
                        <p:par>
                          <p:cTn id="11" fill="hold">
                            <p:stCondLst>
                              <p:cond delay="3251"/>
                            </p:stCondLst>
                            <p:childTnLst>
                              <p:par>
                                <p:cTn id="12" presetID="16" presetClass="entr" presetSubtype="21" fill="hold" grpId="0" nodeType="afterEffect">
                                  <p:stCondLst>
                                    <p:cond delay="100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2250"/>
                                        <p:tgtEl>
                                          <p:spTgt spid="13"/>
                                        </p:tgtEl>
                                      </p:cBhvr>
                                    </p:animEffect>
                                  </p:childTnLst>
                                  <p:subTnLst>
                                    <p:audio>
                                      <p:cMediaNode vol="83000">
                                        <p:cTn display="0" masterRel="sameClick">
                                          <p:stCondLst>
                                            <p:cond evt="begin" delay="0">
                                              <p:tn val="12"/>
                                            </p:cond>
                                          </p:stCondLst>
                                          <p:endCondLst>
                                            <p:cond evt="onStopAudio" delay="0">
                                              <p:tgtEl>
                                                <p:sldTgt/>
                                              </p:tgtEl>
                                            </p:cond>
                                          </p:endCondLst>
                                        </p:cTn>
                                        <p:tgtEl>
                                          <p:sndTgt r:embed="rId5" name="type.wav"/>
                                        </p:tgtEl>
                                      </p:cMediaNode>
                                    </p:audio>
                                  </p:subTnLst>
                                </p:cTn>
                              </p:par>
                            </p:childTnLst>
                          </p:cTn>
                        </p:par>
                        <p:par>
                          <p:cTn id="15" fill="hold">
                            <p:stCondLst>
                              <p:cond delay="6501"/>
                            </p:stCondLst>
                            <p:childTnLst>
                              <p:par>
                                <p:cTn id="16" presetID="16" presetClass="entr" presetSubtype="21" fill="hold" grpId="0" nodeType="afterEffect">
                                  <p:stCondLst>
                                    <p:cond delay="100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2250"/>
                                        <p:tgtEl>
                                          <p:spTgt spid="15"/>
                                        </p:tgtEl>
                                      </p:cBhvr>
                                    </p:animEffect>
                                  </p:childTnLst>
                                  <p:subTnLst>
                                    <p:audio>
                                      <p:cMediaNode vol="83000">
                                        <p:cTn display="0" masterRel="sameClick">
                                          <p:stCondLst>
                                            <p:cond evt="begin" delay="0">
                                              <p:tn val="16"/>
                                            </p:cond>
                                          </p:stCondLst>
                                          <p:endCondLst>
                                            <p:cond evt="onStopAudio" delay="0">
                                              <p:tgtEl>
                                                <p:sldTgt/>
                                              </p:tgtEl>
                                            </p:cond>
                                          </p:endCondLst>
                                        </p:cTn>
                                        <p:tgtEl>
                                          <p:sndTgt r:embed="rId5"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bldLst>
      <p:bldP spid="11" grpId="0"/>
      <p:bldP spid="13" grpId="0"/>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202036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p:cNvSpPr/>
          <p:nvPr/>
        </p:nvSpPr>
        <p:spPr>
          <a:xfrm>
            <a:off x="5174715" y="971675"/>
            <a:ext cx="2134513" cy="1094406"/>
          </a:xfrm>
          <a:prstGeom prst="round2SameRect">
            <a:avLst>
              <a:gd name="adj1" fmla="val 10417"/>
              <a:gd name="adj2" fmla="val 0"/>
            </a:avLst>
          </a:prstGeom>
          <a:solidFill>
            <a:srgbClr val="5C9B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AB ONE"/>
          <p:cNvSpPr txBox="1"/>
          <p:nvPr/>
        </p:nvSpPr>
        <p:spPr>
          <a:xfrm>
            <a:off x="1191292" y="1041722"/>
            <a:ext cx="2015002" cy="93539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HOME</a:t>
            </a:r>
            <a:endParaRPr lang="en-US" sz="1900" dirty="0">
              <a:solidFill>
                <a:schemeClr val="tx1">
                  <a:lumMod val="85000"/>
                </a:schemeClr>
              </a:solidFill>
            </a:endParaRPr>
          </a:p>
        </p:txBody>
      </p:sp>
      <p:sp>
        <p:nvSpPr>
          <p:cNvPr id="4" name="TAB TWO"/>
          <p:cNvSpPr txBox="1"/>
          <p:nvPr/>
        </p:nvSpPr>
        <p:spPr>
          <a:xfrm>
            <a:off x="3206114" y="1073373"/>
            <a:ext cx="2017115" cy="86858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Complete Forms</a:t>
            </a:r>
            <a:endParaRPr lang="en-US" sz="1900" dirty="0">
              <a:solidFill>
                <a:schemeClr val="tx1">
                  <a:lumMod val="85000"/>
                </a:schemeClr>
              </a:solidFill>
            </a:endParaRPr>
          </a:p>
        </p:txBody>
      </p:sp>
      <p:sp>
        <p:nvSpPr>
          <p:cNvPr id="5" name="TAB THREE"/>
          <p:cNvSpPr txBox="1"/>
          <p:nvPr/>
        </p:nvSpPr>
        <p:spPr>
          <a:xfrm>
            <a:off x="5233415" y="1073373"/>
            <a:ext cx="2017115" cy="868587"/>
          </a:xfrm>
          <a:prstGeom prst="rect">
            <a:avLst/>
          </a:prstGeom>
          <a:noFill/>
          <a:ln>
            <a:noFill/>
          </a:ln>
        </p:spPr>
        <p:txBody>
          <a:bodyPr wrap="square" rtlCol="0" anchor="ctr">
            <a:noAutofit/>
          </a:bodyPr>
          <a:lstStyle/>
          <a:p>
            <a:pPr algn="ctr">
              <a:lnSpc>
                <a:spcPct val="90000"/>
              </a:lnSpc>
            </a:pPr>
            <a:r>
              <a:rPr lang="en-US" sz="1900" dirty="0" smtClean="0"/>
              <a:t>Submit Forms/Reports</a:t>
            </a:r>
            <a:endParaRPr lang="en-US" sz="1900" dirty="0"/>
          </a:p>
        </p:txBody>
      </p:sp>
      <p:sp>
        <p:nvSpPr>
          <p:cNvPr id="6" name="TAB FOUR"/>
          <p:cNvSpPr txBox="1"/>
          <p:nvPr/>
        </p:nvSpPr>
        <p:spPr>
          <a:xfrm>
            <a:off x="7260716" y="1073373"/>
            <a:ext cx="2017115" cy="86858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Docs &amp; Links</a:t>
            </a:r>
            <a:endParaRPr lang="en-US" sz="1900" dirty="0">
              <a:solidFill>
                <a:schemeClr val="tx1">
                  <a:lumMod val="85000"/>
                </a:schemeClr>
              </a:solidFill>
            </a:endParaRPr>
          </a:p>
        </p:txBody>
      </p:sp>
      <p:sp>
        <p:nvSpPr>
          <p:cNvPr id="7" name="TAB FIVE"/>
          <p:cNvSpPr txBox="1"/>
          <p:nvPr/>
        </p:nvSpPr>
        <p:spPr>
          <a:xfrm>
            <a:off x="9288017" y="1073373"/>
            <a:ext cx="2017115" cy="86858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(Coaching)</a:t>
            </a:r>
            <a:endParaRPr lang="en-US" sz="1900" dirty="0">
              <a:solidFill>
                <a:schemeClr val="tx1">
                  <a:lumMod val="85000"/>
                </a:schemeClr>
              </a:solidFill>
            </a:endParaRPr>
          </a:p>
        </p:txBody>
      </p:sp>
      <p:sp>
        <p:nvSpPr>
          <p:cNvPr id="8" name="Rectangle 7"/>
          <p:cNvSpPr/>
          <p:nvPr/>
        </p:nvSpPr>
        <p:spPr>
          <a:xfrm>
            <a:off x="3048" y="2020362"/>
            <a:ext cx="12188952" cy="45719"/>
          </a:xfrm>
          <a:prstGeom prst="rect">
            <a:avLst/>
          </a:prstGeom>
          <a:solidFill>
            <a:srgbClr val="5C9B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flipH="1">
            <a:off x="7716033" y="213521"/>
            <a:ext cx="4475967" cy="646331"/>
          </a:xfrm>
          <a:prstGeom prst="homePlate">
            <a:avLst/>
          </a:prstGeom>
          <a:solidFill>
            <a:srgbClr val="B40000"/>
          </a:solidFill>
          <a:ln>
            <a:noFill/>
          </a:ln>
        </p:spPr>
        <p:txBody>
          <a:bodyPr wrap="square" rtlCol="0">
            <a:spAutoFit/>
          </a:bodyPr>
          <a:lstStyle/>
          <a:p>
            <a:pPr algn="ctr"/>
            <a:r>
              <a:rPr lang="en-US" sz="3600" b="1" dirty="0" smtClean="0">
                <a:ln w="22225">
                  <a:noFill/>
                  <a:prstDash val="solid"/>
                </a:ln>
              </a:rPr>
              <a:t>     TAB 3 </a:t>
            </a:r>
            <a:endParaRPr lang="en-US" sz="3600" b="1" dirty="0">
              <a:ln w="22225">
                <a:noFill/>
                <a:prstDash val="solid"/>
              </a:ln>
            </a:endParaRPr>
          </a:p>
        </p:txBody>
      </p:sp>
      <p:pic>
        <p:nvPicPr>
          <p:cNvPr id="9" name="Picture 8"/>
          <p:cNvPicPr>
            <a:picLocks noChangeAspect="1"/>
          </p:cNvPicPr>
          <p:nvPr/>
        </p:nvPicPr>
        <p:blipFill>
          <a:blip r:embed="rId5"/>
          <a:stretch>
            <a:fillRect/>
          </a:stretch>
        </p:blipFill>
        <p:spPr>
          <a:xfrm>
            <a:off x="193400" y="2976672"/>
            <a:ext cx="11805200" cy="2595563"/>
          </a:xfrm>
          <a:prstGeom prst="rect">
            <a:avLst/>
          </a:prstGeom>
          <a:solidFill>
            <a:schemeClr val="bg1"/>
          </a:solidFill>
          <a:ln>
            <a:solidFill>
              <a:srgbClr val="045087"/>
            </a:solidFill>
          </a:ln>
          <a:effectLst>
            <a:outerShdw blurRad="292100" dist="139700" dir="2700000" algn="tl" rotWithShape="0">
              <a:srgbClr val="333333">
                <a:alpha val="65000"/>
              </a:srgbClr>
            </a:outerShdw>
          </a:effectLst>
        </p:spPr>
      </p:pic>
      <p:sp>
        <p:nvSpPr>
          <p:cNvPr id="12" name="TextBox 11"/>
          <p:cNvSpPr txBox="1"/>
          <p:nvPr/>
        </p:nvSpPr>
        <p:spPr>
          <a:xfrm>
            <a:off x="193401" y="2037699"/>
            <a:ext cx="2283100" cy="510778"/>
          </a:xfrm>
          <a:prstGeom prst="roundRect">
            <a:avLst/>
          </a:prstGeom>
          <a:solidFill>
            <a:srgbClr val="FFFF00">
              <a:alpha val="56000"/>
            </a:srgbClr>
          </a:solidFill>
          <a:ln>
            <a:solidFill>
              <a:srgbClr val="B40000"/>
            </a:solidFill>
          </a:ln>
        </p:spPr>
        <p:txBody>
          <a:bodyPr wrap="square" rtlCol="0">
            <a:spAutoFit/>
          </a:bodyPr>
          <a:lstStyle/>
          <a:p>
            <a:pPr algn="ctr"/>
            <a:r>
              <a:rPr lang="en-US" sz="2400" dirty="0" smtClean="0">
                <a:solidFill>
                  <a:schemeClr val="bg1"/>
                </a:solidFill>
                <a:cs typeface="Consolas" panose="020B0609020204030204" pitchFamily="49" charset="0"/>
              </a:rPr>
              <a:t>Name of Report</a:t>
            </a:r>
            <a:endParaRPr lang="en-US" sz="2400" dirty="0">
              <a:solidFill>
                <a:schemeClr val="bg1"/>
              </a:solidFill>
              <a:cs typeface="Consolas" panose="020B0609020204030204" pitchFamily="49" charset="0"/>
            </a:endParaRPr>
          </a:p>
        </p:txBody>
      </p:sp>
      <p:sp>
        <p:nvSpPr>
          <p:cNvPr id="13" name="TextBox 12"/>
          <p:cNvSpPr txBox="1"/>
          <p:nvPr/>
        </p:nvSpPr>
        <p:spPr>
          <a:xfrm>
            <a:off x="5180877" y="2009058"/>
            <a:ext cx="1721445" cy="510778"/>
          </a:xfrm>
          <a:prstGeom prst="roundRect">
            <a:avLst/>
          </a:prstGeom>
          <a:solidFill>
            <a:srgbClr val="FFFF00">
              <a:alpha val="56000"/>
            </a:srgbClr>
          </a:solidFill>
          <a:ln>
            <a:solidFill>
              <a:srgbClr val="B40000"/>
            </a:solidFill>
          </a:ln>
        </p:spPr>
        <p:txBody>
          <a:bodyPr wrap="square" rtlCol="0">
            <a:spAutoFit/>
          </a:bodyPr>
          <a:lstStyle/>
          <a:p>
            <a:pPr algn="ctr"/>
            <a:r>
              <a:rPr lang="en-US" sz="2400" dirty="0" smtClean="0">
                <a:solidFill>
                  <a:schemeClr val="bg1"/>
                </a:solidFill>
              </a:rPr>
              <a:t>Due Date(s)</a:t>
            </a:r>
            <a:endParaRPr lang="en-US" sz="2400" dirty="0">
              <a:solidFill>
                <a:schemeClr val="bg1"/>
              </a:solidFill>
            </a:endParaRPr>
          </a:p>
        </p:txBody>
      </p:sp>
      <p:sp>
        <p:nvSpPr>
          <p:cNvPr id="14" name="TextBox 13"/>
          <p:cNvSpPr txBox="1"/>
          <p:nvPr/>
        </p:nvSpPr>
        <p:spPr>
          <a:xfrm>
            <a:off x="7170453" y="2025505"/>
            <a:ext cx="2117564" cy="510778"/>
          </a:xfrm>
          <a:prstGeom prst="roundRect">
            <a:avLst/>
          </a:prstGeom>
          <a:solidFill>
            <a:srgbClr val="FFFF00">
              <a:alpha val="56000"/>
            </a:srgbClr>
          </a:solidFill>
          <a:ln>
            <a:solidFill>
              <a:srgbClr val="B40000"/>
            </a:solidFill>
          </a:ln>
        </p:spPr>
        <p:txBody>
          <a:bodyPr wrap="square" rtlCol="0">
            <a:spAutoFit/>
          </a:bodyPr>
          <a:lstStyle/>
          <a:p>
            <a:pPr algn="ctr"/>
            <a:r>
              <a:rPr lang="en-US" sz="2400" dirty="0" smtClean="0">
                <a:solidFill>
                  <a:schemeClr val="bg1"/>
                </a:solidFill>
              </a:rPr>
              <a:t>Submit button</a:t>
            </a:r>
            <a:endParaRPr lang="en-US" sz="2400" dirty="0">
              <a:solidFill>
                <a:schemeClr val="bg1"/>
              </a:solidFill>
            </a:endParaRPr>
          </a:p>
        </p:txBody>
      </p:sp>
      <p:sp>
        <p:nvSpPr>
          <p:cNvPr id="15" name="TextBox 14"/>
          <p:cNvSpPr txBox="1"/>
          <p:nvPr/>
        </p:nvSpPr>
        <p:spPr>
          <a:xfrm>
            <a:off x="8733513" y="3649102"/>
            <a:ext cx="3126121" cy="1328023"/>
          </a:xfrm>
          <a:prstGeom prst="roundRect">
            <a:avLst/>
          </a:prstGeom>
          <a:solidFill>
            <a:srgbClr val="FFFF00">
              <a:alpha val="64000"/>
            </a:srgbClr>
          </a:solidFill>
          <a:ln w="28575">
            <a:solidFill>
              <a:srgbClr val="B40000"/>
            </a:solidFill>
            <a:prstDash val="dash"/>
          </a:ln>
        </p:spPr>
        <p:txBody>
          <a:bodyPr wrap="square" rtlCol="0">
            <a:spAutoFit/>
          </a:bodyPr>
          <a:lstStyle/>
          <a:p>
            <a:pPr algn="ctr"/>
            <a:r>
              <a:rPr lang="en-US" sz="2400" dirty="0" smtClean="0">
                <a:solidFill>
                  <a:srgbClr val="B40000"/>
                </a:solidFill>
              </a:rPr>
              <a:t>Columns to house pdf link to submission reports</a:t>
            </a:r>
            <a:endParaRPr lang="en-US" sz="2400" dirty="0">
              <a:solidFill>
                <a:srgbClr val="B40000"/>
              </a:solidFill>
            </a:endParaRPr>
          </a:p>
        </p:txBody>
      </p:sp>
      <p:sp>
        <p:nvSpPr>
          <p:cNvPr id="22" name="Down Arrow 21"/>
          <p:cNvSpPr/>
          <p:nvPr/>
        </p:nvSpPr>
        <p:spPr>
          <a:xfrm>
            <a:off x="1048416" y="2556514"/>
            <a:ext cx="323183" cy="35611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Down Arrow 22"/>
          <p:cNvSpPr/>
          <p:nvPr/>
        </p:nvSpPr>
        <p:spPr>
          <a:xfrm>
            <a:off x="5899737" y="2534764"/>
            <a:ext cx="323183" cy="35611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Down Arrow 23"/>
          <p:cNvSpPr/>
          <p:nvPr/>
        </p:nvSpPr>
        <p:spPr>
          <a:xfrm>
            <a:off x="7933578" y="2538802"/>
            <a:ext cx="323183" cy="35611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69416497"/>
      </p:ext>
    </p:extLst>
  </p:cSld>
  <p:clrMapOvr>
    <a:masterClrMapping/>
  </p:clrMapOvr>
  <mc:AlternateContent xmlns:mc="http://schemas.openxmlformats.org/markup-compatibility/2006" xmlns:p14="http://schemas.microsoft.com/office/powerpoint/2010/main">
    <mc:Choice Requires="p14">
      <p:transition spd="med" p14:dur="700" advTm="72026">
        <p:fade/>
      </p:transition>
    </mc:Choice>
    <mc:Fallback xmlns="">
      <p:transition spd="med" advTm="720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par>
                          <p:cTn id="7" fill="hold">
                            <p:stCondLst>
                              <p:cond delay="1"/>
                            </p:stCondLst>
                            <p:childTnLst>
                              <p:par>
                                <p:cTn id="8" presetID="26"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80">
                                          <p:stCondLst>
                                            <p:cond delay="0"/>
                                          </p:stCondLst>
                                        </p:cTn>
                                        <p:tgtEl>
                                          <p:spTgt spid="2"/>
                                        </p:tgtEl>
                                      </p:cBhvr>
                                    </p:animEffect>
                                    <p:anim calcmode="lin" valueType="num">
                                      <p:cBhvr>
                                        <p:cTn id="1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6" dur="26">
                                          <p:stCondLst>
                                            <p:cond delay="650"/>
                                          </p:stCondLst>
                                        </p:cTn>
                                        <p:tgtEl>
                                          <p:spTgt spid="2"/>
                                        </p:tgtEl>
                                      </p:cBhvr>
                                      <p:to x="100000" y="60000"/>
                                    </p:animScale>
                                    <p:animScale>
                                      <p:cBhvr>
                                        <p:cTn id="17" dur="166" decel="50000">
                                          <p:stCondLst>
                                            <p:cond delay="676"/>
                                          </p:stCondLst>
                                        </p:cTn>
                                        <p:tgtEl>
                                          <p:spTgt spid="2"/>
                                        </p:tgtEl>
                                      </p:cBhvr>
                                      <p:to x="100000" y="100000"/>
                                    </p:animScale>
                                    <p:animScale>
                                      <p:cBhvr>
                                        <p:cTn id="18" dur="26">
                                          <p:stCondLst>
                                            <p:cond delay="1312"/>
                                          </p:stCondLst>
                                        </p:cTn>
                                        <p:tgtEl>
                                          <p:spTgt spid="2"/>
                                        </p:tgtEl>
                                      </p:cBhvr>
                                      <p:to x="100000" y="80000"/>
                                    </p:animScale>
                                    <p:animScale>
                                      <p:cBhvr>
                                        <p:cTn id="19" dur="166" decel="50000">
                                          <p:stCondLst>
                                            <p:cond delay="1338"/>
                                          </p:stCondLst>
                                        </p:cTn>
                                        <p:tgtEl>
                                          <p:spTgt spid="2"/>
                                        </p:tgtEl>
                                      </p:cBhvr>
                                      <p:to x="100000" y="100000"/>
                                    </p:animScale>
                                    <p:animScale>
                                      <p:cBhvr>
                                        <p:cTn id="20" dur="26">
                                          <p:stCondLst>
                                            <p:cond delay="1642"/>
                                          </p:stCondLst>
                                        </p:cTn>
                                        <p:tgtEl>
                                          <p:spTgt spid="2"/>
                                        </p:tgtEl>
                                      </p:cBhvr>
                                      <p:to x="100000" y="90000"/>
                                    </p:animScale>
                                    <p:animScale>
                                      <p:cBhvr>
                                        <p:cTn id="21" dur="166" decel="50000">
                                          <p:stCondLst>
                                            <p:cond delay="1668"/>
                                          </p:stCondLst>
                                        </p:cTn>
                                        <p:tgtEl>
                                          <p:spTgt spid="2"/>
                                        </p:tgtEl>
                                      </p:cBhvr>
                                      <p:to x="100000" y="100000"/>
                                    </p:animScale>
                                    <p:animScale>
                                      <p:cBhvr>
                                        <p:cTn id="22" dur="26">
                                          <p:stCondLst>
                                            <p:cond delay="1808"/>
                                          </p:stCondLst>
                                        </p:cTn>
                                        <p:tgtEl>
                                          <p:spTgt spid="2"/>
                                        </p:tgtEl>
                                      </p:cBhvr>
                                      <p:to x="100000" y="95000"/>
                                    </p:animScale>
                                    <p:animScale>
                                      <p:cBhvr>
                                        <p:cTn id="23" dur="166" decel="50000">
                                          <p:stCondLst>
                                            <p:cond delay="1834"/>
                                          </p:stCondLst>
                                        </p:cTn>
                                        <p:tgtEl>
                                          <p:spTgt spid="2"/>
                                        </p:tgtEl>
                                      </p:cBhvr>
                                      <p:to x="100000" y="100000"/>
                                    </p:animScale>
                                  </p:childTnLst>
                                </p:cTn>
                              </p:par>
                            </p:childTnLst>
                          </p:cTn>
                        </p:par>
                        <p:par>
                          <p:cTn id="24" fill="hold">
                            <p:stCondLst>
                              <p:cond delay="2001"/>
                            </p:stCondLst>
                            <p:childTnLst>
                              <p:par>
                                <p:cTn id="25" presetID="14" presetClass="entr" presetSubtype="10" fill="hold" grpId="0" nodeType="afterEffect">
                                  <p:stCondLst>
                                    <p:cond delay="800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par>
                          <p:cTn id="28" fill="hold">
                            <p:stCondLst>
                              <p:cond delay="10501"/>
                            </p:stCondLst>
                            <p:childTnLst>
                              <p:par>
                                <p:cTn id="29" presetID="14" presetClass="entr" presetSubtype="10" fill="hold" grpId="0" nodeType="afterEffect">
                                  <p:stCondLst>
                                    <p:cond delay="100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childTnLst>
                          </p:cTn>
                        </p:par>
                        <p:par>
                          <p:cTn id="32" fill="hold">
                            <p:stCondLst>
                              <p:cond delay="12001"/>
                            </p:stCondLst>
                            <p:childTnLst>
                              <p:par>
                                <p:cTn id="33" presetID="14" presetClass="entr" presetSubtype="10" fill="hold" grpId="0" nodeType="afterEffect">
                                  <p:stCondLst>
                                    <p:cond delay="100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childTnLst>
                          </p:cTn>
                        </p:par>
                        <p:par>
                          <p:cTn id="36" fill="hold">
                            <p:stCondLst>
                              <p:cond delay="13501"/>
                            </p:stCondLst>
                            <p:childTnLst>
                              <p:par>
                                <p:cTn id="37" presetID="14" presetClass="entr" presetSubtype="10" fill="hold" grpId="0" nodeType="afterEffect">
                                  <p:stCondLst>
                                    <p:cond delay="100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16"/>
                </p:tgtEl>
              </p:cMediaNode>
            </p:audio>
          </p:childTnLst>
        </p:cTn>
      </p:par>
    </p:tnLst>
    <p:bldLst>
      <p:bldP spid="2" grpId="0" animBg="1"/>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0936" y="240476"/>
            <a:ext cx="6730128" cy="63770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Oval 3"/>
          <p:cNvSpPr/>
          <p:nvPr/>
        </p:nvSpPr>
        <p:spPr>
          <a:xfrm>
            <a:off x="4716379" y="4361786"/>
            <a:ext cx="2759242" cy="1395663"/>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93941573"/>
      </p:ext>
    </p:extLst>
  </p:cSld>
  <p:clrMapOvr>
    <a:masterClrMapping/>
  </p:clrMapOvr>
  <mc:AlternateContent xmlns:mc="http://schemas.openxmlformats.org/markup-compatibility/2006" xmlns:p14="http://schemas.microsoft.com/office/powerpoint/2010/main">
    <mc:Choice Requires="p14">
      <p:transition spd="slow" p14:dur="2000" advTm="8848"/>
    </mc:Choice>
    <mc:Fallback xmlns="">
      <p:transition spd="slow" advTm="8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202036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p:cNvSpPr/>
          <p:nvPr/>
        </p:nvSpPr>
        <p:spPr>
          <a:xfrm>
            <a:off x="7250530" y="925956"/>
            <a:ext cx="2134513" cy="1094406"/>
          </a:xfrm>
          <a:prstGeom prst="round2SameRect">
            <a:avLst>
              <a:gd name="adj1" fmla="val 10417"/>
              <a:gd name="adj2" fmla="val 0"/>
            </a:avLst>
          </a:prstGeom>
          <a:solidFill>
            <a:srgbClr val="5C9B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AB ONE"/>
          <p:cNvSpPr txBox="1"/>
          <p:nvPr/>
        </p:nvSpPr>
        <p:spPr>
          <a:xfrm>
            <a:off x="1191292" y="1041722"/>
            <a:ext cx="2015002" cy="93539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HOME</a:t>
            </a:r>
            <a:endParaRPr lang="en-US" sz="1900" dirty="0">
              <a:solidFill>
                <a:schemeClr val="tx1">
                  <a:lumMod val="85000"/>
                </a:schemeClr>
              </a:solidFill>
            </a:endParaRPr>
          </a:p>
        </p:txBody>
      </p:sp>
      <p:sp>
        <p:nvSpPr>
          <p:cNvPr id="4" name="TAB TWO"/>
          <p:cNvSpPr txBox="1"/>
          <p:nvPr/>
        </p:nvSpPr>
        <p:spPr>
          <a:xfrm>
            <a:off x="3206114" y="1073373"/>
            <a:ext cx="2017115" cy="86858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Complete Forms</a:t>
            </a:r>
            <a:endParaRPr lang="en-US" sz="1900" dirty="0">
              <a:solidFill>
                <a:schemeClr val="tx1">
                  <a:lumMod val="85000"/>
                </a:schemeClr>
              </a:solidFill>
            </a:endParaRPr>
          </a:p>
        </p:txBody>
      </p:sp>
      <p:sp>
        <p:nvSpPr>
          <p:cNvPr id="5" name="TAB THREE"/>
          <p:cNvSpPr txBox="1"/>
          <p:nvPr/>
        </p:nvSpPr>
        <p:spPr>
          <a:xfrm>
            <a:off x="5233415" y="1073373"/>
            <a:ext cx="2017115" cy="86858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Submit Forms/Reports</a:t>
            </a:r>
            <a:endParaRPr lang="en-US" sz="1900" dirty="0">
              <a:solidFill>
                <a:schemeClr val="tx1">
                  <a:lumMod val="85000"/>
                </a:schemeClr>
              </a:solidFill>
            </a:endParaRPr>
          </a:p>
        </p:txBody>
      </p:sp>
      <p:sp>
        <p:nvSpPr>
          <p:cNvPr id="6" name="TAB FOUR"/>
          <p:cNvSpPr txBox="1"/>
          <p:nvPr/>
        </p:nvSpPr>
        <p:spPr>
          <a:xfrm>
            <a:off x="7260716" y="1073373"/>
            <a:ext cx="2017115" cy="868587"/>
          </a:xfrm>
          <a:prstGeom prst="rect">
            <a:avLst/>
          </a:prstGeom>
          <a:noFill/>
          <a:ln>
            <a:noFill/>
          </a:ln>
        </p:spPr>
        <p:txBody>
          <a:bodyPr wrap="square" rtlCol="0" anchor="ctr">
            <a:noAutofit/>
          </a:bodyPr>
          <a:lstStyle/>
          <a:p>
            <a:pPr algn="ctr">
              <a:lnSpc>
                <a:spcPct val="90000"/>
              </a:lnSpc>
            </a:pPr>
            <a:r>
              <a:rPr lang="en-US" sz="1900" dirty="0" smtClean="0"/>
              <a:t>Docs &amp; Links</a:t>
            </a:r>
            <a:endParaRPr lang="en-US" sz="1900" dirty="0"/>
          </a:p>
        </p:txBody>
      </p:sp>
      <p:sp>
        <p:nvSpPr>
          <p:cNvPr id="7" name="TAB FIVE"/>
          <p:cNvSpPr txBox="1"/>
          <p:nvPr/>
        </p:nvSpPr>
        <p:spPr>
          <a:xfrm>
            <a:off x="9288017" y="1073373"/>
            <a:ext cx="2017115" cy="86858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(Coaching)</a:t>
            </a:r>
            <a:endParaRPr lang="en-US" sz="1900" dirty="0">
              <a:solidFill>
                <a:schemeClr val="tx1">
                  <a:lumMod val="85000"/>
                </a:schemeClr>
              </a:solidFill>
            </a:endParaRPr>
          </a:p>
        </p:txBody>
      </p:sp>
      <p:sp>
        <p:nvSpPr>
          <p:cNvPr id="8" name="Rectangle 7"/>
          <p:cNvSpPr/>
          <p:nvPr/>
        </p:nvSpPr>
        <p:spPr>
          <a:xfrm>
            <a:off x="3048" y="2020362"/>
            <a:ext cx="12188952" cy="45719"/>
          </a:xfrm>
          <a:prstGeom prst="rect">
            <a:avLst/>
          </a:prstGeom>
          <a:solidFill>
            <a:srgbClr val="5C9B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10" name="Diagram 9"/>
          <p:cNvGraphicFramePr/>
          <p:nvPr>
            <p:extLst>
              <p:ext uri="{D42A27DB-BD31-4B8C-83A1-F6EECF244321}">
                <p14:modId xmlns:p14="http://schemas.microsoft.com/office/powerpoint/2010/main" val="2639257722"/>
              </p:ext>
            </p:extLst>
          </p:nvPr>
        </p:nvGraphicFramePr>
        <p:xfrm>
          <a:off x="0" y="1352550"/>
          <a:ext cx="12192000" cy="55054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TextBox 11"/>
          <p:cNvSpPr txBox="1"/>
          <p:nvPr/>
        </p:nvSpPr>
        <p:spPr>
          <a:xfrm flipH="1">
            <a:off x="7716033" y="213521"/>
            <a:ext cx="4475967" cy="646331"/>
          </a:xfrm>
          <a:prstGeom prst="homePlate">
            <a:avLst/>
          </a:prstGeom>
          <a:solidFill>
            <a:srgbClr val="B40000"/>
          </a:solidFill>
          <a:ln>
            <a:noFill/>
          </a:ln>
        </p:spPr>
        <p:txBody>
          <a:bodyPr wrap="square" rtlCol="0">
            <a:spAutoFit/>
          </a:bodyPr>
          <a:lstStyle/>
          <a:p>
            <a:pPr algn="ctr"/>
            <a:r>
              <a:rPr lang="en-US" sz="3600" b="1" dirty="0" smtClean="0">
                <a:ln w="22225">
                  <a:noFill/>
                  <a:prstDash val="solid"/>
                </a:ln>
              </a:rPr>
              <a:t>     TAB 4 </a:t>
            </a:r>
            <a:endParaRPr lang="en-US" sz="3600" b="1" dirty="0">
              <a:ln w="22225">
                <a:noFill/>
                <a:prstDash val="solid"/>
              </a:ln>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00207043"/>
      </p:ext>
    </p:extLst>
  </p:cSld>
  <p:clrMapOvr>
    <a:masterClrMapping/>
  </p:clrMapOvr>
  <mc:AlternateContent xmlns:mc="http://schemas.openxmlformats.org/markup-compatibility/2006" xmlns:p14="http://schemas.microsoft.com/office/powerpoint/2010/main">
    <mc:Choice Requires="p14">
      <p:transition spd="med" p14:dur="700" advTm="24926">
        <p:fade/>
      </p:transition>
    </mc:Choice>
    <mc:Fallback xmlns="">
      <p:transition spd="med" advTm="249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1"/>
                            </p:stCondLst>
                            <p:childTnLst>
                              <p:par>
                                <p:cTn id="8" presetID="45"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anim calcmode="lin" valueType="num">
                                      <p:cBhvr>
                                        <p:cTn id="11" dur="2000" fill="hold"/>
                                        <p:tgtEl>
                                          <p:spTgt spid="2"/>
                                        </p:tgtEl>
                                        <p:attrNameLst>
                                          <p:attrName>ppt_w</p:attrName>
                                        </p:attrNameLst>
                                      </p:cBhvr>
                                      <p:tavLst>
                                        <p:tav tm="0" fmla="#ppt_w*sin(2.5*pi*$)">
                                          <p:val>
                                            <p:fltVal val="0"/>
                                          </p:val>
                                        </p:tav>
                                        <p:tav tm="100000">
                                          <p:val>
                                            <p:fltVal val="1"/>
                                          </p:val>
                                        </p:tav>
                                      </p:tavLst>
                                    </p:anim>
                                    <p:anim calcmode="lin" valueType="num">
                                      <p:cBhvr>
                                        <p:cTn id="12" dur="2000" fill="hold"/>
                                        <p:tgtEl>
                                          <p:spTgt spid="2"/>
                                        </p:tgtEl>
                                        <p:attrNameLst>
                                          <p:attrName>ppt_h</p:attrName>
                                        </p:attrNameLst>
                                      </p:cBhvr>
                                      <p:tavLst>
                                        <p:tav tm="0">
                                          <p:val>
                                            <p:strVal val="#ppt_h"/>
                                          </p:val>
                                        </p:tav>
                                        <p:tav tm="100000">
                                          <p:val>
                                            <p:strVal val="#ppt_h"/>
                                          </p:val>
                                        </p:tav>
                                      </p:tavLst>
                                    </p:anim>
                                  </p:childTnLst>
                                </p:cTn>
                              </p:par>
                            </p:childTnLst>
                          </p:cTn>
                        </p:par>
                        <p:par>
                          <p:cTn id="13" fill="hold">
                            <p:stCondLst>
                              <p:cond delay="2001"/>
                            </p:stCondLst>
                            <p:childTnLst>
                              <p:par>
                                <p:cTn id="14" presetID="10" presetClass="entr" presetSubtype="0" fill="hold" grpId="0" nodeType="afterEffect">
                                  <p:stCondLst>
                                    <p:cond delay="0"/>
                                  </p:stCondLst>
                                  <p:childTnLst>
                                    <p:set>
                                      <p:cBhvr>
                                        <p:cTn id="15" dur="1" fill="hold">
                                          <p:stCondLst>
                                            <p:cond delay="0"/>
                                          </p:stCondLst>
                                        </p:cTn>
                                        <p:tgtEl>
                                          <p:spTgt spid="10">
                                            <p:graphicEl>
                                              <a:dgm id="{3A7BF1CB-562C-4402-AA3B-A0ABA0578E02}"/>
                                            </p:graphicEl>
                                          </p:spTgt>
                                        </p:tgtEl>
                                        <p:attrNameLst>
                                          <p:attrName>style.visibility</p:attrName>
                                        </p:attrNameLst>
                                      </p:cBhvr>
                                      <p:to>
                                        <p:strVal val="visible"/>
                                      </p:to>
                                    </p:set>
                                    <p:animEffect transition="in" filter="fade">
                                      <p:cBhvr>
                                        <p:cTn id="16" dur="2000"/>
                                        <p:tgtEl>
                                          <p:spTgt spid="10">
                                            <p:graphicEl>
                                              <a:dgm id="{3A7BF1CB-562C-4402-AA3B-A0ABA0578E02}"/>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graphicEl>
                                              <a:dgm id="{F20E0B4B-8D73-41CD-92FC-6D6C254E7450}"/>
                                            </p:graphicEl>
                                          </p:spTgt>
                                        </p:tgtEl>
                                        <p:attrNameLst>
                                          <p:attrName>style.visibility</p:attrName>
                                        </p:attrNameLst>
                                      </p:cBhvr>
                                      <p:to>
                                        <p:strVal val="visible"/>
                                      </p:to>
                                    </p:set>
                                    <p:animEffect transition="in" filter="fade">
                                      <p:cBhvr>
                                        <p:cTn id="21" dur="2000"/>
                                        <p:tgtEl>
                                          <p:spTgt spid="10">
                                            <p:graphicEl>
                                              <a:dgm id="{F20E0B4B-8D73-41CD-92FC-6D6C254E7450}"/>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graphicEl>
                                              <a:dgm id="{86E6312E-6F6D-4C39-A17A-7F3046C04A69}"/>
                                            </p:graphicEl>
                                          </p:spTgt>
                                        </p:tgtEl>
                                        <p:attrNameLst>
                                          <p:attrName>style.visibility</p:attrName>
                                        </p:attrNameLst>
                                      </p:cBhvr>
                                      <p:to>
                                        <p:strVal val="visible"/>
                                      </p:to>
                                    </p:set>
                                    <p:animEffect transition="in" filter="fade">
                                      <p:cBhvr>
                                        <p:cTn id="26" dur="2000"/>
                                        <p:tgtEl>
                                          <p:spTgt spid="10">
                                            <p:graphicEl>
                                              <a:dgm id="{86E6312E-6F6D-4C39-A17A-7F3046C04A69}"/>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graphicEl>
                                              <a:dgm id="{6BC13ACF-CB45-40B8-A50C-ED4654E4FB95}"/>
                                            </p:graphicEl>
                                          </p:spTgt>
                                        </p:tgtEl>
                                        <p:attrNameLst>
                                          <p:attrName>style.visibility</p:attrName>
                                        </p:attrNameLst>
                                      </p:cBhvr>
                                      <p:to>
                                        <p:strVal val="visible"/>
                                      </p:to>
                                    </p:set>
                                    <p:animEffect transition="in" filter="fade">
                                      <p:cBhvr>
                                        <p:cTn id="31" dur="2000"/>
                                        <p:tgtEl>
                                          <p:spTgt spid="10">
                                            <p:graphicEl>
                                              <a:dgm id="{6BC13ACF-CB45-40B8-A50C-ED4654E4FB95}"/>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graphicEl>
                                              <a:dgm id="{1162699F-5DF6-48FA-9F26-706416ABE066}"/>
                                            </p:graphicEl>
                                          </p:spTgt>
                                        </p:tgtEl>
                                        <p:attrNameLst>
                                          <p:attrName>style.visibility</p:attrName>
                                        </p:attrNameLst>
                                      </p:cBhvr>
                                      <p:to>
                                        <p:strVal val="visible"/>
                                      </p:to>
                                    </p:set>
                                    <p:animEffect transition="in" filter="fade">
                                      <p:cBhvr>
                                        <p:cTn id="36" dur="2000"/>
                                        <p:tgtEl>
                                          <p:spTgt spid="10">
                                            <p:graphicEl>
                                              <a:dgm id="{1162699F-5DF6-48FA-9F26-706416ABE06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1"/>
                </p:tgtEl>
              </p:cMediaNode>
            </p:audio>
          </p:childTnLst>
        </p:cTn>
      </p:par>
    </p:tnLst>
    <p:bldLst>
      <p:bldP spid="2" grpId="0" animBg="1"/>
      <p:bldGraphic spid="10" grpId="0">
        <p:bldSub>
          <a:bldDgm bld="one"/>
        </p:bldSub>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202036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p:cNvSpPr/>
          <p:nvPr/>
        </p:nvSpPr>
        <p:spPr>
          <a:xfrm>
            <a:off x="9288017" y="925956"/>
            <a:ext cx="2134513" cy="1094406"/>
          </a:xfrm>
          <a:prstGeom prst="round2SameRect">
            <a:avLst>
              <a:gd name="adj1" fmla="val 10417"/>
              <a:gd name="adj2" fmla="val 0"/>
            </a:avLst>
          </a:prstGeom>
          <a:solidFill>
            <a:srgbClr val="5C9B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AB ONE"/>
          <p:cNvSpPr txBox="1"/>
          <p:nvPr/>
        </p:nvSpPr>
        <p:spPr>
          <a:xfrm>
            <a:off x="1191292" y="1041722"/>
            <a:ext cx="2015002" cy="93539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HOME</a:t>
            </a:r>
            <a:endParaRPr lang="en-US" sz="1900" dirty="0">
              <a:solidFill>
                <a:schemeClr val="tx1">
                  <a:lumMod val="85000"/>
                </a:schemeClr>
              </a:solidFill>
            </a:endParaRPr>
          </a:p>
        </p:txBody>
      </p:sp>
      <p:sp>
        <p:nvSpPr>
          <p:cNvPr id="4" name="TAB TWO"/>
          <p:cNvSpPr txBox="1"/>
          <p:nvPr/>
        </p:nvSpPr>
        <p:spPr>
          <a:xfrm>
            <a:off x="3206114" y="1073373"/>
            <a:ext cx="2017115" cy="86858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Complete Forms</a:t>
            </a:r>
            <a:endParaRPr lang="en-US" sz="1900" dirty="0">
              <a:solidFill>
                <a:schemeClr val="tx1">
                  <a:lumMod val="85000"/>
                </a:schemeClr>
              </a:solidFill>
            </a:endParaRPr>
          </a:p>
        </p:txBody>
      </p:sp>
      <p:sp>
        <p:nvSpPr>
          <p:cNvPr id="5" name="TAB THREE"/>
          <p:cNvSpPr txBox="1"/>
          <p:nvPr/>
        </p:nvSpPr>
        <p:spPr>
          <a:xfrm>
            <a:off x="5233415" y="1073373"/>
            <a:ext cx="2017115" cy="86858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Submit Forms/Reports</a:t>
            </a:r>
            <a:endParaRPr lang="en-US" sz="1900" dirty="0">
              <a:solidFill>
                <a:schemeClr val="tx1">
                  <a:lumMod val="85000"/>
                </a:schemeClr>
              </a:solidFill>
            </a:endParaRPr>
          </a:p>
        </p:txBody>
      </p:sp>
      <p:sp>
        <p:nvSpPr>
          <p:cNvPr id="6" name="TAB FOUR"/>
          <p:cNvSpPr txBox="1"/>
          <p:nvPr/>
        </p:nvSpPr>
        <p:spPr>
          <a:xfrm>
            <a:off x="7260716" y="1073373"/>
            <a:ext cx="2017115" cy="86858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Docs &amp; Links</a:t>
            </a:r>
            <a:endParaRPr lang="en-US" sz="1900" dirty="0">
              <a:solidFill>
                <a:schemeClr val="tx1">
                  <a:lumMod val="85000"/>
                </a:schemeClr>
              </a:solidFill>
            </a:endParaRPr>
          </a:p>
        </p:txBody>
      </p:sp>
      <p:sp>
        <p:nvSpPr>
          <p:cNvPr id="7" name="TAB FIVE"/>
          <p:cNvSpPr txBox="1"/>
          <p:nvPr/>
        </p:nvSpPr>
        <p:spPr>
          <a:xfrm>
            <a:off x="9288017" y="1073373"/>
            <a:ext cx="2017115" cy="868587"/>
          </a:xfrm>
          <a:prstGeom prst="rect">
            <a:avLst/>
          </a:prstGeom>
          <a:noFill/>
          <a:ln>
            <a:noFill/>
          </a:ln>
        </p:spPr>
        <p:txBody>
          <a:bodyPr wrap="square" rtlCol="0" anchor="ctr">
            <a:noAutofit/>
          </a:bodyPr>
          <a:lstStyle/>
          <a:p>
            <a:pPr algn="ctr">
              <a:lnSpc>
                <a:spcPct val="90000"/>
              </a:lnSpc>
            </a:pPr>
            <a:r>
              <a:rPr lang="en-US" sz="1900" dirty="0" smtClean="0"/>
              <a:t>(Coaching)</a:t>
            </a:r>
            <a:endParaRPr lang="en-US" sz="1900" dirty="0"/>
          </a:p>
        </p:txBody>
      </p:sp>
      <p:sp>
        <p:nvSpPr>
          <p:cNvPr id="8" name="Rectangle 7"/>
          <p:cNvSpPr/>
          <p:nvPr/>
        </p:nvSpPr>
        <p:spPr>
          <a:xfrm>
            <a:off x="3048" y="2020362"/>
            <a:ext cx="12188952" cy="45719"/>
          </a:xfrm>
          <a:prstGeom prst="rect">
            <a:avLst/>
          </a:prstGeom>
          <a:solidFill>
            <a:srgbClr val="5C9B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p:nvPicPr>
        <p:blipFill>
          <a:blip r:embed="rId5"/>
          <a:stretch>
            <a:fillRect/>
          </a:stretch>
        </p:blipFill>
        <p:spPr>
          <a:xfrm>
            <a:off x="371123" y="2317442"/>
            <a:ext cx="11449754" cy="2623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flipH="1">
            <a:off x="7716033" y="213521"/>
            <a:ext cx="4475967" cy="646331"/>
          </a:xfrm>
          <a:prstGeom prst="homePlate">
            <a:avLst/>
          </a:prstGeom>
          <a:solidFill>
            <a:srgbClr val="B40000"/>
          </a:solidFill>
          <a:ln>
            <a:noFill/>
          </a:ln>
        </p:spPr>
        <p:txBody>
          <a:bodyPr wrap="square" rtlCol="0">
            <a:spAutoFit/>
          </a:bodyPr>
          <a:lstStyle/>
          <a:p>
            <a:pPr algn="ctr"/>
            <a:r>
              <a:rPr lang="en-US" sz="3600" b="1" dirty="0" smtClean="0">
                <a:ln w="22225">
                  <a:noFill/>
                  <a:prstDash val="solid"/>
                </a:ln>
              </a:rPr>
              <a:t>     TAB 5 </a:t>
            </a:r>
            <a:endParaRPr lang="en-US" sz="3600" b="1" dirty="0">
              <a:ln w="22225">
                <a:noFill/>
                <a:prstDash val="solid"/>
              </a:ln>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66099156"/>
      </p:ext>
    </p:extLst>
  </p:cSld>
  <p:clrMapOvr>
    <a:masterClrMapping/>
  </p:clrMapOvr>
  <mc:AlternateContent xmlns:mc="http://schemas.openxmlformats.org/markup-compatibility/2006" xmlns:p14="http://schemas.microsoft.com/office/powerpoint/2010/main">
    <mc:Choice Requires="p14">
      <p:transition spd="med" p14:dur="700" advTm="32493">
        <p:fade/>
      </p:transition>
    </mc:Choice>
    <mc:Fallback xmlns="">
      <p:transition spd="med" advTm="324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1"/>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2"/>
                </p:tgtEl>
              </p:cMediaNode>
            </p:audio>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202036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p:cNvSpPr/>
          <p:nvPr/>
        </p:nvSpPr>
        <p:spPr>
          <a:xfrm>
            <a:off x="9288017" y="925956"/>
            <a:ext cx="2134513" cy="1094406"/>
          </a:xfrm>
          <a:prstGeom prst="round2SameRect">
            <a:avLst>
              <a:gd name="adj1" fmla="val 10417"/>
              <a:gd name="adj2" fmla="val 0"/>
            </a:avLst>
          </a:prstGeom>
          <a:solidFill>
            <a:srgbClr val="5C9B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AB FIVE"/>
          <p:cNvSpPr txBox="1"/>
          <p:nvPr/>
        </p:nvSpPr>
        <p:spPr>
          <a:xfrm>
            <a:off x="9288017" y="1073373"/>
            <a:ext cx="2017115" cy="868587"/>
          </a:xfrm>
          <a:prstGeom prst="rect">
            <a:avLst/>
          </a:prstGeom>
          <a:noFill/>
          <a:ln>
            <a:noFill/>
          </a:ln>
        </p:spPr>
        <p:txBody>
          <a:bodyPr wrap="square" rtlCol="0" anchor="ctr">
            <a:noAutofit/>
          </a:bodyPr>
          <a:lstStyle/>
          <a:p>
            <a:pPr algn="ctr">
              <a:lnSpc>
                <a:spcPct val="90000"/>
              </a:lnSpc>
            </a:pPr>
            <a:r>
              <a:rPr lang="en-US" sz="1900" dirty="0" smtClean="0"/>
              <a:t>(Coaching)</a:t>
            </a:r>
            <a:endParaRPr lang="en-US" sz="1900" dirty="0"/>
          </a:p>
        </p:txBody>
      </p:sp>
      <p:sp>
        <p:nvSpPr>
          <p:cNvPr id="8" name="Rectangle 7"/>
          <p:cNvSpPr/>
          <p:nvPr/>
        </p:nvSpPr>
        <p:spPr>
          <a:xfrm>
            <a:off x="3048" y="2020362"/>
            <a:ext cx="12188952" cy="45719"/>
          </a:xfrm>
          <a:prstGeom prst="rect">
            <a:avLst/>
          </a:prstGeom>
          <a:solidFill>
            <a:srgbClr val="5C9B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flipH="1">
            <a:off x="7716033" y="213521"/>
            <a:ext cx="4475967" cy="646331"/>
          </a:xfrm>
          <a:prstGeom prst="homePlate">
            <a:avLst/>
          </a:prstGeom>
          <a:solidFill>
            <a:srgbClr val="B40000"/>
          </a:solidFill>
          <a:ln>
            <a:noFill/>
          </a:ln>
        </p:spPr>
        <p:txBody>
          <a:bodyPr wrap="square" rtlCol="0">
            <a:spAutoFit/>
          </a:bodyPr>
          <a:lstStyle/>
          <a:p>
            <a:pPr algn="ctr"/>
            <a:r>
              <a:rPr lang="en-US" sz="3600" b="1" dirty="0" smtClean="0">
                <a:ln w="22225">
                  <a:noFill/>
                  <a:prstDash val="solid"/>
                </a:ln>
              </a:rPr>
              <a:t>     TAB 5 </a:t>
            </a:r>
            <a:endParaRPr lang="en-US" sz="3600" b="1" dirty="0">
              <a:ln w="22225">
                <a:noFill/>
                <a:prstDash val="solid"/>
              </a:ln>
            </a:endParaRPr>
          </a:p>
        </p:txBody>
      </p:sp>
      <p:pic>
        <p:nvPicPr>
          <p:cNvPr id="13" name="Picture 12"/>
          <p:cNvPicPr>
            <a:picLocks noChangeAspect="1"/>
          </p:cNvPicPr>
          <p:nvPr/>
        </p:nvPicPr>
        <p:blipFill>
          <a:blip r:embed="rId5"/>
          <a:stretch>
            <a:fillRect/>
          </a:stretch>
        </p:blipFill>
        <p:spPr>
          <a:xfrm>
            <a:off x="4066202" y="2738850"/>
            <a:ext cx="7944823" cy="3948553"/>
          </a:xfrm>
          <a:prstGeom prst="rect">
            <a:avLst/>
          </a:prstGeom>
          <a:ln>
            <a:solidFill>
              <a:schemeClr val="bg1"/>
            </a:solid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6"/>
          <a:stretch>
            <a:fillRect/>
          </a:stretch>
        </p:blipFill>
        <p:spPr>
          <a:xfrm>
            <a:off x="277433" y="213521"/>
            <a:ext cx="5263558" cy="6410606"/>
          </a:xfrm>
          <a:prstGeom prst="rect">
            <a:avLst/>
          </a:prstGeom>
          <a:ln>
            <a:solidFill>
              <a:schemeClr val="bg1"/>
            </a:solidFill>
          </a:ln>
          <a:effectLst>
            <a:outerShdw blurRad="292100" dist="139700" dir="2700000" algn="tl" rotWithShape="0">
              <a:srgbClr val="333333">
                <a:alpha val="65000"/>
              </a:srgbClr>
            </a:outerShdw>
          </a:effectLst>
        </p:spPr>
      </p:pic>
      <p:cxnSp>
        <p:nvCxnSpPr>
          <p:cNvPr id="16" name="Straight Arrow Connector 15"/>
          <p:cNvCxnSpPr/>
          <p:nvPr/>
        </p:nvCxnSpPr>
        <p:spPr>
          <a:xfrm>
            <a:off x="2934269" y="395785"/>
            <a:ext cx="4640238" cy="219729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38144200"/>
      </p:ext>
    </p:extLst>
  </p:cSld>
  <p:clrMapOvr>
    <a:masterClrMapping/>
  </p:clrMapOvr>
  <mc:AlternateContent xmlns:mc="http://schemas.openxmlformats.org/markup-compatibility/2006" xmlns:p14="http://schemas.microsoft.com/office/powerpoint/2010/main">
    <mc:Choice Requires="p14">
      <p:transition spd="med" p14:dur="700" advTm="38502">
        <p:fade/>
      </p:transition>
    </mc:Choice>
    <mc:Fallback xmlns="">
      <p:transition spd="med" advTm="385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42"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childTnLst>
                          </p:cTn>
                        </p:par>
                        <p:par>
                          <p:cTn id="13" fill="hold">
                            <p:stCondLst>
                              <p:cond delay="1001"/>
                            </p:stCondLst>
                            <p:childTnLst>
                              <p:par>
                                <p:cTn id="14" presetID="1" presetClass="entr" presetSubtype="0" fill="hold" nodeType="afterEffect">
                                  <p:stCondLst>
                                    <p:cond delay="14000"/>
                                  </p:stCondLst>
                                  <p:childTnLst>
                                    <p:set>
                                      <p:cBhvr>
                                        <p:cTn id="15" dur="1" fill="hold">
                                          <p:stCondLst>
                                            <p:cond delay="0"/>
                                          </p:stCondLst>
                                        </p:cTn>
                                        <p:tgtEl>
                                          <p:spTgt spid="16"/>
                                        </p:tgtEl>
                                        <p:attrNameLst>
                                          <p:attrName>style.visibility</p:attrName>
                                        </p:attrNameLst>
                                      </p:cBhvr>
                                      <p:to>
                                        <p:strVal val="visible"/>
                                      </p:to>
                                    </p:set>
                                  </p:childTnLst>
                                </p:cTn>
                              </p:par>
                            </p:childTnLst>
                          </p:cTn>
                        </p:par>
                        <p:par>
                          <p:cTn id="16" fill="hold">
                            <p:stCondLst>
                              <p:cond delay="15001"/>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202036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p:cNvSpPr/>
          <p:nvPr/>
        </p:nvSpPr>
        <p:spPr>
          <a:xfrm>
            <a:off x="9288017" y="925956"/>
            <a:ext cx="2134513" cy="1094406"/>
          </a:xfrm>
          <a:prstGeom prst="round2SameRect">
            <a:avLst>
              <a:gd name="adj1" fmla="val 10417"/>
              <a:gd name="adj2" fmla="val 0"/>
            </a:avLst>
          </a:prstGeom>
          <a:solidFill>
            <a:srgbClr val="5C9B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AB ONE"/>
          <p:cNvSpPr txBox="1"/>
          <p:nvPr/>
        </p:nvSpPr>
        <p:spPr>
          <a:xfrm>
            <a:off x="1191292" y="1041722"/>
            <a:ext cx="2015002" cy="93539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HOME</a:t>
            </a:r>
            <a:endParaRPr lang="en-US" sz="1900" dirty="0">
              <a:solidFill>
                <a:schemeClr val="tx1">
                  <a:lumMod val="85000"/>
                </a:schemeClr>
              </a:solidFill>
            </a:endParaRPr>
          </a:p>
        </p:txBody>
      </p:sp>
      <p:sp>
        <p:nvSpPr>
          <p:cNvPr id="4" name="TAB TWO"/>
          <p:cNvSpPr txBox="1"/>
          <p:nvPr/>
        </p:nvSpPr>
        <p:spPr>
          <a:xfrm>
            <a:off x="3206114" y="1073373"/>
            <a:ext cx="2017115" cy="86858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Complete Forms</a:t>
            </a:r>
            <a:endParaRPr lang="en-US" sz="1900" dirty="0">
              <a:solidFill>
                <a:schemeClr val="tx1">
                  <a:lumMod val="85000"/>
                </a:schemeClr>
              </a:solidFill>
            </a:endParaRPr>
          </a:p>
        </p:txBody>
      </p:sp>
      <p:sp>
        <p:nvSpPr>
          <p:cNvPr id="5" name="TAB THREE"/>
          <p:cNvSpPr txBox="1"/>
          <p:nvPr/>
        </p:nvSpPr>
        <p:spPr>
          <a:xfrm>
            <a:off x="5233415" y="1073373"/>
            <a:ext cx="2017115" cy="86858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Submit Forms/Reports</a:t>
            </a:r>
            <a:endParaRPr lang="en-US" sz="1900" dirty="0">
              <a:solidFill>
                <a:schemeClr val="tx1">
                  <a:lumMod val="85000"/>
                </a:schemeClr>
              </a:solidFill>
            </a:endParaRPr>
          </a:p>
        </p:txBody>
      </p:sp>
      <p:sp>
        <p:nvSpPr>
          <p:cNvPr id="6" name="TAB FOUR"/>
          <p:cNvSpPr txBox="1"/>
          <p:nvPr/>
        </p:nvSpPr>
        <p:spPr>
          <a:xfrm>
            <a:off x="7260716" y="1073373"/>
            <a:ext cx="2017115" cy="868587"/>
          </a:xfrm>
          <a:prstGeom prst="rect">
            <a:avLst/>
          </a:prstGeom>
          <a:noFill/>
          <a:ln>
            <a:noFill/>
          </a:ln>
        </p:spPr>
        <p:txBody>
          <a:bodyPr wrap="square" rtlCol="0" anchor="ctr">
            <a:noAutofit/>
          </a:bodyPr>
          <a:lstStyle/>
          <a:p>
            <a:pPr algn="ctr">
              <a:lnSpc>
                <a:spcPct val="90000"/>
              </a:lnSpc>
            </a:pPr>
            <a:r>
              <a:rPr lang="en-US" sz="1900" dirty="0" smtClean="0">
                <a:solidFill>
                  <a:schemeClr val="tx1">
                    <a:lumMod val="85000"/>
                  </a:schemeClr>
                </a:solidFill>
              </a:rPr>
              <a:t>Docs &amp; Links</a:t>
            </a:r>
            <a:endParaRPr lang="en-US" sz="1900" dirty="0">
              <a:solidFill>
                <a:schemeClr val="tx1">
                  <a:lumMod val="85000"/>
                </a:schemeClr>
              </a:solidFill>
            </a:endParaRPr>
          </a:p>
        </p:txBody>
      </p:sp>
      <p:sp>
        <p:nvSpPr>
          <p:cNvPr id="7" name="TAB FIVE"/>
          <p:cNvSpPr txBox="1"/>
          <p:nvPr/>
        </p:nvSpPr>
        <p:spPr>
          <a:xfrm>
            <a:off x="9288017" y="1073373"/>
            <a:ext cx="2017115" cy="868587"/>
          </a:xfrm>
          <a:prstGeom prst="rect">
            <a:avLst/>
          </a:prstGeom>
          <a:noFill/>
          <a:ln>
            <a:noFill/>
          </a:ln>
        </p:spPr>
        <p:txBody>
          <a:bodyPr wrap="square" rtlCol="0" anchor="ctr">
            <a:noAutofit/>
          </a:bodyPr>
          <a:lstStyle/>
          <a:p>
            <a:pPr algn="ctr">
              <a:lnSpc>
                <a:spcPct val="90000"/>
              </a:lnSpc>
            </a:pPr>
            <a:r>
              <a:rPr lang="en-US" sz="1900" dirty="0" smtClean="0"/>
              <a:t>(Coaching)</a:t>
            </a:r>
            <a:endParaRPr lang="en-US" sz="1900" dirty="0"/>
          </a:p>
        </p:txBody>
      </p:sp>
      <p:sp>
        <p:nvSpPr>
          <p:cNvPr id="8" name="Rectangle 7"/>
          <p:cNvSpPr/>
          <p:nvPr/>
        </p:nvSpPr>
        <p:spPr>
          <a:xfrm>
            <a:off x="3048" y="2020362"/>
            <a:ext cx="12188952" cy="45719"/>
          </a:xfrm>
          <a:prstGeom prst="rect">
            <a:avLst/>
          </a:prstGeom>
          <a:solidFill>
            <a:srgbClr val="5C9B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p:nvPicPr>
        <p:blipFill>
          <a:blip r:embed="rId5"/>
          <a:stretch>
            <a:fillRect/>
          </a:stretch>
        </p:blipFill>
        <p:spPr>
          <a:xfrm>
            <a:off x="371123" y="2317442"/>
            <a:ext cx="11449754" cy="2623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flipH="1">
            <a:off x="7716033" y="213521"/>
            <a:ext cx="4475967" cy="646331"/>
          </a:xfrm>
          <a:prstGeom prst="homePlate">
            <a:avLst/>
          </a:prstGeom>
          <a:solidFill>
            <a:srgbClr val="B40000"/>
          </a:solidFill>
          <a:ln>
            <a:noFill/>
          </a:ln>
        </p:spPr>
        <p:txBody>
          <a:bodyPr wrap="square" rtlCol="0">
            <a:spAutoFit/>
          </a:bodyPr>
          <a:lstStyle/>
          <a:p>
            <a:pPr algn="ctr"/>
            <a:r>
              <a:rPr lang="en-US" sz="3600" b="1" dirty="0" smtClean="0">
                <a:ln w="22225">
                  <a:noFill/>
                  <a:prstDash val="solid"/>
                </a:ln>
              </a:rPr>
              <a:t>     TAB 5 </a:t>
            </a:r>
            <a:endParaRPr lang="en-US" sz="3600" b="1" dirty="0">
              <a:ln w="22225">
                <a:noFill/>
                <a:prstDash val="solid"/>
              </a:ln>
            </a:endParaRPr>
          </a:p>
        </p:txBody>
      </p:sp>
      <p:sp>
        <p:nvSpPr>
          <p:cNvPr id="12" name="Oval 11"/>
          <p:cNvSpPr/>
          <p:nvPr/>
        </p:nvSpPr>
        <p:spPr>
          <a:xfrm>
            <a:off x="8201033" y="3411940"/>
            <a:ext cx="2429302" cy="1883391"/>
          </a:xfrm>
          <a:prstGeom prst="ellipse">
            <a:avLst/>
          </a:prstGeom>
          <a:noFill/>
          <a:ln w="38100">
            <a:solidFill>
              <a:srgbClr val="B4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38145293"/>
      </p:ext>
    </p:extLst>
  </p:cSld>
  <p:clrMapOvr>
    <a:masterClrMapping/>
  </p:clrMapOvr>
  <mc:AlternateContent xmlns:mc="http://schemas.openxmlformats.org/markup-compatibility/2006" xmlns:p14="http://schemas.microsoft.com/office/powerpoint/2010/main">
    <mc:Choice Requires="p14">
      <p:transition spd="med" p14:dur="700" advTm="17295">
        <p:fade/>
      </p:transition>
    </mc:Choice>
    <mc:Fallback xmlns="">
      <p:transition spd="med" advTm="172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202036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p:cNvSpPr/>
          <p:nvPr/>
        </p:nvSpPr>
        <p:spPr>
          <a:xfrm>
            <a:off x="9288017" y="925956"/>
            <a:ext cx="2134513" cy="1094406"/>
          </a:xfrm>
          <a:prstGeom prst="round2SameRect">
            <a:avLst>
              <a:gd name="adj1" fmla="val 10417"/>
              <a:gd name="adj2" fmla="val 0"/>
            </a:avLst>
          </a:prstGeom>
          <a:solidFill>
            <a:srgbClr val="5C9B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AB FIVE"/>
          <p:cNvSpPr txBox="1"/>
          <p:nvPr/>
        </p:nvSpPr>
        <p:spPr>
          <a:xfrm>
            <a:off x="9288017" y="1073373"/>
            <a:ext cx="2017115" cy="868587"/>
          </a:xfrm>
          <a:prstGeom prst="rect">
            <a:avLst/>
          </a:prstGeom>
          <a:noFill/>
          <a:ln>
            <a:noFill/>
          </a:ln>
        </p:spPr>
        <p:txBody>
          <a:bodyPr wrap="square" rtlCol="0" anchor="ctr">
            <a:noAutofit/>
          </a:bodyPr>
          <a:lstStyle/>
          <a:p>
            <a:pPr algn="ctr">
              <a:lnSpc>
                <a:spcPct val="90000"/>
              </a:lnSpc>
            </a:pPr>
            <a:r>
              <a:rPr lang="en-US" sz="1900" dirty="0" smtClean="0"/>
              <a:t>(Coaching)</a:t>
            </a:r>
            <a:endParaRPr lang="en-US" sz="1900" dirty="0"/>
          </a:p>
        </p:txBody>
      </p:sp>
      <p:sp>
        <p:nvSpPr>
          <p:cNvPr id="8" name="Rectangle 7"/>
          <p:cNvSpPr/>
          <p:nvPr/>
        </p:nvSpPr>
        <p:spPr>
          <a:xfrm>
            <a:off x="3048" y="2020362"/>
            <a:ext cx="12188952" cy="45719"/>
          </a:xfrm>
          <a:prstGeom prst="rect">
            <a:avLst/>
          </a:prstGeom>
          <a:solidFill>
            <a:srgbClr val="5C9B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flipH="1">
            <a:off x="7716033" y="213521"/>
            <a:ext cx="4475967" cy="646331"/>
          </a:xfrm>
          <a:prstGeom prst="homePlate">
            <a:avLst/>
          </a:prstGeom>
          <a:solidFill>
            <a:srgbClr val="B40000"/>
          </a:solidFill>
          <a:ln>
            <a:noFill/>
          </a:ln>
        </p:spPr>
        <p:txBody>
          <a:bodyPr wrap="square" rtlCol="0">
            <a:spAutoFit/>
          </a:bodyPr>
          <a:lstStyle/>
          <a:p>
            <a:pPr algn="ctr"/>
            <a:r>
              <a:rPr lang="en-US" sz="3600" b="1" dirty="0" smtClean="0">
                <a:ln w="22225">
                  <a:noFill/>
                  <a:prstDash val="solid"/>
                </a:ln>
              </a:rPr>
              <a:t>     TAB 5 </a:t>
            </a:r>
            <a:endParaRPr lang="en-US" sz="3600" b="1" dirty="0">
              <a:ln w="22225">
                <a:noFill/>
                <a:prstDash val="solid"/>
              </a:ln>
            </a:endParaRPr>
          </a:p>
        </p:txBody>
      </p:sp>
      <p:pic>
        <p:nvPicPr>
          <p:cNvPr id="12" name="Picture 11"/>
          <p:cNvPicPr>
            <a:picLocks noChangeAspect="1"/>
          </p:cNvPicPr>
          <p:nvPr/>
        </p:nvPicPr>
        <p:blipFill>
          <a:blip r:embed="rId5"/>
          <a:stretch>
            <a:fillRect/>
          </a:stretch>
        </p:blipFill>
        <p:spPr>
          <a:xfrm>
            <a:off x="714729" y="2880214"/>
            <a:ext cx="11298799" cy="3776473"/>
          </a:xfrm>
          <a:prstGeom prst="rect">
            <a:avLst/>
          </a:prstGeom>
          <a:ln>
            <a:solidFill>
              <a:schemeClr val="bg1"/>
            </a:solid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6"/>
          <a:stretch>
            <a:fillRect/>
          </a:stretch>
        </p:blipFill>
        <p:spPr>
          <a:xfrm>
            <a:off x="74401" y="2145610"/>
            <a:ext cx="10885875" cy="502116"/>
          </a:xfrm>
          <a:prstGeom prst="rect">
            <a:avLst/>
          </a:prstGeom>
          <a:ln>
            <a:solidFill>
              <a:schemeClr val="bg1"/>
            </a:solidFill>
          </a:ln>
          <a:effectLst>
            <a:outerShdw blurRad="292100" dist="139700" dir="2700000" algn="tl" rotWithShape="0">
              <a:srgbClr val="333333">
                <a:alpha val="65000"/>
              </a:srgbClr>
            </a:outerShdw>
          </a:effectLst>
        </p:spPr>
      </p:pic>
      <p:sp>
        <p:nvSpPr>
          <p:cNvPr id="14" name="Rounded Rectangle 13"/>
          <p:cNvSpPr/>
          <p:nvPr/>
        </p:nvSpPr>
        <p:spPr>
          <a:xfrm>
            <a:off x="8530761" y="2065937"/>
            <a:ext cx="2774372" cy="661461"/>
          </a:xfrm>
          <a:prstGeom prst="roundRect">
            <a:avLst/>
          </a:prstGeom>
          <a:noFill/>
          <a:ln w="57150">
            <a:solidFill>
              <a:srgbClr val="B4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1636061"/>
      </p:ext>
    </p:extLst>
  </p:cSld>
  <p:clrMapOvr>
    <a:masterClrMapping/>
  </p:clrMapOvr>
  <mc:AlternateContent xmlns:mc="http://schemas.openxmlformats.org/markup-compatibility/2006" xmlns:p14="http://schemas.microsoft.com/office/powerpoint/2010/main">
    <mc:Choice Requires="p14">
      <p:transition spd="med" p14:dur="700" advTm="29394">
        <p:fade/>
      </p:transition>
    </mc:Choice>
    <mc:Fallback xmlns="">
      <p:transition spd="med" advTm="293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202036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p:cNvSpPr/>
          <p:nvPr/>
        </p:nvSpPr>
        <p:spPr>
          <a:xfrm>
            <a:off x="9288017" y="925956"/>
            <a:ext cx="2134513" cy="1094406"/>
          </a:xfrm>
          <a:prstGeom prst="round2SameRect">
            <a:avLst>
              <a:gd name="adj1" fmla="val 10417"/>
              <a:gd name="adj2" fmla="val 0"/>
            </a:avLst>
          </a:prstGeom>
          <a:solidFill>
            <a:srgbClr val="5C9B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AB FIVE"/>
          <p:cNvSpPr txBox="1"/>
          <p:nvPr/>
        </p:nvSpPr>
        <p:spPr>
          <a:xfrm>
            <a:off x="9288017" y="1073373"/>
            <a:ext cx="2017115" cy="868587"/>
          </a:xfrm>
          <a:prstGeom prst="rect">
            <a:avLst/>
          </a:prstGeom>
          <a:noFill/>
          <a:ln>
            <a:noFill/>
          </a:ln>
        </p:spPr>
        <p:txBody>
          <a:bodyPr wrap="square" rtlCol="0" anchor="ctr">
            <a:noAutofit/>
          </a:bodyPr>
          <a:lstStyle/>
          <a:p>
            <a:pPr algn="ctr">
              <a:lnSpc>
                <a:spcPct val="90000"/>
              </a:lnSpc>
            </a:pPr>
            <a:r>
              <a:rPr lang="en-US" sz="1900" dirty="0" smtClean="0"/>
              <a:t>(Coaching)</a:t>
            </a:r>
            <a:endParaRPr lang="en-US" sz="1900" dirty="0"/>
          </a:p>
        </p:txBody>
      </p:sp>
      <p:sp>
        <p:nvSpPr>
          <p:cNvPr id="8" name="Rectangle 7"/>
          <p:cNvSpPr/>
          <p:nvPr/>
        </p:nvSpPr>
        <p:spPr>
          <a:xfrm>
            <a:off x="3048" y="2020362"/>
            <a:ext cx="12188952" cy="45719"/>
          </a:xfrm>
          <a:prstGeom prst="rect">
            <a:avLst/>
          </a:prstGeom>
          <a:solidFill>
            <a:srgbClr val="5C9BD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flipH="1">
            <a:off x="7716033" y="213521"/>
            <a:ext cx="4475967" cy="646331"/>
          </a:xfrm>
          <a:prstGeom prst="homePlate">
            <a:avLst/>
          </a:prstGeom>
          <a:solidFill>
            <a:srgbClr val="B40000"/>
          </a:solidFill>
          <a:ln>
            <a:noFill/>
          </a:ln>
        </p:spPr>
        <p:txBody>
          <a:bodyPr wrap="square" rtlCol="0">
            <a:spAutoFit/>
          </a:bodyPr>
          <a:lstStyle/>
          <a:p>
            <a:pPr algn="ctr"/>
            <a:r>
              <a:rPr lang="en-US" sz="3600" b="1" dirty="0" smtClean="0">
                <a:ln w="22225">
                  <a:noFill/>
                  <a:prstDash val="solid"/>
                </a:ln>
              </a:rPr>
              <a:t>     TAB 5 </a:t>
            </a:r>
            <a:endParaRPr lang="en-US" sz="3600" b="1" dirty="0">
              <a:ln w="22225">
                <a:noFill/>
                <a:prstDash val="solid"/>
              </a:ln>
            </a:endParaRPr>
          </a:p>
        </p:txBody>
      </p:sp>
      <p:pic>
        <p:nvPicPr>
          <p:cNvPr id="10" name="Picture 9"/>
          <p:cNvPicPr>
            <a:picLocks noChangeAspect="1"/>
          </p:cNvPicPr>
          <p:nvPr/>
        </p:nvPicPr>
        <p:blipFill>
          <a:blip r:embed="rId5"/>
          <a:stretch>
            <a:fillRect/>
          </a:stretch>
        </p:blipFill>
        <p:spPr>
          <a:xfrm>
            <a:off x="248886" y="2233883"/>
            <a:ext cx="11056246" cy="3632483"/>
          </a:xfrm>
          <a:prstGeom prst="rect">
            <a:avLst/>
          </a:prstGeom>
          <a:ln>
            <a:solidFill>
              <a:schemeClr val="bg1"/>
            </a:solidFill>
          </a:ln>
          <a:effectLst>
            <a:outerShdw blurRad="292100" dist="139700" dir="2700000" algn="tl" rotWithShape="0">
              <a:srgbClr val="333333">
                <a:alpha val="65000"/>
              </a:srgbClr>
            </a:outerShdw>
          </a:effectLst>
        </p:spPr>
      </p:pic>
      <p:sp>
        <p:nvSpPr>
          <p:cNvPr id="12" name="TextBox 11"/>
          <p:cNvSpPr txBox="1"/>
          <p:nvPr/>
        </p:nvSpPr>
        <p:spPr>
          <a:xfrm>
            <a:off x="150125" y="747610"/>
            <a:ext cx="7042245" cy="461665"/>
          </a:xfrm>
          <a:prstGeom prst="rect">
            <a:avLst/>
          </a:prstGeom>
          <a:noFill/>
        </p:spPr>
        <p:txBody>
          <a:bodyPr wrap="square" rtlCol="0">
            <a:spAutoFit/>
          </a:bodyPr>
          <a:lstStyle/>
          <a:p>
            <a:r>
              <a:rPr lang="en-US" sz="2400" dirty="0" smtClean="0">
                <a:solidFill>
                  <a:srgbClr val="045087"/>
                </a:solidFill>
              </a:rPr>
              <a:t>Coaching Review	</a:t>
            </a:r>
            <a:r>
              <a:rPr lang="en-US" sz="2400" dirty="0" smtClean="0">
                <a:solidFill>
                  <a:srgbClr val="B40000"/>
                </a:solidFill>
              </a:rPr>
              <a:t>Coaching Comment</a:t>
            </a:r>
            <a:endParaRPr lang="en-US" sz="2400" dirty="0">
              <a:solidFill>
                <a:srgbClr val="B40000"/>
              </a:solidFill>
            </a:endParaRPr>
          </a:p>
        </p:txBody>
      </p:sp>
      <p:sp>
        <p:nvSpPr>
          <p:cNvPr id="13" name="TextBox 12"/>
          <p:cNvSpPr txBox="1"/>
          <p:nvPr/>
        </p:nvSpPr>
        <p:spPr>
          <a:xfrm>
            <a:off x="9388336" y="6087842"/>
            <a:ext cx="2767506" cy="461665"/>
          </a:xfrm>
          <a:prstGeom prst="rect">
            <a:avLst/>
          </a:prstGeom>
          <a:noFill/>
        </p:spPr>
        <p:txBody>
          <a:bodyPr wrap="square" rtlCol="0">
            <a:spAutoFit/>
          </a:bodyPr>
          <a:lstStyle/>
          <a:p>
            <a:r>
              <a:rPr lang="en-US" sz="2400" dirty="0" smtClean="0">
                <a:solidFill>
                  <a:srgbClr val="666633"/>
                </a:solidFill>
              </a:rPr>
              <a:t>*Coaching Critique</a:t>
            </a:r>
            <a:endParaRPr lang="en-US" sz="2400" dirty="0">
              <a:solidFill>
                <a:srgbClr val="666633"/>
              </a:solidFill>
            </a:endParaRPr>
          </a:p>
        </p:txBody>
      </p:sp>
      <p:cxnSp>
        <p:nvCxnSpPr>
          <p:cNvPr id="15" name="Straight Arrow Connector 14"/>
          <p:cNvCxnSpPr/>
          <p:nvPr/>
        </p:nvCxnSpPr>
        <p:spPr>
          <a:xfrm>
            <a:off x="955343" y="1209275"/>
            <a:ext cx="354842" cy="732685"/>
          </a:xfrm>
          <a:prstGeom prst="straightConnector1">
            <a:avLst/>
          </a:prstGeom>
          <a:ln w="38100">
            <a:solidFill>
              <a:srgbClr val="045087"/>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63369" y="1216177"/>
            <a:ext cx="325272" cy="717283"/>
          </a:xfrm>
          <a:prstGeom prst="straightConnector1">
            <a:avLst/>
          </a:prstGeom>
          <a:ln w="38100">
            <a:solidFill>
              <a:srgbClr val="B4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6"/>
          <a:stretch>
            <a:fillRect/>
          </a:stretch>
        </p:blipFill>
        <p:spPr>
          <a:xfrm>
            <a:off x="248886" y="6065616"/>
            <a:ext cx="9039131" cy="660229"/>
          </a:xfrm>
          <a:prstGeom prst="rect">
            <a:avLst/>
          </a:prstGeom>
          <a:ln>
            <a:solidFill>
              <a:schemeClr val="bg1"/>
            </a:solidFill>
          </a:ln>
          <a:effectLst>
            <a:outerShdw blurRad="292100" dist="139700" dir="2700000" algn="tl" rotWithShape="0">
              <a:srgbClr val="333333">
                <a:alpha val="65000"/>
              </a:srgbClr>
            </a:outerShdw>
          </a:effectLst>
        </p:spPr>
      </p:pic>
      <p:cxnSp>
        <p:nvCxnSpPr>
          <p:cNvPr id="20" name="Straight Arrow Connector 19"/>
          <p:cNvCxnSpPr/>
          <p:nvPr/>
        </p:nvCxnSpPr>
        <p:spPr>
          <a:xfrm flipH="1" flipV="1">
            <a:off x="9388336" y="6449403"/>
            <a:ext cx="2427450" cy="14447"/>
          </a:xfrm>
          <a:prstGeom prst="straightConnector1">
            <a:avLst/>
          </a:prstGeom>
          <a:ln w="38100">
            <a:solidFill>
              <a:srgbClr val="666633"/>
            </a:solidFill>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17953172"/>
      </p:ext>
    </p:extLst>
  </p:cSld>
  <p:clrMapOvr>
    <a:masterClrMapping/>
  </p:clrMapOvr>
  <mc:AlternateContent xmlns:mc="http://schemas.openxmlformats.org/markup-compatibility/2006" xmlns:p14="http://schemas.microsoft.com/office/powerpoint/2010/main">
    <mc:Choice Requires="p14">
      <p:transition spd="med" p14:dur="700" advTm="45630">
        <p:fade/>
      </p:transition>
    </mc:Choice>
    <mc:Fallback xmlns="">
      <p:transition spd="med" advTm="456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307226" y="1302415"/>
            <a:ext cx="10566329" cy="2911465"/>
          </a:xfrm>
          <a:prstGeom prst="rect">
            <a:avLst/>
          </a:prstGeom>
          <a:ln>
            <a:noFill/>
          </a:ln>
          <a:effectLst>
            <a:outerShdw blurRad="292100" dist="139700" dir="2700000" algn="tl" rotWithShape="0">
              <a:srgbClr val="333333">
                <a:alpha val="65000"/>
              </a:srgbClr>
            </a:outerShdw>
          </a:effectLst>
        </p:spPr>
      </p:pic>
      <p:sp>
        <p:nvSpPr>
          <p:cNvPr id="8" name="Title 1"/>
          <p:cNvSpPr txBox="1">
            <a:spLocks/>
          </p:cNvSpPr>
          <p:nvPr/>
        </p:nvSpPr>
        <p:spPr>
          <a:xfrm>
            <a:off x="1" y="0"/>
            <a:ext cx="8534400" cy="15070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smtClean="0">
                <a:solidFill>
                  <a:srgbClr val="045087"/>
                </a:solidFill>
              </a:rPr>
              <a:t>The Dashboard</a:t>
            </a:r>
            <a:endParaRPr lang="en-US" b="1" dirty="0">
              <a:solidFill>
                <a:srgbClr val="045087"/>
              </a:solidFill>
            </a:endParaRPr>
          </a:p>
        </p:txBody>
      </p:sp>
      <p:sp>
        <p:nvSpPr>
          <p:cNvPr id="7" name="TextBox 6"/>
          <p:cNvSpPr txBox="1"/>
          <p:nvPr/>
        </p:nvSpPr>
        <p:spPr>
          <a:xfrm flipH="1">
            <a:off x="5153891" y="430367"/>
            <a:ext cx="7038108" cy="646331"/>
          </a:xfrm>
          <a:prstGeom prst="homePlate">
            <a:avLst/>
          </a:prstGeom>
          <a:solidFill>
            <a:srgbClr val="B40000"/>
          </a:solidFill>
          <a:ln>
            <a:noFill/>
          </a:ln>
        </p:spPr>
        <p:txBody>
          <a:bodyPr wrap="square" rtlCol="0">
            <a:spAutoFit/>
          </a:bodyPr>
          <a:lstStyle/>
          <a:p>
            <a:pPr algn="ctr"/>
            <a:r>
              <a:rPr lang="en-US" sz="3600" b="1" dirty="0" smtClean="0">
                <a:ln w="22225">
                  <a:noFill/>
                  <a:prstDash val="solid"/>
                </a:ln>
              </a:rPr>
              <a:t>     DOCUMENT UPLOAD – add file</a:t>
            </a:r>
            <a:endParaRPr lang="en-US" sz="3600" b="1" dirty="0">
              <a:ln w="22225">
                <a:noFill/>
                <a:prstDash val="solid"/>
              </a:ln>
            </a:endParaRPr>
          </a:p>
        </p:txBody>
      </p:sp>
      <p:pic>
        <p:nvPicPr>
          <p:cNvPr id="2" name="Picture 1"/>
          <p:cNvPicPr>
            <a:picLocks noChangeAspect="1"/>
          </p:cNvPicPr>
          <p:nvPr/>
        </p:nvPicPr>
        <p:blipFill>
          <a:blip r:embed="rId7"/>
          <a:stretch>
            <a:fillRect/>
          </a:stretch>
        </p:blipFill>
        <p:spPr>
          <a:xfrm>
            <a:off x="3510962" y="1937433"/>
            <a:ext cx="8450396" cy="4671405"/>
          </a:xfrm>
          <a:prstGeom prst="rect">
            <a:avLst/>
          </a:prstGeom>
          <a:ln w="19050">
            <a:solidFill>
              <a:schemeClr val="bg1"/>
            </a:solid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8"/>
          <a:stretch>
            <a:fillRect/>
          </a:stretch>
        </p:blipFill>
        <p:spPr>
          <a:xfrm>
            <a:off x="339500" y="1793067"/>
            <a:ext cx="1775846" cy="482015"/>
          </a:xfrm>
          <a:prstGeom prst="rect">
            <a:avLst/>
          </a:prstGeom>
        </p:spPr>
      </p:pic>
      <p:sp>
        <p:nvSpPr>
          <p:cNvPr id="10" name="Rounded Rectangle 9"/>
          <p:cNvSpPr/>
          <p:nvPr/>
        </p:nvSpPr>
        <p:spPr>
          <a:xfrm>
            <a:off x="156543" y="1771551"/>
            <a:ext cx="2154621" cy="532564"/>
          </a:xfrm>
          <a:prstGeom prst="roundRect">
            <a:avLst/>
          </a:prstGeom>
          <a:noFill/>
          <a:ln w="38100">
            <a:solidFill>
              <a:srgbClr val="C49500"/>
            </a:solidFill>
            <a:prstDash val="sysDash"/>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5486400" y="2627045"/>
            <a:ext cx="1065008" cy="233428"/>
          </a:xfrm>
          <a:prstGeom prst="roundRect">
            <a:avLst/>
          </a:prstGeom>
          <a:solidFill>
            <a:srgbClr val="FFFF00">
              <a:alpha val="16000"/>
            </a:srgb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610033" y="3320031"/>
            <a:ext cx="2074433" cy="233428"/>
          </a:xfrm>
          <a:prstGeom prst="roundRect">
            <a:avLst/>
          </a:prstGeom>
          <a:solidFill>
            <a:srgbClr val="FFFF00">
              <a:alpha val="16000"/>
            </a:srgb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636092" y="3720900"/>
            <a:ext cx="1099071" cy="227165"/>
          </a:xfrm>
          <a:prstGeom prst="roundRect">
            <a:avLst/>
          </a:prstGeom>
          <a:solidFill>
            <a:srgbClr val="FFFF00">
              <a:alpha val="16000"/>
            </a:srgb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670155" y="4243157"/>
            <a:ext cx="1065008" cy="233428"/>
          </a:xfrm>
          <a:prstGeom prst="roundRect">
            <a:avLst/>
          </a:prstGeom>
          <a:solidFill>
            <a:srgbClr val="FFFF00">
              <a:alpha val="16000"/>
            </a:srgb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3668366" y="4769115"/>
            <a:ext cx="1065008" cy="233428"/>
          </a:xfrm>
          <a:prstGeom prst="roundRect">
            <a:avLst/>
          </a:prstGeom>
          <a:solidFill>
            <a:srgbClr val="FFFF00">
              <a:alpha val="16000"/>
            </a:srgb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3679124" y="5848415"/>
            <a:ext cx="1065008" cy="233428"/>
          </a:xfrm>
          <a:prstGeom prst="roundRect">
            <a:avLst/>
          </a:prstGeom>
          <a:solidFill>
            <a:srgbClr val="FFFF00">
              <a:alpha val="16000"/>
            </a:srgb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56541" y="5538500"/>
            <a:ext cx="3679123" cy="384721"/>
          </a:xfrm>
          <a:prstGeom prst="rect">
            <a:avLst/>
          </a:prstGeom>
          <a:noFill/>
        </p:spPr>
        <p:txBody>
          <a:bodyPr wrap="square" rtlCol="0">
            <a:spAutoFit/>
          </a:bodyPr>
          <a:lstStyle/>
          <a:p>
            <a:pPr marL="285750" indent="-285750">
              <a:buFont typeface="Wingdings" panose="05000000000000000000" pitchFamily="2" charset="2"/>
              <a:buChar char="§"/>
            </a:pPr>
            <a:r>
              <a:rPr lang="en-US" sz="1900" dirty="0" smtClean="0">
                <a:solidFill>
                  <a:srgbClr val="0B5387"/>
                </a:solidFill>
              </a:rPr>
              <a:t>Add Description</a:t>
            </a:r>
          </a:p>
        </p:txBody>
      </p:sp>
      <p:sp>
        <p:nvSpPr>
          <p:cNvPr id="16" name="Rounded Rectangle 15"/>
          <p:cNvSpPr/>
          <p:nvPr/>
        </p:nvSpPr>
        <p:spPr>
          <a:xfrm>
            <a:off x="4959275" y="2275083"/>
            <a:ext cx="1065008" cy="233428"/>
          </a:xfrm>
          <a:prstGeom prst="roundRect">
            <a:avLst/>
          </a:prstGeom>
          <a:solidFill>
            <a:srgbClr val="FFFF00">
              <a:alpha val="16000"/>
            </a:srgb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56543" y="4338729"/>
            <a:ext cx="3679123" cy="384721"/>
          </a:xfrm>
          <a:prstGeom prst="rect">
            <a:avLst/>
          </a:prstGeom>
          <a:noFill/>
        </p:spPr>
        <p:txBody>
          <a:bodyPr wrap="square" rtlCol="0">
            <a:spAutoFit/>
          </a:bodyPr>
          <a:lstStyle/>
          <a:p>
            <a:pPr marL="285750" indent="-285750">
              <a:buFont typeface="Wingdings" panose="05000000000000000000" pitchFamily="2" charset="2"/>
              <a:buChar char="§"/>
            </a:pPr>
            <a:r>
              <a:rPr lang="en-US" sz="1900" dirty="0" smtClean="0">
                <a:solidFill>
                  <a:srgbClr val="0B5387"/>
                </a:solidFill>
              </a:rPr>
              <a:t>Choose File or add URL link</a:t>
            </a:r>
          </a:p>
        </p:txBody>
      </p:sp>
      <p:sp>
        <p:nvSpPr>
          <p:cNvPr id="18" name="TextBox 17"/>
          <p:cNvSpPr txBox="1"/>
          <p:nvPr/>
        </p:nvSpPr>
        <p:spPr>
          <a:xfrm>
            <a:off x="162353" y="4723450"/>
            <a:ext cx="3679123" cy="384721"/>
          </a:xfrm>
          <a:prstGeom prst="rect">
            <a:avLst/>
          </a:prstGeom>
          <a:noFill/>
        </p:spPr>
        <p:txBody>
          <a:bodyPr wrap="square" rtlCol="0">
            <a:spAutoFit/>
          </a:bodyPr>
          <a:lstStyle/>
          <a:p>
            <a:pPr marL="285750" indent="-285750">
              <a:buFont typeface="Wingdings" panose="05000000000000000000" pitchFamily="2" charset="2"/>
              <a:buChar char="§"/>
            </a:pPr>
            <a:r>
              <a:rPr lang="en-US" sz="1900" dirty="0" smtClean="0">
                <a:solidFill>
                  <a:srgbClr val="0B5387"/>
                </a:solidFill>
              </a:rPr>
              <a:t>Add Title</a:t>
            </a:r>
          </a:p>
        </p:txBody>
      </p:sp>
      <p:sp>
        <p:nvSpPr>
          <p:cNvPr id="19" name="TextBox 18"/>
          <p:cNvSpPr txBox="1"/>
          <p:nvPr/>
        </p:nvSpPr>
        <p:spPr>
          <a:xfrm>
            <a:off x="156542" y="5132301"/>
            <a:ext cx="3679123" cy="384721"/>
          </a:xfrm>
          <a:prstGeom prst="rect">
            <a:avLst/>
          </a:prstGeom>
          <a:noFill/>
        </p:spPr>
        <p:txBody>
          <a:bodyPr wrap="square" rtlCol="0">
            <a:spAutoFit/>
          </a:bodyPr>
          <a:lstStyle/>
          <a:p>
            <a:pPr marL="285750" indent="-285750">
              <a:buFont typeface="Wingdings" panose="05000000000000000000" pitchFamily="2" charset="2"/>
              <a:buChar char="§"/>
            </a:pPr>
            <a:r>
              <a:rPr lang="en-US" sz="1900" dirty="0" smtClean="0">
                <a:solidFill>
                  <a:srgbClr val="0B5387"/>
                </a:solidFill>
              </a:rPr>
              <a:t>Add in folder (existing or new)</a:t>
            </a:r>
          </a:p>
        </p:txBody>
      </p:sp>
      <p:sp>
        <p:nvSpPr>
          <p:cNvPr id="20" name="TextBox 19"/>
          <p:cNvSpPr txBox="1"/>
          <p:nvPr/>
        </p:nvSpPr>
        <p:spPr>
          <a:xfrm>
            <a:off x="156540" y="6357024"/>
            <a:ext cx="3679123" cy="384721"/>
          </a:xfrm>
          <a:prstGeom prst="rect">
            <a:avLst/>
          </a:prstGeom>
          <a:noFill/>
        </p:spPr>
        <p:txBody>
          <a:bodyPr wrap="square" rtlCol="0">
            <a:spAutoFit/>
          </a:bodyPr>
          <a:lstStyle/>
          <a:p>
            <a:pPr marL="285750" indent="-285750">
              <a:buFont typeface="Wingdings" panose="05000000000000000000" pitchFamily="2" charset="2"/>
              <a:buChar char="§"/>
            </a:pPr>
            <a:r>
              <a:rPr lang="en-US" sz="1900" dirty="0" smtClean="0">
                <a:solidFill>
                  <a:srgbClr val="0B5387"/>
                </a:solidFill>
              </a:rPr>
              <a:t>Click UPLOAD to save</a:t>
            </a:r>
            <a:endParaRPr lang="en-US" sz="1900" dirty="0">
              <a:solidFill>
                <a:srgbClr val="0B5387"/>
              </a:solidFill>
            </a:endParaRPr>
          </a:p>
        </p:txBody>
      </p:sp>
      <p:sp>
        <p:nvSpPr>
          <p:cNvPr id="21" name="TextBox 20"/>
          <p:cNvSpPr txBox="1"/>
          <p:nvPr/>
        </p:nvSpPr>
        <p:spPr>
          <a:xfrm>
            <a:off x="156540" y="5945848"/>
            <a:ext cx="3679123" cy="384721"/>
          </a:xfrm>
          <a:prstGeom prst="rect">
            <a:avLst/>
          </a:prstGeom>
          <a:noFill/>
        </p:spPr>
        <p:txBody>
          <a:bodyPr wrap="square" rtlCol="0">
            <a:spAutoFit/>
          </a:bodyPr>
          <a:lstStyle/>
          <a:p>
            <a:pPr marL="285750" indent="-285750">
              <a:buFont typeface="Wingdings" panose="05000000000000000000" pitchFamily="2" charset="2"/>
              <a:buChar char="§"/>
            </a:pPr>
            <a:r>
              <a:rPr lang="en-US" sz="1900" dirty="0" smtClean="0">
                <a:solidFill>
                  <a:srgbClr val="0B5387"/>
                </a:solidFill>
              </a:rPr>
              <a:t>Add ‘uploaded by’ info</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36954615"/>
      </p:ext>
    </p:extLst>
  </p:cSld>
  <p:clrMapOvr>
    <a:masterClrMapping/>
  </p:clrMapOvr>
  <mc:AlternateContent xmlns:mc="http://schemas.openxmlformats.org/markup-compatibility/2006" xmlns:p14="http://schemas.microsoft.com/office/powerpoint/2010/main">
    <mc:Choice Requires="p14">
      <p:transition spd="slow" p14:dur="2000" advTm="41218"/>
    </mc:Choice>
    <mc:Fallback xmlns="">
      <p:transition spd="slow" advTm="41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1"/>
                            </p:stCondLst>
                            <p:childTnLst>
                              <p:par>
                                <p:cTn id="12" presetID="10" presetClass="entr" presetSubtype="0" fill="hold" grpId="0" nodeType="afterEffect">
                                  <p:stCondLst>
                                    <p:cond delay="200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3001"/>
                            </p:stCondLst>
                            <p:childTnLst>
                              <p:par>
                                <p:cTn id="16" presetID="10" presetClass="entr" presetSubtype="0" fill="hold" grpId="0" nodeType="afterEffect">
                                  <p:stCondLst>
                                    <p:cond delay="200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par>
                          <p:cTn id="19" fill="hold">
                            <p:stCondLst>
                              <p:cond delay="5501"/>
                            </p:stCondLst>
                            <p:childTnLst>
                              <p:par>
                                <p:cTn id="20" presetID="10" presetClass="entr" presetSubtype="0" fill="hold" grpId="0" nodeType="after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par>
                          <p:cTn id="23" fill="hold">
                            <p:stCondLst>
                              <p:cond delay="8001"/>
                            </p:stCondLst>
                            <p:childTnLst>
                              <p:par>
                                <p:cTn id="24" presetID="10" presetClass="entr" presetSubtype="0" fill="hold" grpId="0" nodeType="afterEffect">
                                  <p:stCondLst>
                                    <p:cond delay="200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par>
                          <p:cTn id="27" fill="hold">
                            <p:stCondLst>
                              <p:cond delay="10501"/>
                            </p:stCondLst>
                            <p:childTnLst>
                              <p:par>
                                <p:cTn id="28" presetID="10" presetClass="entr" presetSubtype="0" fill="hold" grpId="0" nodeType="afterEffect">
                                  <p:stCondLst>
                                    <p:cond delay="200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bldLst>
      <p:bldP spid="9" grpId="0"/>
      <p:bldP spid="17" grpId="0"/>
      <p:bldP spid="18" grpId="0"/>
      <p:bldP spid="19" grpId="0"/>
      <p:bldP spid="20" grpId="0"/>
      <p:bldP spid="2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 y="0"/>
            <a:ext cx="8534400" cy="15070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smtClean="0">
                <a:solidFill>
                  <a:srgbClr val="045087"/>
                </a:solidFill>
              </a:rPr>
              <a:t>The Dashboard</a:t>
            </a:r>
            <a:endParaRPr lang="en-US" b="1" dirty="0">
              <a:solidFill>
                <a:srgbClr val="045087"/>
              </a:solidFill>
            </a:endParaRPr>
          </a:p>
        </p:txBody>
      </p:sp>
      <p:sp>
        <p:nvSpPr>
          <p:cNvPr id="7" name="TextBox 6"/>
          <p:cNvSpPr txBox="1"/>
          <p:nvPr/>
        </p:nvSpPr>
        <p:spPr>
          <a:xfrm flipH="1">
            <a:off x="4733373" y="430367"/>
            <a:ext cx="7458625" cy="646331"/>
          </a:xfrm>
          <a:prstGeom prst="homePlate">
            <a:avLst/>
          </a:prstGeom>
          <a:solidFill>
            <a:srgbClr val="B40000"/>
          </a:solidFill>
          <a:ln>
            <a:noFill/>
          </a:ln>
        </p:spPr>
        <p:txBody>
          <a:bodyPr wrap="square" rtlCol="0">
            <a:spAutoFit/>
          </a:bodyPr>
          <a:lstStyle/>
          <a:p>
            <a:pPr algn="ctr"/>
            <a:r>
              <a:rPr lang="en-US" sz="3600" b="1" dirty="0" smtClean="0">
                <a:ln w="22225">
                  <a:noFill/>
                  <a:prstDash val="solid"/>
                </a:ln>
              </a:rPr>
              <a:t>     DOCUMENT UPLOAD – delete file</a:t>
            </a:r>
            <a:endParaRPr lang="en-US" sz="3600" b="1" dirty="0">
              <a:ln w="22225">
                <a:noFill/>
                <a:prstDash val="solid"/>
              </a:ln>
            </a:endParaRPr>
          </a:p>
        </p:txBody>
      </p:sp>
      <p:sp>
        <p:nvSpPr>
          <p:cNvPr id="9" name="TextBox 8"/>
          <p:cNvSpPr txBox="1"/>
          <p:nvPr/>
        </p:nvSpPr>
        <p:spPr>
          <a:xfrm>
            <a:off x="150728" y="4887704"/>
            <a:ext cx="3679123" cy="415498"/>
          </a:xfrm>
          <a:prstGeom prst="rect">
            <a:avLst/>
          </a:prstGeom>
          <a:noFill/>
        </p:spPr>
        <p:txBody>
          <a:bodyPr wrap="square" rtlCol="0">
            <a:spAutoFit/>
          </a:bodyPr>
          <a:lstStyle/>
          <a:p>
            <a:pPr marL="285750" indent="-285750">
              <a:buFont typeface="Wingdings" panose="05000000000000000000" pitchFamily="2" charset="2"/>
              <a:buChar char="§"/>
            </a:pPr>
            <a:r>
              <a:rPr lang="en-US" sz="2100" dirty="0" smtClean="0">
                <a:solidFill>
                  <a:srgbClr val="0B5387"/>
                </a:solidFill>
              </a:rPr>
              <a:t>Click OK to save changes</a:t>
            </a:r>
          </a:p>
        </p:txBody>
      </p:sp>
      <p:sp>
        <p:nvSpPr>
          <p:cNvPr id="17" name="TextBox 16"/>
          <p:cNvSpPr txBox="1"/>
          <p:nvPr/>
        </p:nvSpPr>
        <p:spPr>
          <a:xfrm>
            <a:off x="150728" y="1196312"/>
            <a:ext cx="3679123" cy="415498"/>
          </a:xfrm>
          <a:prstGeom prst="rect">
            <a:avLst/>
          </a:prstGeom>
          <a:noFill/>
        </p:spPr>
        <p:txBody>
          <a:bodyPr wrap="square" rtlCol="0">
            <a:spAutoFit/>
          </a:bodyPr>
          <a:lstStyle/>
          <a:p>
            <a:pPr marL="285750" indent="-285750">
              <a:buFont typeface="Wingdings" panose="05000000000000000000" pitchFamily="2" charset="2"/>
              <a:buChar char="§"/>
            </a:pPr>
            <a:r>
              <a:rPr lang="en-US" sz="2100" dirty="0" smtClean="0">
                <a:solidFill>
                  <a:srgbClr val="0B5387"/>
                </a:solidFill>
              </a:rPr>
              <a:t>Choose folder with file</a:t>
            </a:r>
          </a:p>
        </p:txBody>
      </p:sp>
      <p:sp>
        <p:nvSpPr>
          <p:cNvPr id="18" name="TextBox 17"/>
          <p:cNvSpPr txBox="1"/>
          <p:nvPr/>
        </p:nvSpPr>
        <p:spPr>
          <a:xfrm>
            <a:off x="150729" y="1722570"/>
            <a:ext cx="3679123" cy="415498"/>
          </a:xfrm>
          <a:prstGeom prst="rect">
            <a:avLst/>
          </a:prstGeom>
          <a:noFill/>
        </p:spPr>
        <p:txBody>
          <a:bodyPr wrap="square" rtlCol="0">
            <a:spAutoFit/>
          </a:bodyPr>
          <a:lstStyle/>
          <a:p>
            <a:pPr marL="285750" indent="-285750">
              <a:buFont typeface="Wingdings" panose="05000000000000000000" pitchFamily="2" charset="2"/>
              <a:buChar char="§"/>
            </a:pPr>
            <a:r>
              <a:rPr lang="en-US" sz="2100" dirty="0" smtClean="0">
                <a:solidFill>
                  <a:srgbClr val="0B5387"/>
                </a:solidFill>
              </a:rPr>
              <a:t>Click on file name (link)</a:t>
            </a:r>
          </a:p>
        </p:txBody>
      </p:sp>
      <p:sp>
        <p:nvSpPr>
          <p:cNvPr id="19" name="TextBox 18"/>
          <p:cNvSpPr txBox="1"/>
          <p:nvPr/>
        </p:nvSpPr>
        <p:spPr>
          <a:xfrm>
            <a:off x="87270" y="4388410"/>
            <a:ext cx="4179931" cy="415498"/>
          </a:xfrm>
          <a:prstGeom prst="rect">
            <a:avLst/>
          </a:prstGeom>
          <a:noFill/>
        </p:spPr>
        <p:txBody>
          <a:bodyPr wrap="square" rtlCol="0">
            <a:spAutoFit/>
          </a:bodyPr>
          <a:lstStyle/>
          <a:p>
            <a:pPr marL="285750" indent="-285750">
              <a:buFont typeface="Wingdings" panose="05000000000000000000" pitchFamily="2" charset="2"/>
              <a:buChar char="§"/>
            </a:pPr>
            <a:r>
              <a:rPr lang="en-US" sz="2100" dirty="0" smtClean="0">
                <a:solidFill>
                  <a:srgbClr val="0B5387"/>
                </a:solidFill>
              </a:rPr>
              <a:t>Choose ‘Delete Record’ at bottom</a:t>
            </a:r>
          </a:p>
        </p:txBody>
      </p:sp>
      <p:pic>
        <p:nvPicPr>
          <p:cNvPr id="6" name="Picture 5"/>
          <p:cNvPicPr>
            <a:picLocks noChangeAspect="1"/>
          </p:cNvPicPr>
          <p:nvPr/>
        </p:nvPicPr>
        <p:blipFill>
          <a:blip r:embed="rId5"/>
          <a:stretch>
            <a:fillRect/>
          </a:stretch>
        </p:blipFill>
        <p:spPr>
          <a:xfrm>
            <a:off x="415311" y="2221116"/>
            <a:ext cx="11368414" cy="1857584"/>
          </a:xfrm>
          <a:prstGeom prst="rect">
            <a:avLst/>
          </a:prstGeom>
          <a:ln>
            <a:solidFill>
              <a:schemeClr val="bg1"/>
            </a:solidFill>
          </a:ln>
          <a:effectLst>
            <a:outerShdw blurRad="292100" dist="139700" dir="2700000" algn="tl" rotWithShape="0">
              <a:srgbClr val="333333">
                <a:alpha val="65000"/>
              </a:srgbClr>
            </a:outerShdw>
          </a:effectLst>
        </p:spPr>
      </p:pic>
      <p:pic>
        <p:nvPicPr>
          <p:cNvPr id="22" name="Picture 21"/>
          <p:cNvPicPr>
            <a:picLocks noChangeAspect="1"/>
          </p:cNvPicPr>
          <p:nvPr/>
        </p:nvPicPr>
        <p:blipFill>
          <a:blip r:embed="rId6"/>
          <a:stretch>
            <a:fillRect/>
          </a:stretch>
        </p:blipFill>
        <p:spPr>
          <a:xfrm>
            <a:off x="3208703" y="4920893"/>
            <a:ext cx="8575022" cy="1576017"/>
          </a:xfrm>
          <a:prstGeom prst="rect">
            <a:avLst/>
          </a:prstGeom>
          <a:ln>
            <a:solidFill>
              <a:schemeClr val="bg1"/>
            </a:solidFill>
          </a:ln>
          <a:effectLst>
            <a:outerShdw blurRad="292100" dist="139700" dir="2700000" algn="tl" rotWithShape="0">
              <a:srgbClr val="333333">
                <a:alpha val="65000"/>
              </a:srgbClr>
            </a:outerShdw>
          </a:effectLst>
        </p:spPr>
      </p:pic>
      <p:sp>
        <p:nvSpPr>
          <p:cNvPr id="23" name="Oval 22"/>
          <p:cNvSpPr/>
          <p:nvPr/>
        </p:nvSpPr>
        <p:spPr>
          <a:xfrm>
            <a:off x="2687782" y="2326443"/>
            <a:ext cx="2045591" cy="1869241"/>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439889" y="5721927"/>
            <a:ext cx="2045591" cy="907739"/>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72631093"/>
      </p:ext>
    </p:extLst>
  </p:cSld>
  <p:clrMapOvr>
    <a:masterClrMapping/>
  </p:clrMapOvr>
  <mc:AlternateContent xmlns:mc="http://schemas.openxmlformats.org/markup-compatibility/2006" xmlns:p14="http://schemas.microsoft.com/office/powerpoint/2010/main">
    <mc:Choice Requires="p14">
      <p:transition spd="slow" p14:dur="2000" advTm="38915"/>
    </mc:Choice>
    <mc:Fallback xmlns="">
      <p:transition spd="slow" advTm="38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1"/>
                            </p:stCondLst>
                            <p:childTnLst>
                              <p:par>
                                <p:cTn id="12" presetID="10" presetClass="entr" presetSubtype="0" fill="hold" grpId="0" nodeType="afterEffect">
                                  <p:stCondLst>
                                    <p:cond delay="200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3001"/>
                            </p:stCondLst>
                            <p:childTnLst>
                              <p:par>
                                <p:cTn id="16" presetID="10" presetClass="entr" presetSubtype="0" fill="hold" grpId="0" nodeType="afterEffect">
                                  <p:stCondLst>
                                    <p:cond delay="200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par>
                          <p:cTn id="19" fill="hold">
                            <p:stCondLst>
                              <p:cond delay="5501"/>
                            </p:stCondLst>
                            <p:childTnLst>
                              <p:par>
                                <p:cTn id="20" presetID="10" presetClass="entr" presetSubtype="0" fill="hold" grpId="0" nodeType="after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9" grpId="0"/>
      <p:bldP spid="17" grpId="0"/>
      <p:bldP spid="18" grpId="0"/>
      <p:bldP spid="1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5"/>
          <a:stretch>
            <a:fillRect/>
          </a:stretch>
        </p:blipFill>
        <p:spPr>
          <a:xfrm rot="21325144">
            <a:off x="1632287" y="4522408"/>
            <a:ext cx="8482584" cy="1690543"/>
          </a:xfrm>
          <a:prstGeom prst="rect">
            <a:avLst/>
          </a:prstGeom>
        </p:spPr>
      </p:pic>
      <p:pic>
        <p:nvPicPr>
          <p:cNvPr id="4" name="Picture 3"/>
          <p:cNvPicPr>
            <a:picLocks noChangeAspect="1"/>
          </p:cNvPicPr>
          <p:nvPr/>
        </p:nvPicPr>
        <p:blipFill>
          <a:blip r:embed="rId6"/>
          <a:stretch>
            <a:fillRect/>
          </a:stretch>
        </p:blipFill>
        <p:spPr>
          <a:xfrm>
            <a:off x="1886584" y="4425233"/>
            <a:ext cx="8791575" cy="1905000"/>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7"/>
          <a:stretch>
            <a:fillRect/>
          </a:stretch>
        </p:blipFill>
        <p:spPr>
          <a:xfrm>
            <a:off x="728247" y="1336525"/>
            <a:ext cx="10764011" cy="259001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8" name="Title 1"/>
          <p:cNvSpPr txBox="1">
            <a:spLocks/>
          </p:cNvSpPr>
          <p:nvPr/>
        </p:nvSpPr>
        <p:spPr>
          <a:xfrm>
            <a:off x="1" y="0"/>
            <a:ext cx="8534400" cy="15070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smtClean="0">
                <a:solidFill>
                  <a:srgbClr val="045087"/>
                </a:solidFill>
              </a:rPr>
              <a:t>The Dashboard</a:t>
            </a:r>
            <a:endParaRPr lang="en-US" b="1" dirty="0">
              <a:solidFill>
                <a:srgbClr val="045087"/>
              </a:solidFill>
            </a:endParaRPr>
          </a:p>
        </p:txBody>
      </p:sp>
      <p:sp>
        <p:nvSpPr>
          <p:cNvPr id="7" name="Rounded Rectangle 6"/>
          <p:cNvSpPr/>
          <p:nvPr/>
        </p:nvSpPr>
        <p:spPr>
          <a:xfrm>
            <a:off x="9285889" y="1163563"/>
            <a:ext cx="2154621" cy="687003"/>
          </a:xfrm>
          <a:prstGeom prst="roundRect">
            <a:avLst/>
          </a:prstGeom>
          <a:noFill/>
          <a:ln w="38100">
            <a:solidFill>
              <a:srgbClr val="818181"/>
            </a:solidFill>
            <a:prstDash val="sysDash"/>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flipH="1">
            <a:off x="6976996" y="430367"/>
            <a:ext cx="5215003" cy="646331"/>
          </a:xfrm>
          <a:prstGeom prst="homePlate">
            <a:avLst/>
          </a:prstGeom>
          <a:solidFill>
            <a:srgbClr val="B40000"/>
          </a:solidFill>
          <a:ln>
            <a:noFill/>
          </a:ln>
        </p:spPr>
        <p:txBody>
          <a:bodyPr wrap="square" rtlCol="0">
            <a:spAutoFit/>
          </a:bodyPr>
          <a:lstStyle/>
          <a:p>
            <a:pPr algn="ctr"/>
            <a:r>
              <a:rPr lang="en-US" sz="3600" b="1" dirty="0" smtClean="0">
                <a:ln w="22225">
                  <a:noFill/>
                  <a:prstDash val="solid"/>
                </a:ln>
              </a:rPr>
              <a:t>     BULLETIN BOARD</a:t>
            </a:r>
            <a:endParaRPr lang="en-US" sz="3600" b="1" dirty="0">
              <a:ln w="22225">
                <a:noFill/>
                <a:prstDash val="solid"/>
              </a:ln>
            </a:endParaRPr>
          </a:p>
        </p:txBody>
      </p:sp>
      <p:sp>
        <p:nvSpPr>
          <p:cNvPr id="9" name="TextBox 8"/>
          <p:cNvSpPr txBox="1"/>
          <p:nvPr/>
        </p:nvSpPr>
        <p:spPr>
          <a:xfrm flipH="1">
            <a:off x="6443831" y="430367"/>
            <a:ext cx="5748168" cy="646331"/>
          </a:xfrm>
          <a:prstGeom prst="homePlate">
            <a:avLst/>
          </a:prstGeom>
          <a:solidFill>
            <a:srgbClr val="B40000"/>
          </a:solidFill>
          <a:ln>
            <a:noFill/>
          </a:ln>
        </p:spPr>
        <p:txBody>
          <a:bodyPr wrap="square" rtlCol="0">
            <a:spAutoFit/>
          </a:bodyPr>
          <a:lstStyle/>
          <a:p>
            <a:pPr algn="ctr"/>
            <a:r>
              <a:rPr lang="en-US" sz="3600" b="1" dirty="0" smtClean="0">
                <a:ln w="22225">
                  <a:noFill/>
                  <a:prstDash val="solid"/>
                </a:ln>
              </a:rPr>
              <a:t>     BULLETIN BOARD - VIEW </a:t>
            </a:r>
            <a:endParaRPr lang="en-US" sz="3600" b="1" dirty="0">
              <a:ln w="22225">
                <a:noFill/>
                <a:prstDash val="solid"/>
              </a:ln>
            </a:endParaRPr>
          </a:p>
        </p:txBody>
      </p:sp>
      <p:pic>
        <p:nvPicPr>
          <p:cNvPr id="12" name="Picture 2" descr="C:\Users\sbenedict\AppData\Local\Microsoft\Windows\Temporary Internet Files\Low\Content.IE5\DISP3547\MC900432586[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68595" y="3800316"/>
            <a:ext cx="1243853" cy="1243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873578" y="4621047"/>
            <a:ext cx="172123" cy="369332"/>
          </a:xfrm>
          <a:prstGeom prst="rect">
            <a:avLst/>
          </a:prstGeom>
          <a:noFill/>
        </p:spPr>
        <p:txBody>
          <a:bodyPr wrap="square" rtlCol="0">
            <a:spAutoFit/>
          </a:bodyPr>
          <a:lstStyle/>
          <a:p>
            <a:r>
              <a:rPr lang="en-US" dirty="0" smtClean="0">
                <a:solidFill>
                  <a:schemeClr val="bg1">
                    <a:lumMod val="50000"/>
                    <a:lumOff val="50000"/>
                  </a:schemeClr>
                </a:solidFill>
              </a:rPr>
              <a:t>*</a:t>
            </a:r>
            <a:endParaRPr lang="en-US" dirty="0">
              <a:solidFill>
                <a:schemeClr val="bg1">
                  <a:lumMod val="50000"/>
                  <a:lumOff val="50000"/>
                </a:schemeClr>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8478839"/>
      </p:ext>
    </p:extLst>
  </p:cSld>
  <p:clrMapOvr>
    <a:masterClrMapping/>
  </p:clrMapOvr>
  <mc:AlternateContent xmlns:mc="http://schemas.openxmlformats.org/markup-compatibility/2006" xmlns:p14="http://schemas.microsoft.com/office/powerpoint/2010/main">
    <mc:Choice Requires="p14">
      <p:transition spd="slow" p14:dur="2000" advTm="30651"/>
    </mc:Choice>
    <mc:Fallback xmlns="">
      <p:transition spd="slow" advTm="30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 y="0"/>
            <a:ext cx="8534400" cy="15070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smtClean="0">
                <a:solidFill>
                  <a:srgbClr val="045087"/>
                </a:solidFill>
              </a:rPr>
              <a:t>The Dashboard</a:t>
            </a:r>
            <a:endParaRPr lang="en-US" b="1" dirty="0">
              <a:solidFill>
                <a:srgbClr val="045087"/>
              </a:solidFill>
            </a:endParaRPr>
          </a:p>
        </p:txBody>
      </p:sp>
      <p:sp>
        <p:nvSpPr>
          <p:cNvPr id="10" name="TextBox 9"/>
          <p:cNvSpPr txBox="1"/>
          <p:nvPr/>
        </p:nvSpPr>
        <p:spPr>
          <a:xfrm flipH="1">
            <a:off x="6443831" y="430367"/>
            <a:ext cx="5748168" cy="646331"/>
          </a:xfrm>
          <a:prstGeom prst="homePlate">
            <a:avLst/>
          </a:prstGeom>
          <a:solidFill>
            <a:srgbClr val="B40000"/>
          </a:solidFill>
          <a:ln>
            <a:noFill/>
          </a:ln>
        </p:spPr>
        <p:txBody>
          <a:bodyPr wrap="square" rtlCol="0">
            <a:spAutoFit/>
          </a:bodyPr>
          <a:lstStyle/>
          <a:p>
            <a:pPr algn="ctr"/>
            <a:r>
              <a:rPr lang="en-US" sz="3600" b="1" dirty="0" smtClean="0">
                <a:ln w="22225">
                  <a:noFill/>
                  <a:prstDash val="solid"/>
                </a:ln>
              </a:rPr>
              <a:t>     BULLETIN BOARD - SEND </a:t>
            </a:r>
            <a:endParaRPr lang="en-US" sz="3600" b="1" dirty="0">
              <a:ln w="22225">
                <a:noFill/>
                <a:prstDash val="solid"/>
              </a:ln>
            </a:endParaRPr>
          </a:p>
        </p:txBody>
      </p:sp>
      <p:pic>
        <p:nvPicPr>
          <p:cNvPr id="12" name="Picture 11"/>
          <p:cNvPicPr/>
          <p:nvPr/>
        </p:nvPicPr>
        <p:blipFill rotWithShape="1">
          <a:blip r:embed="rId5"/>
          <a:srcRect l="9330" t="38022" r="63622" b="5990"/>
          <a:stretch/>
        </p:blipFill>
        <p:spPr bwMode="auto">
          <a:xfrm>
            <a:off x="4130937" y="1507065"/>
            <a:ext cx="7668447" cy="5041209"/>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3" name="TextBox 12"/>
          <p:cNvSpPr txBox="1"/>
          <p:nvPr/>
        </p:nvSpPr>
        <p:spPr>
          <a:xfrm>
            <a:off x="123443" y="3212061"/>
            <a:ext cx="3884051" cy="1631216"/>
          </a:xfrm>
          <a:prstGeom prst="rightArrowCallout">
            <a:avLst>
              <a:gd name="adj1" fmla="val 25000"/>
              <a:gd name="adj2" fmla="val 25000"/>
              <a:gd name="adj3" fmla="val 25000"/>
              <a:gd name="adj4" fmla="val 86945"/>
            </a:avLst>
          </a:prstGeom>
          <a:solidFill>
            <a:schemeClr val="tx1"/>
          </a:solidFill>
          <a:ln>
            <a:solidFill>
              <a:schemeClr val="tx1">
                <a:lumMod val="50000"/>
              </a:schemeClr>
            </a:solidFill>
          </a:ln>
        </p:spPr>
        <p:txBody>
          <a:bodyPr wrap="square">
            <a:spAutoFit/>
          </a:bodyPr>
          <a:lstStyle/>
          <a:p>
            <a:pPr eaLnBrk="1" fontAlgn="auto" hangingPunct="1">
              <a:spcBef>
                <a:spcPts val="0"/>
              </a:spcBef>
              <a:spcAft>
                <a:spcPts val="0"/>
              </a:spcAft>
              <a:defRPr/>
            </a:pPr>
            <a:r>
              <a:rPr lang="en-US" sz="2000" dirty="0" smtClean="0">
                <a:solidFill>
                  <a:srgbClr val="045087"/>
                </a:solidFill>
                <a:latin typeface="+mn-lt"/>
              </a:rPr>
              <a:t>Enter Details:</a:t>
            </a:r>
          </a:p>
          <a:p>
            <a:pPr marL="342900" indent="-342900" eaLnBrk="1" fontAlgn="auto" hangingPunct="1">
              <a:spcBef>
                <a:spcPts val="0"/>
              </a:spcBef>
              <a:spcAft>
                <a:spcPts val="0"/>
              </a:spcAft>
              <a:buFont typeface="Arial" panose="020B0604020202020204" pitchFamily="34" charset="0"/>
              <a:buChar char="•"/>
              <a:defRPr/>
            </a:pPr>
            <a:r>
              <a:rPr lang="en-US" sz="2000" dirty="0" smtClean="0">
                <a:solidFill>
                  <a:srgbClr val="045087"/>
                </a:solidFill>
              </a:rPr>
              <a:t>Recipient(s)</a:t>
            </a:r>
          </a:p>
          <a:p>
            <a:pPr marL="342900" indent="-342900" eaLnBrk="1" fontAlgn="auto" hangingPunct="1">
              <a:spcBef>
                <a:spcPts val="0"/>
              </a:spcBef>
              <a:spcAft>
                <a:spcPts val="0"/>
              </a:spcAft>
              <a:buFont typeface="Arial" panose="020B0604020202020204" pitchFamily="34" charset="0"/>
              <a:buChar char="•"/>
              <a:defRPr/>
            </a:pPr>
            <a:r>
              <a:rPr lang="en-US" sz="2000" dirty="0" smtClean="0">
                <a:solidFill>
                  <a:srgbClr val="045087"/>
                </a:solidFill>
                <a:latin typeface="+mn-lt"/>
              </a:rPr>
              <a:t>Start &amp; End Date</a:t>
            </a:r>
          </a:p>
          <a:p>
            <a:pPr marL="342900" indent="-342900" eaLnBrk="1" fontAlgn="auto" hangingPunct="1">
              <a:spcBef>
                <a:spcPts val="0"/>
              </a:spcBef>
              <a:spcAft>
                <a:spcPts val="0"/>
              </a:spcAft>
              <a:buFont typeface="Arial" panose="020B0604020202020204" pitchFamily="34" charset="0"/>
              <a:buChar char="•"/>
              <a:defRPr/>
            </a:pPr>
            <a:r>
              <a:rPr lang="en-US" sz="2000" dirty="0" smtClean="0">
                <a:solidFill>
                  <a:srgbClr val="045087"/>
                </a:solidFill>
              </a:rPr>
              <a:t>Senders name</a:t>
            </a:r>
          </a:p>
          <a:p>
            <a:pPr marL="342900" indent="-342900" eaLnBrk="1" fontAlgn="auto" hangingPunct="1">
              <a:spcBef>
                <a:spcPts val="0"/>
              </a:spcBef>
              <a:spcAft>
                <a:spcPts val="0"/>
              </a:spcAft>
              <a:buFont typeface="Arial" panose="020B0604020202020204" pitchFamily="34" charset="0"/>
              <a:buChar char="•"/>
              <a:defRPr/>
            </a:pPr>
            <a:r>
              <a:rPr lang="en-US" sz="2000" dirty="0" smtClean="0">
                <a:solidFill>
                  <a:srgbClr val="045087"/>
                </a:solidFill>
                <a:latin typeface="+mn-lt"/>
              </a:rPr>
              <a:t>Message</a:t>
            </a:r>
            <a:endParaRPr lang="en-US" sz="2000" dirty="0">
              <a:solidFill>
                <a:srgbClr val="045087"/>
              </a:solidFill>
              <a:latin typeface="+mn-lt"/>
            </a:endParaRPr>
          </a:p>
        </p:txBody>
      </p:sp>
      <p:sp>
        <p:nvSpPr>
          <p:cNvPr id="14" name="TextBox 13"/>
          <p:cNvSpPr txBox="1"/>
          <p:nvPr/>
        </p:nvSpPr>
        <p:spPr>
          <a:xfrm>
            <a:off x="139308" y="1528803"/>
            <a:ext cx="7175892" cy="1015663"/>
          </a:xfrm>
          <a:prstGeom prst="rightArrowCallout">
            <a:avLst>
              <a:gd name="adj1" fmla="val 27537"/>
              <a:gd name="adj2" fmla="val 34378"/>
              <a:gd name="adj3" fmla="val 32503"/>
              <a:gd name="adj4" fmla="val 47068"/>
            </a:avLst>
          </a:prstGeom>
          <a:solidFill>
            <a:schemeClr val="tx1"/>
          </a:solidFill>
          <a:ln>
            <a:solidFill>
              <a:schemeClr val="tx1">
                <a:lumMod val="50000"/>
              </a:schemeClr>
            </a:solidFill>
          </a:ln>
        </p:spPr>
        <p:txBody>
          <a:bodyPr wrap="square">
            <a:spAutoFit/>
          </a:bodyPr>
          <a:lstStyle/>
          <a:p>
            <a:pPr>
              <a:defRPr/>
            </a:pPr>
            <a:endParaRPr lang="en-US" sz="2000" dirty="0" smtClean="0">
              <a:solidFill>
                <a:srgbClr val="045087"/>
              </a:solidFill>
            </a:endParaRPr>
          </a:p>
          <a:p>
            <a:pPr>
              <a:defRPr/>
            </a:pPr>
            <a:r>
              <a:rPr lang="en-US" sz="2000" dirty="0" smtClean="0">
                <a:solidFill>
                  <a:srgbClr val="045087"/>
                </a:solidFill>
              </a:rPr>
              <a:t>Click on ‘Create New Message’</a:t>
            </a:r>
            <a:endParaRPr lang="en-US" sz="2000" dirty="0">
              <a:solidFill>
                <a:srgbClr val="045087"/>
              </a:solidFill>
            </a:endParaRPr>
          </a:p>
          <a:p>
            <a:pPr>
              <a:defRPr/>
            </a:pPr>
            <a:endParaRPr lang="en-US" sz="2000" dirty="0">
              <a:solidFill>
                <a:srgbClr val="045087"/>
              </a:solidFill>
            </a:endParaRPr>
          </a:p>
        </p:txBody>
      </p:sp>
      <p:sp>
        <p:nvSpPr>
          <p:cNvPr id="15" name="TextBox 14"/>
          <p:cNvSpPr txBox="1"/>
          <p:nvPr/>
        </p:nvSpPr>
        <p:spPr>
          <a:xfrm>
            <a:off x="123444" y="5398398"/>
            <a:ext cx="3884051" cy="1292662"/>
          </a:xfrm>
          <a:prstGeom prst="rightArrowCallout">
            <a:avLst>
              <a:gd name="adj1" fmla="val 29772"/>
              <a:gd name="adj2" fmla="val 30421"/>
              <a:gd name="adj3" fmla="val 29845"/>
              <a:gd name="adj4" fmla="val 86945"/>
            </a:avLst>
          </a:prstGeom>
          <a:solidFill>
            <a:schemeClr val="tx1"/>
          </a:solidFill>
          <a:ln>
            <a:solidFill>
              <a:schemeClr val="tx1">
                <a:lumMod val="50000"/>
              </a:schemeClr>
            </a:solidFill>
          </a:ln>
        </p:spPr>
        <p:txBody>
          <a:bodyPr wrap="square">
            <a:spAutoFit/>
          </a:bodyPr>
          <a:lstStyle/>
          <a:p>
            <a:pPr eaLnBrk="1" fontAlgn="auto" hangingPunct="1">
              <a:spcBef>
                <a:spcPts val="0"/>
              </a:spcBef>
              <a:spcAft>
                <a:spcPts val="0"/>
              </a:spcAft>
              <a:defRPr/>
            </a:pPr>
            <a:r>
              <a:rPr lang="en-US" sz="2000" dirty="0" smtClean="0">
                <a:solidFill>
                  <a:srgbClr val="045087"/>
                </a:solidFill>
              </a:rPr>
              <a:t>Be sure to SAVE!</a:t>
            </a:r>
          </a:p>
          <a:p>
            <a:pPr eaLnBrk="1" fontAlgn="auto" hangingPunct="1">
              <a:spcBef>
                <a:spcPts val="0"/>
              </a:spcBef>
              <a:spcAft>
                <a:spcPts val="0"/>
              </a:spcAft>
              <a:defRPr/>
            </a:pPr>
            <a:endParaRPr lang="en-US" sz="2100" dirty="0">
              <a:solidFill>
                <a:srgbClr val="045087"/>
              </a:solidFill>
            </a:endParaRPr>
          </a:p>
          <a:p>
            <a:pPr eaLnBrk="1" fontAlgn="auto" hangingPunct="1">
              <a:spcBef>
                <a:spcPts val="0"/>
              </a:spcBef>
              <a:spcAft>
                <a:spcPts val="0"/>
              </a:spcAft>
              <a:defRPr/>
            </a:pPr>
            <a:r>
              <a:rPr lang="en-US" i="1" dirty="0" smtClean="0">
                <a:solidFill>
                  <a:srgbClr val="045087"/>
                </a:solidFill>
              </a:rPr>
              <a:t>Oh!  And to ‘edit’ a message, just ‘</a:t>
            </a:r>
            <a:r>
              <a:rPr lang="en-US" b="1" i="1" u="sng" dirty="0" smtClean="0">
                <a:solidFill>
                  <a:srgbClr val="045087"/>
                </a:solidFill>
              </a:rPr>
              <a:t>Sent Messages</a:t>
            </a:r>
            <a:r>
              <a:rPr lang="en-US" i="1" dirty="0" smtClean="0">
                <a:solidFill>
                  <a:srgbClr val="045087"/>
                </a:solidFill>
              </a:rPr>
              <a:t>’ and Edit!</a:t>
            </a:r>
            <a:endParaRPr lang="en-US" i="1" dirty="0">
              <a:solidFill>
                <a:srgbClr val="045087"/>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54580267"/>
      </p:ext>
    </p:extLst>
  </p:cSld>
  <p:clrMapOvr>
    <a:masterClrMapping/>
  </p:clrMapOvr>
  <mc:AlternateContent xmlns:mc="http://schemas.openxmlformats.org/markup-compatibility/2006" xmlns:p14="http://schemas.microsoft.com/office/powerpoint/2010/main">
    <mc:Choice Requires="p14">
      <p:transition spd="slow" p14:dur="2000" advTm="30595"/>
    </mc:Choice>
    <mc:Fallback xmlns="">
      <p:transition spd="slow" advTm="30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42"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anim calcmode="lin" valueType="num">
                                      <p:cBhvr>
                                        <p:cTn id="11" dur="2000" fill="hold"/>
                                        <p:tgtEl>
                                          <p:spTgt spid="14"/>
                                        </p:tgtEl>
                                        <p:attrNameLst>
                                          <p:attrName>ppt_x</p:attrName>
                                        </p:attrNameLst>
                                      </p:cBhvr>
                                      <p:tavLst>
                                        <p:tav tm="0">
                                          <p:val>
                                            <p:strVal val="#ppt_x"/>
                                          </p:val>
                                        </p:tav>
                                        <p:tav tm="100000">
                                          <p:val>
                                            <p:strVal val="#ppt_x"/>
                                          </p:val>
                                        </p:tav>
                                      </p:tavLst>
                                    </p:anim>
                                    <p:anim calcmode="lin" valueType="num">
                                      <p:cBhvr>
                                        <p:cTn id="12" dur="2000" fill="hold"/>
                                        <p:tgtEl>
                                          <p:spTgt spid="14"/>
                                        </p:tgtEl>
                                        <p:attrNameLst>
                                          <p:attrName>ppt_y</p:attrName>
                                        </p:attrNameLst>
                                      </p:cBhvr>
                                      <p:tavLst>
                                        <p:tav tm="0">
                                          <p:val>
                                            <p:strVal val="#ppt_y+.1"/>
                                          </p:val>
                                        </p:tav>
                                        <p:tav tm="100000">
                                          <p:val>
                                            <p:strVal val="#ppt_y"/>
                                          </p:val>
                                        </p:tav>
                                      </p:tavLst>
                                    </p:anim>
                                  </p:childTnLst>
                                </p:cTn>
                              </p:par>
                            </p:childTnLst>
                          </p:cTn>
                        </p:par>
                        <p:par>
                          <p:cTn id="13" fill="hold">
                            <p:stCondLst>
                              <p:cond delay="2001"/>
                            </p:stCondLst>
                            <p:childTnLst>
                              <p:par>
                                <p:cTn id="14" presetID="42" presetClass="entr" presetSubtype="0" fill="hold" grpId="0" nodeType="afterEffect">
                                  <p:stCondLst>
                                    <p:cond delay="80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000"/>
                                        <p:tgtEl>
                                          <p:spTgt spid="13"/>
                                        </p:tgtEl>
                                      </p:cBhvr>
                                    </p:animEffect>
                                    <p:anim calcmode="lin" valueType="num">
                                      <p:cBhvr>
                                        <p:cTn id="17" dur="2000" fill="hold"/>
                                        <p:tgtEl>
                                          <p:spTgt spid="13"/>
                                        </p:tgtEl>
                                        <p:attrNameLst>
                                          <p:attrName>ppt_x</p:attrName>
                                        </p:attrNameLst>
                                      </p:cBhvr>
                                      <p:tavLst>
                                        <p:tav tm="0">
                                          <p:val>
                                            <p:strVal val="#ppt_x"/>
                                          </p:val>
                                        </p:tav>
                                        <p:tav tm="100000">
                                          <p:val>
                                            <p:strVal val="#ppt_x"/>
                                          </p:val>
                                        </p:tav>
                                      </p:tavLst>
                                    </p:anim>
                                    <p:anim calcmode="lin" valueType="num">
                                      <p:cBhvr>
                                        <p:cTn id="18" dur="2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12001"/>
                            </p:stCondLst>
                            <p:childTnLst>
                              <p:par>
                                <p:cTn id="20" presetID="42" presetClass="entr" presetSubtype="0" fill="hold" grpId="0" nodeType="afterEffect">
                                  <p:stCondLst>
                                    <p:cond delay="61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000"/>
                                        <p:tgtEl>
                                          <p:spTgt spid="15"/>
                                        </p:tgtEl>
                                      </p:cBhvr>
                                    </p:animEffect>
                                    <p:anim calcmode="lin" valueType="num">
                                      <p:cBhvr>
                                        <p:cTn id="23" dur="2000" fill="hold"/>
                                        <p:tgtEl>
                                          <p:spTgt spid="15"/>
                                        </p:tgtEl>
                                        <p:attrNameLst>
                                          <p:attrName>ppt_x</p:attrName>
                                        </p:attrNameLst>
                                      </p:cBhvr>
                                      <p:tavLst>
                                        <p:tav tm="0">
                                          <p:val>
                                            <p:strVal val="#ppt_x"/>
                                          </p:val>
                                        </p:tav>
                                        <p:tav tm="100000">
                                          <p:val>
                                            <p:strVal val="#ppt_x"/>
                                          </p:val>
                                        </p:tav>
                                      </p:tavLst>
                                    </p:anim>
                                    <p:anim calcmode="lin" valueType="num">
                                      <p:cBhvr>
                                        <p:cTn id="24" dur="2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0936" y="240476"/>
            <a:ext cx="6730128" cy="63770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Oval 3"/>
          <p:cNvSpPr/>
          <p:nvPr/>
        </p:nvSpPr>
        <p:spPr>
          <a:xfrm>
            <a:off x="6962219" y="2471734"/>
            <a:ext cx="2759242" cy="1395663"/>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948570638"/>
      </p:ext>
    </p:extLst>
  </p:cSld>
  <p:clrMapOvr>
    <a:masterClrMapping/>
  </p:clrMapOvr>
  <mc:AlternateContent xmlns:mc="http://schemas.openxmlformats.org/markup-compatibility/2006" xmlns:p14="http://schemas.microsoft.com/office/powerpoint/2010/main">
    <mc:Choice Requires="p14">
      <p:transition spd="slow" p14:dur="2000" advTm="13875"/>
    </mc:Choice>
    <mc:Fallback xmlns="">
      <p:transition spd="slow" advTm="13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5927464"/>
            <a:ext cx="9369911" cy="607807"/>
          </a:xfrm>
          <a:prstGeom prst="homePlate">
            <a:avLst/>
          </a:prstGeom>
          <a:solidFill>
            <a:schemeClr val="tx1"/>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0000"/>
                </a:solidFill>
              </a:rPr>
              <a:t>REMEMBER:    WE </a:t>
            </a:r>
            <a:r>
              <a:rPr lang="en-US" sz="3200" b="1" i="1" dirty="0" smtClean="0">
                <a:solidFill>
                  <a:srgbClr val="FF0000"/>
                </a:solidFill>
              </a:rPr>
              <a:t>WILL</a:t>
            </a:r>
            <a:r>
              <a:rPr lang="en-US" sz="3200" dirty="0" smtClean="0">
                <a:solidFill>
                  <a:srgbClr val="FF0000"/>
                </a:solidFill>
              </a:rPr>
              <a:t> GET BETTER…</a:t>
            </a:r>
            <a:r>
              <a:rPr lang="en-US" sz="3200" b="1" i="1" dirty="0" smtClean="0">
                <a:solidFill>
                  <a:srgbClr val="FF0000"/>
                </a:solidFill>
              </a:rPr>
              <a:t>TOGETHER</a:t>
            </a:r>
            <a:r>
              <a:rPr lang="en-US" sz="3200" dirty="0" smtClean="0">
                <a:solidFill>
                  <a:srgbClr val="FF0000"/>
                </a:solidFill>
              </a:rPr>
              <a:t>.</a:t>
            </a:r>
            <a:endParaRPr lang="en-US" sz="3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3657" y="1526576"/>
            <a:ext cx="5974700" cy="39643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itle 4"/>
          <p:cNvSpPr>
            <a:spLocks noGrp="1"/>
          </p:cNvSpPr>
          <p:nvPr>
            <p:ph type="title"/>
          </p:nvPr>
        </p:nvSpPr>
        <p:spPr>
          <a:xfrm>
            <a:off x="232389" y="0"/>
            <a:ext cx="10202528" cy="1280160"/>
          </a:xfrm>
        </p:spPr>
        <p:txBody>
          <a:bodyPr>
            <a:normAutofit/>
          </a:bodyPr>
          <a:lstStyle/>
          <a:p>
            <a:r>
              <a:rPr lang="en-US" dirty="0" smtClean="0">
                <a:solidFill>
                  <a:srgbClr val="FF0000"/>
                </a:solidFill>
              </a:rPr>
              <a:t>Now…it’s time to roll up our sleeves…</a:t>
            </a:r>
            <a:br>
              <a:rPr lang="en-US" dirty="0" smtClean="0">
                <a:solidFill>
                  <a:srgbClr val="FF0000"/>
                </a:solidFill>
              </a:rPr>
            </a:br>
            <a:r>
              <a:rPr lang="en-US" dirty="0">
                <a:solidFill>
                  <a:srgbClr val="FF0000"/>
                </a:solidFill>
              </a:rPr>
              <a:t> </a:t>
            </a:r>
            <a:r>
              <a:rPr lang="en-US" dirty="0" smtClean="0">
                <a:solidFill>
                  <a:srgbClr val="FF0000"/>
                </a:solidFill>
              </a:rPr>
              <a:t>            and get to work.  </a:t>
            </a:r>
            <a:endParaRPr lang="en-US" dirty="0">
              <a:solidFill>
                <a:srgbClr val="FF0000"/>
              </a:solidFill>
            </a:endParaRPr>
          </a:p>
        </p:txBody>
      </p:sp>
      <p:pic>
        <p:nvPicPr>
          <p:cNvPr id="7" name="Picture 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57158" y="1526576"/>
            <a:ext cx="1912928" cy="599474"/>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2151004"/>
      </p:ext>
    </p:extLst>
  </p:cSld>
  <p:clrMapOvr>
    <a:masterClrMapping/>
  </p:clrMapOvr>
  <mc:AlternateContent xmlns:mc="http://schemas.openxmlformats.org/markup-compatibility/2006" xmlns:p14="http://schemas.microsoft.com/office/powerpoint/2010/main">
    <mc:Choice Requires="p14">
      <p:transition spd="slow" p14:dur="2000" advTm="25423"/>
    </mc:Choice>
    <mc:Fallback xmlns="">
      <p:transition spd="slow" advTm="25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0936" y="240476"/>
            <a:ext cx="6730128" cy="63770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Oval 3"/>
          <p:cNvSpPr/>
          <p:nvPr/>
        </p:nvSpPr>
        <p:spPr>
          <a:xfrm>
            <a:off x="6603460" y="3524497"/>
            <a:ext cx="2759242" cy="1395663"/>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975815464"/>
      </p:ext>
    </p:extLst>
  </p:cSld>
  <p:clrMapOvr>
    <a:masterClrMapping/>
  </p:clrMapOvr>
  <mc:AlternateContent xmlns:mc="http://schemas.openxmlformats.org/markup-compatibility/2006" xmlns:p14="http://schemas.microsoft.com/office/powerpoint/2010/main">
    <mc:Choice Requires="p14">
      <p:transition spd="slow" p14:dur="2000" advTm="12693"/>
    </mc:Choice>
    <mc:Fallback xmlns="">
      <p:transition spd="slow" advTm="12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0936" y="240476"/>
            <a:ext cx="6730128" cy="63770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Oval 3"/>
          <p:cNvSpPr/>
          <p:nvPr/>
        </p:nvSpPr>
        <p:spPr>
          <a:xfrm>
            <a:off x="4367357" y="3429000"/>
            <a:ext cx="2759242" cy="1395663"/>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789346992"/>
      </p:ext>
    </p:extLst>
  </p:cSld>
  <p:clrMapOvr>
    <a:masterClrMapping/>
  </p:clrMapOvr>
  <mc:AlternateContent xmlns:mc="http://schemas.openxmlformats.org/markup-compatibility/2006" xmlns:p14="http://schemas.microsoft.com/office/powerpoint/2010/main">
    <mc:Choice Requires="p14">
      <p:transition spd="slow" p14:dur="2000" advTm="7985"/>
    </mc:Choice>
    <mc:Fallback xmlns="">
      <p:transition spd="slow" advTm="7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9.2"/>
</p:tagLst>
</file>

<file path=ppt/tags/tag2.xml><?xml version="1.0" encoding="utf-8"?>
<p:tagLst xmlns:a="http://schemas.openxmlformats.org/drawingml/2006/main" xmlns:r="http://schemas.openxmlformats.org/officeDocument/2006/relationships" xmlns:p="http://schemas.openxmlformats.org/presentationml/2006/main">
  <p:tag name="TIMING" val="|10.1"/>
</p:tagLst>
</file>

<file path=ppt/tags/tag3.xml><?xml version="1.0" encoding="utf-8"?>
<p:tagLst xmlns:a="http://schemas.openxmlformats.org/drawingml/2006/main" xmlns:r="http://schemas.openxmlformats.org/officeDocument/2006/relationships" xmlns:p="http://schemas.openxmlformats.org/presentationml/2006/main">
  <p:tag name="TIMING" val="|9"/>
</p:tagLst>
</file>

<file path=ppt/tags/tag4.xml><?xml version="1.0" encoding="utf-8"?>
<p:tagLst xmlns:a="http://schemas.openxmlformats.org/drawingml/2006/main" xmlns:r="http://schemas.openxmlformats.org/officeDocument/2006/relationships" xmlns:p="http://schemas.openxmlformats.org/presentationml/2006/main">
  <p:tag name="TIMING" val="|12.2"/>
</p:tagLst>
</file>

<file path=ppt/tags/tag5.xml><?xml version="1.0" encoding="utf-8"?>
<p:tagLst xmlns:a="http://schemas.openxmlformats.org/drawingml/2006/main" xmlns:r="http://schemas.openxmlformats.org/officeDocument/2006/relationships" xmlns:p="http://schemas.openxmlformats.org/presentationml/2006/main">
  <p:tag name="TIMING" val="|11.7"/>
</p:tagLst>
</file>

<file path=ppt/tags/tag6.xml><?xml version="1.0" encoding="utf-8"?>
<p:tagLst xmlns:a="http://schemas.openxmlformats.org/drawingml/2006/main" xmlns:r="http://schemas.openxmlformats.org/officeDocument/2006/relationships" xmlns:p="http://schemas.openxmlformats.org/presentationml/2006/main">
  <p:tag name="TIMING" val="|7.1"/>
</p:tagLst>
</file>

<file path=ppt/theme/theme1.xml><?xml version="1.0" encoding="utf-8"?>
<a:theme xmlns:a="http://schemas.openxmlformats.org/drawingml/2006/main" name="Slic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Detailed Navigation Module-newer</Template>
  <TotalTime>444</TotalTime>
  <Words>8862</Words>
  <Application>Microsoft Office PowerPoint</Application>
  <PresentationFormat>Widescreen</PresentationFormat>
  <Paragraphs>898</Paragraphs>
  <Slides>70</Slides>
  <Notes>67</Notes>
  <HiddenSlides>0</HiddenSlides>
  <MMClips>68</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70</vt:i4>
      </vt:variant>
    </vt:vector>
  </HeadingPairs>
  <TitlesOfParts>
    <vt:vector size="80" baseType="lpstr">
      <vt:lpstr>Arial</vt:lpstr>
      <vt:lpstr>Calibri</vt:lpstr>
      <vt:lpstr>Calibri Light</vt:lpstr>
      <vt:lpstr>Consolas</vt:lpstr>
      <vt:lpstr>Times New Roman</vt:lpstr>
      <vt:lpstr>Wingdings</vt:lpstr>
      <vt:lpstr>Wingdings 3</vt:lpstr>
      <vt:lpstr>Slice</vt:lpstr>
      <vt:lpstr>Custom Design</vt:lpstr>
      <vt:lpstr>1_Custom Design</vt:lpstr>
      <vt:lpstr>PowerPoint Presentation</vt:lpstr>
      <vt:lpstr>Detailed navigation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Logging In</vt:lpstr>
      <vt:lpstr>PowerPoint Presentation</vt:lpstr>
      <vt:lpstr>The Dashboard</vt:lpstr>
      <vt:lpstr>PowerPoint Presentation</vt:lpstr>
      <vt:lpstr>PowerPoint Presentation</vt:lpstr>
      <vt:lpstr>PowerPoint Presentation</vt:lpstr>
      <vt:lpstr>PowerPoint Presentation</vt:lpstr>
      <vt:lpstr>PowerPoint Presentation</vt:lpstr>
      <vt:lpstr>The Dashboard</vt:lpstr>
      <vt:lpstr>PowerPoint Presentation</vt:lpstr>
      <vt:lpstr>PowerPoint Presentation</vt:lpstr>
      <vt:lpstr>PowerPoint Presentation</vt:lpstr>
      <vt:lpstr>PowerPoint Presentation</vt:lpstr>
      <vt:lpstr>Discussion </vt:lpstr>
      <vt:lpstr>PowerPoint Presentation</vt:lpstr>
      <vt:lpstr>Detailed navigation</vt:lpstr>
      <vt:lpstr>PowerPoint Presentation</vt:lpstr>
      <vt:lpstr>The MAIN MENU</vt:lpstr>
      <vt:lpstr>PowerPoint Presentation</vt:lpstr>
      <vt:lpstr>Main</vt:lpstr>
      <vt:lpstr>Personalization</vt:lpstr>
      <vt:lpstr>First few steps</vt:lpstr>
      <vt:lpstr>PowerPoint Presentation</vt:lpstr>
      <vt:lpstr>PowerPoint Presentation</vt:lpstr>
      <vt:lpstr>PowerPoint Presentation</vt:lpstr>
      <vt:lpstr>PowerPoint Presentation</vt:lpstr>
      <vt:lpstr>Spotlight indicators</vt:lpstr>
      <vt:lpstr>PowerPoint Presentation</vt:lpstr>
      <vt:lpstr>indicators</vt:lpstr>
      <vt:lpstr>indicators</vt:lpstr>
      <vt:lpstr>assess</vt:lpstr>
      <vt:lpstr>create</vt:lpstr>
      <vt:lpstr>monitor</vt:lpstr>
      <vt:lpstr>Monitor –     checking things off</vt:lpstr>
      <vt:lpstr>Updating your work</vt:lpstr>
      <vt:lpstr>What can be updated?</vt:lpstr>
      <vt:lpstr>Support </vt:lpstr>
      <vt:lpstr>Meetings</vt:lpstr>
      <vt:lpstr>PowerPoint Presentation</vt:lpstr>
      <vt:lpstr>Coaching comments</vt:lpstr>
      <vt:lpstr>reports</vt:lpstr>
      <vt:lpstr>PowerPoint Presentation</vt:lpstr>
      <vt:lpstr>PowerPoint Presentation</vt:lpstr>
      <vt:lpstr>Part III - Additional Supports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Now…it’s time to roll up our sleeves…              and get to work.  </vt:lpstr>
    </vt:vector>
  </TitlesOfParts>
  <Company>Academic Development Institute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Detailed navigation</dc:title>
  <dc:creator>Stephanie Benedict</dc:creator>
  <cp:lastModifiedBy>Stephanie Benedict</cp:lastModifiedBy>
  <cp:revision>43</cp:revision>
  <cp:lastPrinted>2015-06-12T19:13:23Z</cp:lastPrinted>
  <dcterms:created xsi:type="dcterms:W3CDTF">2015-06-12T20:33:27Z</dcterms:created>
  <dcterms:modified xsi:type="dcterms:W3CDTF">2015-07-29T20:40:54Z</dcterms:modified>
</cp:coreProperties>
</file>