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3gp" ContentType="video/3gpp"/>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tags/tag12.xml" ContentType="application/vnd.openxmlformats-officedocument.presentationml.tags+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9.xml" ContentType="application/vnd.openxmlformats-officedocument.presentationml.tags+xml"/>
  <Override PartName="/ppt/notesSlides/notesSlide41.xml" ContentType="application/vnd.openxmlformats-officedocument.presentationml.notesSlide+xml"/>
  <Override PartName="/ppt/tags/tag20.xml" ContentType="application/vnd.openxmlformats-officedocument.presentationml.tags+xml"/>
  <Override PartName="/ppt/notesSlides/notesSlide42.xml" ContentType="application/vnd.openxmlformats-officedocument.presentationml.notesSlide+xml"/>
  <Override PartName="/ppt/tags/tag2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2.xml" ContentType="application/vnd.openxmlformats-officedocument.presentationml.tags+xml"/>
  <Override PartName="/ppt/notesSlides/notesSlide47.xml" ContentType="application/vnd.openxmlformats-officedocument.presentationml.notesSlide+xml"/>
  <Override PartName="/ppt/tags/tag23.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24.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6" r:id="rId2"/>
    <p:sldId id="257" r:id="rId3"/>
    <p:sldId id="268" r:id="rId4"/>
    <p:sldId id="269" r:id="rId5"/>
    <p:sldId id="258" r:id="rId6"/>
    <p:sldId id="259" r:id="rId7"/>
    <p:sldId id="270" r:id="rId8"/>
    <p:sldId id="311" r:id="rId9"/>
    <p:sldId id="276" r:id="rId10"/>
    <p:sldId id="309" r:id="rId11"/>
    <p:sldId id="310" r:id="rId12"/>
    <p:sldId id="313" r:id="rId13"/>
    <p:sldId id="312" r:id="rId14"/>
    <p:sldId id="322" r:id="rId15"/>
    <p:sldId id="314" r:id="rId16"/>
    <p:sldId id="315" r:id="rId17"/>
    <p:sldId id="316" r:id="rId18"/>
    <p:sldId id="317" r:id="rId19"/>
    <p:sldId id="318" r:id="rId20"/>
    <p:sldId id="320" r:id="rId21"/>
    <p:sldId id="285" r:id="rId22"/>
    <p:sldId id="292" r:id="rId23"/>
    <p:sldId id="293" r:id="rId24"/>
    <p:sldId id="294" r:id="rId25"/>
    <p:sldId id="295" r:id="rId26"/>
    <p:sldId id="286" r:id="rId27"/>
    <p:sldId id="319" r:id="rId28"/>
    <p:sldId id="296" r:id="rId29"/>
    <p:sldId id="297" r:id="rId30"/>
    <p:sldId id="298" r:id="rId31"/>
    <p:sldId id="299" r:id="rId32"/>
    <p:sldId id="321" r:id="rId33"/>
    <p:sldId id="290" r:id="rId34"/>
    <p:sldId id="261" r:id="rId35"/>
    <p:sldId id="271" r:id="rId36"/>
    <p:sldId id="272" r:id="rId37"/>
    <p:sldId id="273" r:id="rId38"/>
    <p:sldId id="274" r:id="rId39"/>
    <p:sldId id="275" r:id="rId40"/>
    <p:sldId id="262" r:id="rId41"/>
    <p:sldId id="287" r:id="rId42"/>
    <p:sldId id="288" r:id="rId43"/>
    <p:sldId id="289" r:id="rId44"/>
    <p:sldId id="300" r:id="rId45"/>
    <p:sldId id="277" r:id="rId46"/>
    <p:sldId id="302" r:id="rId47"/>
    <p:sldId id="267" r:id="rId48"/>
    <p:sldId id="303" r:id="rId49"/>
    <p:sldId id="304" r:id="rId50"/>
    <p:sldId id="305" r:id="rId51"/>
    <p:sldId id="263" r:id="rId52"/>
    <p:sldId id="307" r:id="rId53"/>
    <p:sldId id="308" r:id="rId54"/>
    <p:sldId id="264" r:id="rId55"/>
    <p:sldId id="306" r:id="rId56"/>
    <p:sldId id="26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44875" autoAdjust="0"/>
  </p:normalViewPr>
  <p:slideViewPr>
    <p:cSldViewPr>
      <p:cViewPr varScale="1">
        <p:scale>
          <a:sx n="52" d="100"/>
          <a:sy n="52" d="100"/>
        </p:scale>
        <p:origin x="1464"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DB079-BC3C-4A39-B92C-2D989E4F3C66}" type="datetimeFigureOut">
              <a:rPr lang="en-US" smtClean="0"/>
              <a:t>7/9/2015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F263A-B6C6-4B79-98BF-8EF885B9AB25}" type="slidenum">
              <a:rPr lang="en-US" smtClean="0"/>
              <a:t>‹#›</a:t>
            </a:fld>
            <a:endParaRPr lang="en-US"/>
          </a:p>
        </p:txBody>
      </p:sp>
    </p:spTree>
    <p:extLst>
      <p:ext uri="{BB962C8B-B14F-4D97-AF65-F5344CB8AC3E}">
        <p14:creationId xmlns:p14="http://schemas.microsoft.com/office/powerpoint/2010/main" val="2915168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2</a:t>
            </a:fld>
            <a:endParaRPr lang="en-US"/>
          </a:p>
        </p:txBody>
      </p:sp>
    </p:spTree>
    <p:extLst>
      <p:ext uri="{BB962C8B-B14F-4D97-AF65-F5344CB8AC3E}">
        <p14:creationId xmlns:p14="http://schemas.microsoft.com/office/powerpoint/2010/main" val="2172966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debating</a:t>
            </a:r>
            <a:r>
              <a:rPr lang="en-US" baseline="0" dirty="0" smtClean="0"/>
              <a:t> and arguing, a decision is made. Everyone commits to the decision. Even if it wasn’t your idea. Even if it wasn’t what you wanted. At the end of the discussion, everyone commits to the decision and their role in making sure it is carried out. No exceptions. No half-hearted agreements. The time for making alternative points is over, the team moves forward as a unified front. Personal preferences are put aside for the good of the team and to achieve the goal. </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12</a:t>
            </a:fld>
            <a:endParaRPr lang="en-US"/>
          </a:p>
        </p:txBody>
      </p:sp>
    </p:spTree>
    <p:extLst>
      <p:ext uri="{BB962C8B-B14F-4D97-AF65-F5344CB8AC3E}">
        <p14:creationId xmlns:p14="http://schemas.microsoft.com/office/powerpoint/2010/main" val="4067277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team, if</a:t>
            </a:r>
            <a:r>
              <a:rPr lang="en-US" baseline="0" dirty="0" smtClean="0"/>
              <a:t> you only pay attention to the end goal, you won’t know how you are doing until it is too late to make changes in the course of action. Teams need to be able to clearly define their goal (effective practice), determine how they are going to get there (indicators), and plan actionable steps (tasks) to do every day. </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13</a:t>
            </a:fld>
            <a:endParaRPr lang="en-US"/>
          </a:p>
        </p:txBody>
      </p:sp>
    </p:spTree>
    <p:extLst>
      <p:ext uri="{BB962C8B-B14F-4D97-AF65-F5344CB8AC3E}">
        <p14:creationId xmlns:p14="http://schemas.microsoft.com/office/powerpoint/2010/main" val="2542518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 to quickly go over what</a:t>
            </a:r>
            <a:r>
              <a:rPr lang="en-US" baseline="0" dirty="0" smtClean="0"/>
              <a:t> we’ve learned about the teaming process—your “rules of the road” before we drive on to what specific teams do.</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14</a:t>
            </a:fld>
            <a:endParaRPr lang="en-US"/>
          </a:p>
        </p:txBody>
      </p:sp>
    </p:spTree>
    <p:extLst>
      <p:ext uri="{BB962C8B-B14F-4D97-AF65-F5344CB8AC3E}">
        <p14:creationId xmlns:p14="http://schemas.microsoft.com/office/powerpoint/2010/main" val="4255980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Trusting teams:</a:t>
            </a:r>
          </a:p>
          <a:p>
            <a:r>
              <a:rPr lang="en-US" dirty="0" smtClean="0"/>
              <a:t>Admit</a:t>
            </a:r>
            <a:r>
              <a:rPr lang="en-US" baseline="0" dirty="0" smtClean="0"/>
              <a:t> weaknesses and mistakes</a:t>
            </a:r>
          </a:p>
          <a:p>
            <a:r>
              <a:rPr lang="en-US" baseline="0" dirty="0" smtClean="0"/>
              <a:t>Ask for help</a:t>
            </a:r>
          </a:p>
          <a:p>
            <a:r>
              <a:rPr lang="en-US" baseline="0" dirty="0" smtClean="0"/>
              <a:t>Accept questions and input </a:t>
            </a:r>
          </a:p>
          <a:p>
            <a:r>
              <a:rPr lang="en-US" baseline="0" dirty="0" smtClean="0"/>
              <a:t>Take risks in offering feedback</a:t>
            </a:r>
          </a:p>
          <a:p>
            <a:r>
              <a:rPr lang="en-US" baseline="0" dirty="0" smtClean="0"/>
              <a:t>Appreciate and tap into one another’s skills and experience</a:t>
            </a:r>
          </a:p>
          <a:p>
            <a:r>
              <a:rPr lang="en-US" baseline="0" dirty="0" smtClean="0"/>
              <a:t>Focus energy on issues, not politics</a:t>
            </a:r>
          </a:p>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15</a:t>
            </a:fld>
            <a:endParaRPr lang="en-US"/>
          </a:p>
        </p:txBody>
      </p:sp>
    </p:spTree>
    <p:extLst>
      <p:ext uri="{BB962C8B-B14F-4D97-AF65-F5344CB8AC3E}">
        <p14:creationId xmlns:p14="http://schemas.microsoft.com/office/powerpoint/2010/main" val="2002653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a:t>
            </a:r>
            <a:r>
              <a:rPr lang="en-US" baseline="0" dirty="0" smtClean="0"/>
              <a:t> teams</a:t>
            </a:r>
          </a:p>
          <a:p>
            <a:r>
              <a:rPr lang="en-US" baseline="0" dirty="0" smtClean="0"/>
              <a:t>Have lively meetings</a:t>
            </a:r>
          </a:p>
          <a:p>
            <a:r>
              <a:rPr lang="en-US" baseline="0" dirty="0" smtClean="0"/>
              <a:t>Get ideas from all the team members</a:t>
            </a:r>
          </a:p>
          <a:p>
            <a:r>
              <a:rPr lang="en-US" baseline="0" dirty="0" smtClean="0"/>
              <a:t>Solve problems quickly</a:t>
            </a:r>
          </a:p>
          <a:p>
            <a:r>
              <a:rPr lang="en-US" baseline="0" dirty="0" smtClean="0"/>
              <a:t>Put critical topics on the table for discussion</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16</a:t>
            </a:fld>
            <a:endParaRPr lang="en-US"/>
          </a:p>
        </p:txBody>
      </p:sp>
    </p:spTree>
    <p:extLst>
      <p:ext uri="{BB962C8B-B14F-4D97-AF65-F5344CB8AC3E}">
        <p14:creationId xmlns:p14="http://schemas.microsoft.com/office/powerpoint/2010/main" val="2155366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team</a:t>
            </a:r>
          </a:p>
          <a:p>
            <a:r>
              <a:rPr lang="en-US" dirty="0" smtClean="0"/>
              <a:t>Makes sure priorities and direction are clear</a:t>
            </a:r>
          </a:p>
          <a:p>
            <a:r>
              <a:rPr lang="en-US" dirty="0" smtClean="0"/>
              <a:t>Gets buy in from all team members</a:t>
            </a:r>
          </a:p>
          <a:p>
            <a:r>
              <a:rPr lang="en-US" dirty="0" smtClean="0"/>
              <a:t>Learns</a:t>
            </a:r>
            <a:r>
              <a:rPr lang="en-US" baseline="0" dirty="0" smtClean="0"/>
              <a:t> from mistakes</a:t>
            </a:r>
          </a:p>
          <a:p>
            <a:r>
              <a:rPr lang="en-US" baseline="0" dirty="0" smtClean="0"/>
              <a:t>Moves forward without hesitation</a:t>
            </a:r>
          </a:p>
          <a:p>
            <a:r>
              <a:rPr lang="en-US" baseline="0" dirty="0" smtClean="0"/>
              <a:t>Changes direction when needed</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17</a:t>
            </a:fld>
            <a:endParaRPr lang="en-US"/>
          </a:p>
        </p:txBody>
      </p:sp>
    </p:spTree>
    <p:extLst>
      <p:ext uri="{BB962C8B-B14F-4D97-AF65-F5344CB8AC3E}">
        <p14:creationId xmlns:p14="http://schemas.microsoft.com/office/powerpoint/2010/main" val="3168000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team</a:t>
            </a:r>
          </a:p>
          <a:p>
            <a:r>
              <a:rPr lang="en-US" dirty="0" smtClean="0"/>
              <a:t>Ensures poor performers</a:t>
            </a:r>
            <a:r>
              <a:rPr lang="en-US" baseline="0" dirty="0" smtClean="0"/>
              <a:t> feels pressure to improve</a:t>
            </a:r>
          </a:p>
          <a:p>
            <a:r>
              <a:rPr lang="en-US" baseline="0" dirty="0" smtClean="0"/>
              <a:t>Identifies problems by questioning one another’s approach</a:t>
            </a:r>
          </a:p>
          <a:p>
            <a:r>
              <a:rPr lang="en-US" baseline="0" dirty="0" smtClean="0"/>
              <a:t>Establishes respect among team members by holding everyone to the same high standards</a:t>
            </a:r>
          </a:p>
          <a:p>
            <a:endParaRPr lang="en-US" baseline="0" dirty="0" smtClean="0"/>
          </a:p>
        </p:txBody>
      </p:sp>
      <p:sp>
        <p:nvSpPr>
          <p:cNvPr id="4" name="Slide Number Placeholder 3"/>
          <p:cNvSpPr>
            <a:spLocks noGrp="1"/>
          </p:cNvSpPr>
          <p:nvPr>
            <p:ph type="sldNum" sz="quarter" idx="10"/>
          </p:nvPr>
        </p:nvSpPr>
        <p:spPr/>
        <p:txBody>
          <a:bodyPr/>
          <a:lstStyle/>
          <a:p>
            <a:fld id="{C5EF263A-B6C6-4B79-98BF-8EF885B9AB25}" type="slidenum">
              <a:rPr lang="en-US" smtClean="0"/>
              <a:t>18</a:t>
            </a:fld>
            <a:endParaRPr lang="en-US"/>
          </a:p>
        </p:txBody>
      </p:sp>
    </p:spTree>
    <p:extLst>
      <p:ext uri="{BB962C8B-B14F-4D97-AF65-F5344CB8AC3E}">
        <p14:creationId xmlns:p14="http://schemas.microsoft.com/office/powerpoint/2010/main" val="570396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team</a:t>
            </a:r>
          </a:p>
          <a:p>
            <a:r>
              <a:rPr lang="en-US" dirty="0" smtClean="0"/>
              <a:t>Retains achievement oriented</a:t>
            </a:r>
            <a:r>
              <a:rPr lang="en-US" baseline="0" dirty="0" smtClean="0"/>
              <a:t> members</a:t>
            </a:r>
          </a:p>
          <a:p>
            <a:r>
              <a:rPr lang="en-US" baseline="0" dirty="0" smtClean="0"/>
              <a:t>Enjoys success and suffers failure acutely.</a:t>
            </a:r>
          </a:p>
          <a:p>
            <a:r>
              <a:rPr lang="en-US" baseline="0" dirty="0" smtClean="0"/>
              <a:t>Avoids distractions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Puts the good of the team above the good of the individual</a:t>
            </a:r>
          </a:p>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19</a:t>
            </a:fld>
            <a:endParaRPr lang="en-US"/>
          </a:p>
        </p:txBody>
      </p:sp>
    </p:spTree>
    <p:extLst>
      <p:ext uri="{BB962C8B-B14F-4D97-AF65-F5344CB8AC3E}">
        <p14:creationId xmlns:p14="http://schemas.microsoft.com/office/powerpoint/2010/main" val="870561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Have you ever heard the honking overhead in the fall? Have you ever wondered why geese fly</a:t>
            </a:r>
          </a:p>
          <a:p>
            <a:r>
              <a:rPr lang="en-US" sz="1200" b="0" i="0" u="none" strike="noStrike" kern="1200" baseline="0" dirty="0" smtClean="0">
                <a:solidFill>
                  <a:schemeClr val="tx1"/>
                </a:solidFill>
                <a:latin typeface="+mn-lt"/>
                <a:ea typeface="+mn-ea"/>
                <a:cs typeface="+mn-cs"/>
              </a:rPr>
              <a:t>in a “V” formation? Here are some answers, and some excerpts from </a:t>
            </a:r>
            <a:r>
              <a:rPr lang="en-US" sz="1200" b="0" i="1" u="none" strike="noStrike" kern="1200" baseline="0" dirty="0" smtClean="0">
                <a:solidFill>
                  <a:schemeClr val="tx1"/>
                </a:solidFill>
                <a:latin typeface="+mn-lt"/>
                <a:ea typeface="+mn-ea"/>
                <a:cs typeface="+mn-cs"/>
              </a:rPr>
              <a:t>Can You Teach Buffalo to</a:t>
            </a:r>
          </a:p>
          <a:p>
            <a:r>
              <a:rPr lang="en-US" sz="1200" b="0" i="1" u="none" strike="noStrike" kern="1200" baseline="0" dirty="0" smtClean="0">
                <a:solidFill>
                  <a:schemeClr val="tx1"/>
                </a:solidFill>
                <a:latin typeface="+mn-lt"/>
                <a:ea typeface="+mn-ea"/>
                <a:cs typeface="+mn-cs"/>
              </a:rPr>
              <a:t>Fly Like Geese? </a:t>
            </a:r>
            <a:r>
              <a:rPr lang="en-US" sz="1200" b="0" i="0" u="none" strike="noStrike" kern="1200" baseline="0" dirty="0" smtClean="0">
                <a:solidFill>
                  <a:schemeClr val="tx1"/>
                </a:solidFill>
                <a:latin typeface="+mn-lt"/>
                <a:ea typeface="+mn-ea"/>
                <a:cs typeface="+mn-cs"/>
              </a:rPr>
              <a:t>by Bob Ash. Geese fly in a “V” and in a flock for a reason.</a:t>
            </a:r>
          </a:p>
          <a:p>
            <a:r>
              <a:rPr lang="en-US" sz="1200" b="0" i="0" u="none" strike="noStrike" kern="1200" baseline="0" dirty="0" smtClean="0">
                <a:solidFill>
                  <a:schemeClr val="tx1"/>
                </a:solidFill>
                <a:latin typeface="+mn-lt"/>
                <a:ea typeface="+mn-ea"/>
                <a:cs typeface="+mn-cs"/>
              </a:rPr>
              <a:t>As each bird flaps its wings, it makes an</a:t>
            </a:r>
          </a:p>
          <a:p>
            <a:r>
              <a:rPr lang="en-US" sz="1200" b="0" i="0" u="none" strike="noStrike" kern="1200" baseline="0" dirty="0" smtClean="0">
                <a:solidFill>
                  <a:schemeClr val="tx1"/>
                </a:solidFill>
                <a:latin typeface="+mn-lt"/>
                <a:ea typeface="+mn-ea"/>
                <a:cs typeface="+mn-cs"/>
              </a:rPr>
              <a:t>updraft for the bird right behind it. Flying in the “V” formation adds a 50 to</a:t>
            </a:r>
          </a:p>
          <a:p>
            <a:r>
              <a:rPr lang="en-US" sz="1200" b="0" i="0" u="none" strike="noStrike" kern="1200" baseline="0" dirty="0" smtClean="0">
                <a:solidFill>
                  <a:schemeClr val="tx1"/>
                </a:solidFill>
                <a:latin typeface="+mn-lt"/>
                <a:ea typeface="+mn-ea"/>
                <a:cs typeface="+mn-cs"/>
              </a:rPr>
              <a:t>70% greater flying range to the flock as a whole, compared to what one goose could do flying on</a:t>
            </a:r>
          </a:p>
          <a:p>
            <a:r>
              <a:rPr lang="en-US" sz="1200" b="0" i="0" u="none" strike="noStrike" kern="1200" baseline="0" dirty="0" smtClean="0">
                <a:solidFill>
                  <a:schemeClr val="tx1"/>
                </a:solidFill>
                <a:latin typeface="+mn-lt"/>
                <a:ea typeface="+mn-ea"/>
                <a:cs typeface="+mn-cs"/>
              </a:rPr>
              <a:t>its own. The synergistic effect lets all the geese help each other. The flock flies as far and as</a:t>
            </a:r>
          </a:p>
          <a:p>
            <a:r>
              <a:rPr lang="en-US" sz="1200" b="0" i="0" u="none" strike="noStrike" kern="1200" baseline="0" dirty="0" smtClean="0">
                <a:solidFill>
                  <a:schemeClr val="tx1"/>
                </a:solidFill>
                <a:latin typeface="+mn-lt"/>
                <a:ea typeface="+mn-ea"/>
                <a:cs typeface="+mn-cs"/>
              </a:rPr>
              <a:t>fast as the group can, and the group can fly farther and faster than any one goose in the flock.</a:t>
            </a:r>
          </a:p>
        </p:txBody>
      </p:sp>
      <p:sp>
        <p:nvSpPr>
          <p:cNvPr id="4" name="Slide Number Placeholder 3"/>
          <p:cNvSpPr>
            <a:spLocks noGrp="1"/>
          </p:cNvSpPr>
          <p:nvPr>
            <p:ph type="sldNum" sz="quarter" idx="10"/>
          </p:nvPr>
        </p:nvSpPr>
        <p:spPr/>
        <p:txBody>
          <a:bodyPr/>
          <a:lstStyle/>
          <a:p>
            <a:fld id="{C5EF263A-B6C6-4B79-98BF-8EF885B9AB25}" type="slidenum">
              <a:rPr lang="en-US" smtClean="0"/>
              <a:t>21</a:t>
            </a:fld>
            <a:endParaRPr lang="en-US"/>
          </a:p>
        </p:txBody>
      </p:sp>
    </p:spTree>
    <p:extLst>
      <p:ext uri="{BB962C8B-B14F-4D97-AF65-F5344CB8AC3E}">
        <p14:creationId xmlns:p14="http://schemas.microsoft.com/office/powerpoint/2010/main" val="97254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lead buffalo guides the buffalo herd. They are allowed to wander off alone from time to</a:t>
            </a:r>
          </a:p>
          <a:p>
            <a:r>
              <a:rPr lang="en-US" sz="1200" b="0" i="0" u="none" strike="noStrike" kern="1200" baseline="0" dirty="0" smtClean="0">
                <a:solidFill>
                  <a:schemeClr val="tx1"/>
                </a:solidFill>
                <a:latin typeface="+mn-lt"/>
                <a:ea typeface="+mn-ea"/>
                <a:cs typeface="+mn-cs"/>
              </a:rPr>
              <a:t>time. The lead buffalo sets the pace of the herd, either fast or slow, depending upon the leader. If</a:t>
            </a:r>
          </a:p>
          <a:p>
            <a:r>
              <a:rPr lang="en-US" sz="1200" b="0" i="0" u="none" strike="noStrike" kern="1200" baseline="0" dirty="0" smtClean="0">
                <a:solidFill>
                  <a:schemeClr val="tx1"/>
                </a:solidFill>
                <a:latin typeface="+mn-lt"/>
                <a:ea typeface="+mn-ea"/>
                <a:cs typeface="+mn-cs"/>
              </a:rPr>
              <a:t>the leader is tired, the pace slows. If the lead buffalo stops, the herd stops.</a:t>
            </a:r>
          </a:p>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22</a:t>
            </a:fld>
            <a:endParaRPr lang="en-US"/>
          </a:p>
        </p:txBody>
      </p:sp>
    </p:spTree>
    <p:extLst>
      <p:ext uri="{BB962C8B-B14F-4D97-AF65-F5344CB8AC3E}">
        <p14:creationId xmlns:p14="http://schemas.microsoft.com/office/powerpoint/2010/main" val="4097543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back to the last team meeting you were in. It could have been an instructional team meeting, a leadership team meeting,</a:t>
            </a:r>
            <a:r>
              <a:rPr lang="en-US" baseline="0" dirty="0" smtClean="0"/>
              <a:t> a staff meeting…it doesn’t matter what type of meeting. Are you picturing it?</a:t>
            </a:r>
          </a:p>
          <a:p>
            <a:r>
              <a:rPr lang="en-US" baseline="0" dirty="0" smtClean="0"/>
              <a:t>What was your role in the meeting? Were you the leader? A participant? A warm body?</a:t>
            </a:r>
          </a:p>
          <a:p>
            <a:r>
              <a:rPr lang="en-US" baseline="0" dirty="0" smtClean="0"/>
              <a:t>Was there an agenda?</a:t>
            </a:r>
          </a:p>
          <a:p>
            <a:r>
              <a:rPr lang="en-US" baseline="0" dirty="0" smtClean="0"/>
              <a:t>What was the purpose of the meeting?</a:t>
            </a:r>
          </a:p>
          <a:p>
            <a:r>
              <a:rPr lang="en-US" baseline="0" dirty="0" smtClean="0"/>
              <a:t>Was that purpose accomplished when you left?</a:t>
            </a:r>
          </a:p>
          <a:p>
            <a:r>
              <a:rPr lang="en-US" baseline="0" dirty="0" smtClean="0"/>
              <a:t>How do you know?</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3</a:t>
            </a:fld>
            <a:endParaRPr lang="en-US"/>
          </a:p>
        </p:txBody>
      </p:sp>
    </p:spTree>
    <p:extLst>
      <p:ext uri="{BB962C8B-B14F-4D97-AF65-F5344CB8AC3E}">
        <p14:creationId xmlns:p14="http://schemas.microsoft.com/office/powerpoint/2010/main" val="2202667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When the leader of the geese, the point goose, gets tired, it drops back, and another takes its</a:t>
            </a:r>
          </a:p>
          <a:p>
            <a:r>
              <a:rPr lang="en-US" sz="1200" b="0" i="0" u="none" strike="noStrike" kern="1200" baseline="0" dirty="0" smtClean="0">
                <a:solidFill>
                  <a:schemeClr val="tx1"/>
                </a:solidFill>
                <a:latin typeface="+mn-lt"/>
                <a:ea typeface="+mn-ea"/>
                <a:cs typeface="+mn-cs"/>
              </a:rPr>
              <a:t>place. Sometimes the leader cannot do it all. Sometimes the leader needs help. Sometimes a</a:t>
            </a:r>
          </a:p>
          <a:p>
            <a:r>
              <a:rPr lang="en-US" sz="1200" b="0" i="0" u="none" strike="noStrike" kern="1200" baseline="0" dirty="0" smtClean="0">
                <a:solidFill>
                  <a:schemeClr val="tx1"/>
                </a:solidFill>
                <a:latin typeface="+mn-lt"/>
                <a:ea typeface="+mn-ea"/>
                <a:cs typeface="+mn-cs"/>
              </a:rPr>
              <a:t>follower needs to be the leader. Stephen Covey writes, “Synergy is when the whole is greater than the sum of its parts.</a:t>
            </a:r>
          </a:p>
          <a:p>
            <a:r>
              <a:rPr lang="en-US" sz="1200" b="0" i="0" u="none" strike="noStrike" kern="1200" baseline="0" dirty="0" smtClean="0">
                <a:solidFill>
                  <a:schemeClr val="tx1"/>
                </a:solidFill>
                <a:latin typeface="+mn-lt"/>
                <a:ea typeface="+mn-ea"/>
                <a:cs typeface="+mn-cs"/>
              </a:rPr>
              <a:t>The relationship, which the parts have with each other, is a part in and of itself. It is not only a</a:t>
            </a:r>
          </a:p>
          <a:p>
            <a:r>
              <a:rPr lang="en-US" sz="1200" b="0" i="0" u="none" strike="noStrike" kern="1200" baseline="0" dirty="0" smtClean="0">
                <a:solidFill>
                  <a:schemeClr val="tx1"/>
                </a:solidFill>
                <a:latin typeface="+mn-lt"/>
                <a:ea typeface="+mn-ea"/>
                <a:cs typeface="+mn-cs"/>
              </a:rPr>
              <a:t>part, but the most catalytic, the most empowering, the most unifying, and the most exciting part.”</a:t>
            </a:r>
          </a:p>
          <a:p>
            <a:r>
              <a:rPr lang="en-US" sz="1200" b="0" i="0" u="none" strike="noStrike" kern="1200" baseline="0" dirty="0" smtClean="0">
                <a:solidFill>
                  <a:schemeClr val="tx1"/>
                </a:solidFill>
                <a:latin typeface="+mn-lt"/>
                <a:ea typeface="+mn-ea"/>
                <a:cs typeface="+mn-cs"/>
              </a:rPr>
              <a:t>Geese have it; effective teams have it. Buffalo don’t.</a:t>
            </a:r>
          </a:p>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23</a:t>
            </a:fld>
            <a:endParaRPr lang="en-US"/>
          </a:p>
        </p:txBody>
      </p:sp>
    </p:spTree>
    <p:extLst>
      <p:ext uri="{BB962C8B-B14F-4D97-AF65-F5344CB8AC3E}">
        <p14:creationId xmlns:p14="http://schemas.microsoft.com/office/powerpoint/2010/main" val="1037176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usually hear the geese honking before we look up and see them. What is all the noise for?</a:t>
            </a:r>
          </a:p>
          <a:p>
            <a:r>
              <a:rPr lang="en-US" sz="1200" b="0" i="0" u="none" strike="noStrike" kern="1200" baseline="0" dirty="0" smtClean="0">
                <a:solidFill>
                  <a:schemeClr val="tx1"/>
                </a:solidFill>
                <a:latin typeface="+mn-lt"/>
                <a:ea typeface="+mn-ea"/>
                <a:cs typeface="+mn-cs"/>
              </a:rPr>
              <a:t>Geese honk for encouragement. Those flying behind others encourage those ahead to keep up</a:t>
            </a:r>
          </a:p>
          <a:p>
            <a:r>
              <a:rPr lang="en-US" sz="1200" b="0" i="0" u="none" strike="noStrike" kern="1200" baseline="0" dirty="0" smtClean="0">
                <a:solidFill>
                  <a:schemeClr val="tx1"/>
                </a:solidFill>
                <a:latin typeface="+mn-lt"/>
                <a:ea typeface="+mn-ea"/>
                <a:cs typeface="+mn-cs"/>
              </a:rPr>
              <a:t>their speed. Every one pushes every other one to reach its full potential. If the lead buffalo does</a:t>
            </a:r>
          </a:p>
          <a:p>
            <a:r>
              <a:rPr lang="en-US" sz="1200" b="0" i="0" u="none" strike="noStrike" kern="1200" baseline="0" dirty="0" smtClean="0">
                <a:solidFill>
                  <a:schemeClr val="tx1"/>
                </a:solidFill>
                <a:latin typeface="+mn-lt"/>
                <a:ea typeface="+mn-ea"/>
                <a:cs typeface="+mn-cs"/>
              </a:rPr>
              <a:t>not encourage, neither does any other buffalo. Effective teams often sound like a</a:t>
            </a:r>
          </a:p>
          <a:p>
            <a:r>
              <a:rPr lang="en-US" sz="1200" b="0" i="0" u="none" strike="noStrike" kern="1200" baseline="0" dirty="0" smtClean="0">
                <a:solidFill>
                  <a:schemeClr val="tx1"/>
                </a:solidFill>
                <a:latin typeface="+mn-lt"/>
                <a:ea typeface="+mn-ea"/>
                <a:cs typeface="+mn-cs"/>
              </a:rPr>
              <a:t>gaggle of geese.</a:t>
            </a:r>
          </a:p>
        </p:txBody>
      </p:sp>
      <p:sp>
        <p:nvSpPr>
          <p:cNvPr id="4" name="Slide Number Placeholder 3"/>
          <p:cNvSpPr>
            <a:spLocks noGrp="1"/>
          </p:cNvSpPr>
          <p:nvPr>
            <p:ph type="sldNum" sz="quarter" idx="10"/>
          </p:nvPr>
        </p:nvSpPr>
        <p:spPr/>
        <p:txBody>
          <a:bodyPr/>
          <a:lstStyle/>
          <a:p>
            <a:fld id="{C5EF263A-B6C6-4B79-98BF-8EF885B9AB25}" type="slidenum">
              <a:rPr lang="en-US" smtClean="0"/>
              <a:t>24</a:t>
            </a:fld>
            <a:endParaRPr lang="en-US"/>
          </a:p>
        </p:txBody>
      </p:sp>
    </p:spTree>
    <p:extLst>
      <p:ext uri="{BB962C8B-B14F-4D97-AF65-F5344CB8AC3E}">
        <p14:creationId xmlns:p14="http://schemas.microsoft.com/office/powerpoint/2010/main" val="2674764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If a goose falls or is hurt, two others will stay with it. They protect the fallen one and stay with it</a:t>
            </a:r>
          </a:p>
          <a:p>
            <a:r>
              <a:rPr lang="en-US" sz="1200" b="0" i="0" u="none" strike="noStrike" kern="1200" baseline="0" dirty="0" smtClean="0">
                <a:solidFill>
                  <a:schemeClr val="tx1"/>
                </a:solidFill>
                <a:latin typeface="+mn-lt"/>
                <a:ea typeface="+mn-ea"/>
                <a:cs typeface="+mn-cs"/>
              </a:rPr>
              <a:t>either until it can fly and then they fly to catch up with the others.</a:t>
            </a:r>
          </a:p>
          <a:p>
            <a:r>
              <a:rPr lang="en-US" sz="1200" b="0" i="0" u="none" strike="noStrike" kern="1200" baseline="0" dirty="0" smtClean="0">
                <a:solidFill>
                  <a:schemeClr val="tx1"/>
                </a:solidFill>
                <a:latin typeface="+mn-lt"/>
                <a:ea typeface="+mn-ea"/>
                <a:cs typeface="+mn-cs"/>
              </a:rPr>
              <a:t>However, if the lead buffalo leaves an injured herd member, so does the rest of the herd. Good</a:t>
            </a:r>
          </a:p>
          <a:p>
            <a:r>
              <a:rPr lang="en-US" sz="1200" b="0" i="0" u="none" strike="noStrike" kern="1200" baseline="0" dirty="0" smtClean="0">
                <a:solidFill>
                  <a:schemeClr val="tx1"/>
                </a:solidFill>
                <a:latin typeface="+mn-lt"/>
                <a:ea typeface="+mn-ea"/>
                <a:cs typeface="+mn-cs"/>
              </a:rPr>
              <a:t>team members support each other.</a:t>
            </a:r>
          </a:p>
          <a:p>
            <a:r>
              <a:rPr lang="en-US" sz="1200" b="0" i="0" u="none" strike="noStrike" kern="1200" baseline="0" dirty="0" smtClean="0">
                <a:solidFill>
                  <a:schemeClr val="tx1"/>
                </a:solidFill>
                <a:latin typeface="+mn-lt"/>
                <a:ea typeface="+mn-ea"/>
                <a:cs typeface="+mn-cs"/>
              </a:rPr>
              <a:t>Geese finish the flight. Buffalo go as far as the lead buffalo takes them. Effective teams finish the task. Too bad buffalo don’t fly.</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25</a:t>
            </a:fld>
            <a:endParaRPr lang="en-US"/>
          </a:p>
        </p:txBody>
      </p:sp>
    </p:spTree>
    <p:extLst>
      <p:ext uri="{BB962C8B-B14F-4D97-AF65-F5344CB8AC3E}">
        <p14:creationId xmlns:p14="http://schemas.microsoft.com/office/powerpoint/2010/main" val="3888652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Team-building is an effort in which a team studies its own process of working together and acts</a:t>
            </a:r>
          </a:p>
          <a:p>
            <a:r>
              <a:rPr lang="en-US" sz="1200" b="0" i="0" u="none" strike="noStrike" kern="1200" baseline="0" dirty="0" smtClean="0">
                <a:solidFill>
                  <a:schemeClr val="tx1"/>
                </a:solidFill>
                <a:latin typeface="+mn-lt"/>
                <a:ea typeface="+mn-ea"/>
                <a:cs typeface="+mn-cs"/>
              </a:rPr>
              <a:t>to create a climate that encourages and values the contributions of team members. Their energies</a:t>
            </a:r>
          </a:p>
          <a:p>
            <a:r>
              <a:rPr lang="en-US" sz="1200" b="0" i="0" u="none" strike="noStrike" kern="1200" baseline="0" dirty="0" smtClean="0">
                <a:solidFill>
                  <a:schemeClr val="tx1"/>
                </a:solidFill>
                <a:latin typeface="+mn-lt"/>
                <a:ea typeface="+mn-ea"/>
                <a:cs typeface="+mn-cs"/>
              </a:rPr>
              <a:t>are directed toward problem-solving, task-effectiveness, and maximizing the use of all members’</a:t>
            </a:r>
          </a:p>
          <a:p>
            <a:r>
              <a:rPr lang="en-US" sz="1200" b="0" i="0" u="none" strike="noStrike" kern="1200" baseline="0" dirty="0" smtClean="0">
                <a:solidFill>
                  <a:schemeClr val="tx1"/>
                </a:solidFill>
                <a:latin typeface="+mn-lt"/>
                <a:ea typeface="+mn-ea"/>
                <a:cs typeface="+mn-cs"/>
              </a:rPr>
              <a:t>resources to achieve the team’s purpose. Sound team-building recognizes that it is not possible</a:t>
            </a:r>
          </a:p>
          <a:p>
            <a:r>
              <a:rPr lang="en-US" sz="1200" b="0" i="0" u="none" strike="noStrike" kern="1200" baseline="0" dirty="0" smtClean="0">
                <a:solidFill>
                  <a:schemeClr val="tx1"/>
                </a:solidFill>
                <a:latin typeface="+mn-lt"/>
                <a:ea typeface="+mn-ea"/>
                <a:cs typeface="+mn-cs"/>
              </a:rPr>
              <a:t>to fully separate one’s performance from those of others.</a:t>
            </a:r>
          </a:p>
        </p:txBody>
      </p:sp>
      <p:sp>
        <p:nvSpPr>
          <p:cNvPr id="4" name="Slide Number Placeholder 3"/>
          <p:cNvSpPr>
            <a:spLocks noGrp="1"/>
          </p:cNvSpPr>
          <p:nvPr>
            <p:ph type="sldNum" sz="quarter" idx="10"/>
          </p:nvPr>
        </p:nvSpPr>
        <p:spPr/>
        <p:txBody>
          <a:bodyPr/>
          <a:lstStyle/>
          <a:p>
            <a:fld id="{C5EF263A-B6C6-4B79-98BF-8EF885B9AB25}" type="slidenum">
              <a:rPr lang="en-US" smtClean="0"/>
              <a:t>26</a:t>
            </a:fld>
            <a:endParaRPr lang="en-US"/>
          </a:p>
        </p:txBody>
      </p:sp>
    </p:spTree>
    <p:extLst>
      <p:ext uri="{BB962C8B-B14F-4D97-AF65-F5344CB8AC3E}">
        <p14:creationId xmlns:p14="http://schemas.microsoft.com/office/powerpoint/2010/main" val="2763782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There is a high level of interdependence among team members. The team is working on</a:t>
            </a:r>
          </a:p>
          <a:p>
            <a:r>
              <a:rPr lang="en-US" sz="1200" b="0" i="0" u="none" strike="noStrike" kern="1200" baseline="0" dirty="0" smtClean="0">
                <a:solidFill>
                  <a:schemeClr val="tx1"/>
                </a:solidFill>
                <a:latin typeface="+mn-lt"/>
                <a:ea typeface="+mn-ea"/>
                <a:cs typeface="+mn-cs"/>
              </a:rPr>
              <a:t>important tasks in which each team member has a commitment and for which teamwork is</a:t>
            </a:r>
          </a:p>
          <a:p>
            <a:r>
              <a:rPr lang="en-US" sz="1200" b="0" i="0" u="none" strike="noStrike" kern="1200" baseline="0" dirty="0" smtClean="0">
                <a:solidFill>
                  <a:schemeClr val="tx1"/>
                </a:solidFill>
                <a:latin typeface="+mn-lt"/>
                <a:ea typeface="+mn-ea"/>
                <a:cs typeface="+mn-cs"/>
              </a:rPr>
              <a:t>critical for achieving the desired results.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The team leader has good people-skills, is committed to developing a team approach, and</a:t>
            </a:r>
          </a:p>
          <a:p>
            <a:r>
              <a:rPr lang="en-US" sz="1200" b="0" i="0" u="none" strike="noStrike" kern="1200" baseline="0" dirty="0" smtClean="0">
                <a:solidFill>
                  <a:schemeClr val="tx1"/>
                </a:solidFill>
                <a:latin typeface="+mn-lt"/>
                <a:ea typeface="+mn-ea"/>
                <a:cs typeface="+mn-cs"/>
              </a:rPr>
              <a:t>allocates time to team-building activities. Team management is seen as a shared function,</a:t>
            </a:r>
          </a:p>
          <a:p>
            <a:r>
              <a:rPr lang="en-US" sz="1200" b="0" i="0" u="none" strike="noStrike" kern="1200" baseline="0" dirty="0" smtClean="0">
                <a:solidFill>
                  <a:schemeClr val="tx1"/>
                </a:solidFill>
                <a:latin typeface="+mn-lt"/>
                <a:ea typeface="+mn-ea"/>
                <a:cs typeface="+mn-cs"/>
              </a:rPr>
              <a:t>and team members are given an opportunity to exercise leadership when their experiences</a:t>
            </a:r>
          </a:p>
          <a:p>
            <a:r>
              <a:rPr lang="en-US" sz="1200" b="0" i="0" u="none" strike="noStrike" kern="1200" baseline="0" dirty="0" smtClean="0">
                <a:solidFill>
                  <a:schemeClr val="tx1"/>
                </a:solidFill>
                <a:latin typeface="+mn-lt"/>
                <a:ea typeface="+mn-ea"/>
                <a:cs typeface="+mn-cs"/>
              </a:rPr>
              <a:t>and skills are appropriate to the needs of the team.</a:t>
            </a:r>
          </a:p>
        </p:txBody>
      </p:sp>
      <p:sp>
        <p:nvSpPr>
          <p:cNvPr id="4" name="Slide Number Placeholder 3"/>
          <p:cNvSpPr>
            <a:spLocks noGrp="1"/>
          </p:cNvSpPr>
          <p:nvPr>
            <p:ph type="sldNum" sz="quarter" idx="10"/>
          </p:nvPr>
        </p:nvSpPr>
        <p:spPr/>
        <p:txBody>
          <a:bodyPr/>
          <a:lstStyle/>
          <a:p>
            <a:fld id="{C5EF263A-B6C6-4B79-98BF-8EF885B9AB25}" type="slidenum">
              <a:rPr lang="en-US" smtClean="0"/>
              <a:t>28</a:t>
            </a:fld>
            <a:endParaRPr lang="en-US"/>
          </a:p>
        </p:txBody>
      </p:sp>
    </p:spTree>
    <p:extLst>
      <p:ext uri="{BB962C8B-B14F-4D97-AF65-F5344CB8AC3E}">
        <p14:creationId xmlns:p14="http://schemas.microsoft.com/office/powerpoint/2010/main" val="614289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t>
            </a:r>
            <a:r>
              <a:rPr lang="en-US" sz="1200" dirty="0" smtClean="0">
                <a:solidFill>
                  <a:schemeClr val="tx1"/>
                </a:solidFill>
              </a:rPr>
              <a:t>Each team member is capable and willing to contribute information, skills, and experiences</a:t>
            </a:r>
          </a:p>
          <a:p>
            <a:r>
              <a:rPr lang="en-US" sz="1200" dirty="0" smtClean="0">
                <a:solidFill>
                  <a:schemeClr val="tx1"/>
                </a:solidFill>
              </a:rPr>
              <a:t>that provide an appropriate mix for achieving the team’s purpose.</a:t>
            </a:r>
          </a:p>
          <a:p>
            <a:endParaRPr lang="en-US" sz="1200" b="0" i="0" u="none" strike="noStrike" kern="1200" baseline="0" dirty="0" smtClean="0">
              <a:solidFill>
                <a:schemeClr val="tx1"/>
              </a:solidFill>
              <a:latin typeface="+mn-lt"/>
              <a:ea typeface="+mn-ea"/>
              <a:cs typeface="+mn-cs"/>
            </a:endParaRPr>
          </a:p>
          <a:p>
            <a:r>
              <a:rPr lang="en-US" sz="1200" dirty="0" smtClean="0">
                <a:solidFill>
                  <a:schemeClr val="tx1"/>
                </a:solidFill>
              </a:rPr>
              <a:t>Each team member is capable and willing to contribute information, skills, and experiences</a:t>
            </a:r>
          </a:p>
          <a:p>
            <a:r>
              <a:rPr lang="en-US" sz="1200" dirty="0" smtClean="0">
                <a:solidFill>
                  <a:schemeClr val="tx1"/>
                </a:solidFill>
              </a:rPr>
              <a:t>that provide an appropriate mix for achieving the team’s purpose.</a:t>
            </a:r>
          </a:p>
          <a:p>
            <a:r>
              <a:rPr lang="en-US" sz="1200" b="0" i="0" u="none" strike="noStrike" kern="1200" baseline="0" dirty="0" smtClean="0">
                <a:solidFill>
                  <a:schemeClr val="tx1"/>
                </a:solidFill>
                <a:latin typeface="+mn-lt"/>
                <a:ea typeface="+mn-ea"/>
                <a:cs typeface="+mn-cs"/>
              </a:rPr>
              <a:t>􀂃 The team develops a climate in which people feel relaxed and are able to be direct and open</a:t>
            </a:r>
          </a:p>
          <a:p>
            <a:r>
              <a:rPr lang="en-US" sz="1200" b="0" i="0" u="none" strike="noStrike" kern="1200" baseline="0" dirty="0" smtClean="0">
                <a:solidFill>
                  <a:schemeClr val="tx1"/>
                </a:solidFill>
                <a:latin typeface="+mn-lt"/>
                <a:ea typeface="+mn-ea"/>
                <a:cs typeface="+mn-cs"/>
              </a:rPr>
              <a:t>in their communications.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Team members develop a mutual trust for each other and believe that other team members</a:t>
            </a:r>
          </a:p>
          <a:p>
            <a:r>
              <a:rPr lang="en-US" sz="1200" b="0" i="0" u="none" strike="noStrike" kern="1200" baseline="0" dirty="0" smtClean="0">
                <a:solidFill>
                  <a:schemeClr val="tx1"/>
                </a:solidFill>
                <a:latin typeface="+mn-lt"/>
                <a:ea typeface="+mn-ea"/>
                <a:cs typeface="+mn-cs"/>
              </a:rPr>
              <a:t>have skills and capabilities to contribute to the team.</a:t>
            </a:r>
          </a:p>
        </p:txBody>
      </p:sp>
      <p:sp>
        <p:nvSpPr>
          <p:cNvPr id="4" name="Slide Number Placeholder 3"/>
          <p:cNvSpPr>
            <a:spLocks noGrp="1"/>
          </p:cNvSpPr>
          <p:nvPr>
            <p:ph type="sldNum" sz="quarter" idx="10"/>
          </p:nvPr>
        </p:nvSpPr>
        <p:spPr/>
        <p:txBody>
          <a:bodyPr/>
          <a:lstStyle/>
          <a:p>
            <a:fld id="{C5EF263A-B6C6-4B79-98BF-8EF885B9AB25}" type="slidenum">
              <a:rPr lang="en-US" smtClean="0"/>
              <a:t>29</a:t>
            </a:fld>
            <a:endParaRPr lang="en-US"/>
          </a:p>
        </p:txBody>
      </p:sp>
    </p:spTree>
    <p:extLst>
      <p:ext uri="{BB962C8B-B14F-4D97-AF65-F5344CB8AC3E}">
        <p14:creationId xmlns:p14="http://schemas.microsoft.com/office/powerpoint/2010/main" val="872721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Both the team and individual members are prepared to take risks and are allowed to develop</a:t>
            </a:r>
          </a:p>
          <a:p>
            <a:r>
              <a:rPr lang="en-US" sz="1200" b="0" i="0" u="none" strike="noStrike" kern="1200" baseline="0" dirty="0" smtClean="0">
                <a:solidFill>
                  <a:schemeClr val="tx1"/>
                </a:solidFill>
                <a:latin typeface="+mn-lt"/>
                <a:ea typeface="+mn-ea"/>
                <a:cs typeface="+mn-cs"/>
              </a:rPr>
              <a:t>their abilities and skills.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The team is clear about its important goals and establishes performance targets that cause</a:t>
            </a:r>
          </a:p>
          <a:p>
            <a:r>
              <a:rPr lang="en-US" sz="1200" b="0" i="0" u="none" strike="noStrike" kern="1200" baseline="0" dirty="0" smtClean="0">
                <a:solidFill>
                  <a:schemeClr val="tx1"/>
                </a:solidFill>
                <a:latin typeface="+mn-lt"/>
                <a:ea typeface="+mn-ea"/>
                <a:cs typeface="+mn-cs"/>
              </a:rPr>
              <a:t>stretching but are achievable.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Team-member roles are defined, and the team develops effective ways to solve problems and</a:t>
            </a:r>
          </a:p>
          <a:p>
            <a:r>
              <a:rPr lang="en-US" sz="1200" b="0" i="0" u="none" strike="noStrike" kern="1200" baseline="0" dirty="0" smtClean="0">
                <a:solidFill>
                  <a:schemeClr val="tx1"/>
                </a:solidFill>
                <a:latin typeface="+mn-lt"/>
                <a:ea typeface="+mn-ea"/>
                <a:cs typeface="+mn-cs"/>
              </a:rPr>
              <a:t>communicate.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30</a:t>
            </a:fld>
            <a:endParaRPr lang="en-US"/>
          </a:p>
        </p:txBody>
      </p:sp>
    </p:spTree>
    <p:extLst>
      <p:ext uri="{BB962C8B-B14F-4D97-AF65-F5344CB8AC3E}">
        <p14:creationId xmlns:p14="http://schemas.microsoft.com/office/powerpoint/2010/main" val="3005928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Team members know how to examine team and individual errors and weaknesses without</a:t>
            </a:r>
          </a:p>
          <a:p>
            <a:r>
              <a:rPr lang="en-US" sz="1200" b="0" i="0" u="none" strike="noStrike" kern="1200" baseline="0" dirty="0" smtClean="0">
                <a:solidFill>
                  <a:schemeClr val="tx1"/>
                </a:solidFill>
                <a:latin typeface="+mn-lt"/>
                <a:ea typeface="+mn-ea"/>
                <a:cs typeface="+mn-cs"/>
              </a:rPr>
              <a:t>making personal attacks, which enables the group to learn from its experiences.</a:t>
            </a:r>
          </a:p>
          <a:p>
            <a:r>
              <a:rPr lang="en-US" sz="1200" b="0" i="0" u="none" strike="noStrike" kern="1200" baseline="0" dirty="0" smtClean="0">
                <a:solidFill>
                  <a:schemeClr val="tx1"/>
                </a:solidFill>
                <a:latin typeface="+mn-lt"/>
                <a:ea typeface="+mn-ea"/>
                <a:cs typeface="+mn-cs"/>
              </a:rPr>
              <a:t>􀂃 Team efforts are devoted to the achievement of results, and team performance is frequently evaluated to see where improvements can be made.</a:t>
            </a:r>
          </a:p>
          <a:p>
            <a:r>
              <a:rPr lang="en-US" sz="1200" b="0" i="0" u="none" strike="noStrike" kern="1200" baseline="0" dirty="0" smtClean="0">
                <a:solidFill>
                  <a:schemeClr val="tx1"/>
                </a:solidFill>
                <a:latin typeface="+mn-lt"/>
                <a:ea typeface="+mn-ea"/>
                <a:cs typeface="+mn-cs"/>
              </a:rPr>
              <a:t>􀂃 The team has the capacity to create new ideas through group interaction and the influence of</a:t>
            </a:r>
          </a:p>
          <a:p>
            <a:r>
              <a:rPr lang="en-US" sz="1200" b="0" i="0" u="none" strike="noStrike" kern="1200" baseline="0" dirty="0" smtClean="0">
                <a:solidFill>
                  <a:schemeClr val="tx1"/>
                </a:solidFill>
                <a:latin typeface="+mn-lt"/>
                <a:ea typeface="+mn-ea"/>
                <a:cs typeface="+mn-cs"/>
              </a:rPr>
              <a:t>outside people. The team pursues good ideas and rewards innovative risk-taking.</a:t>
            </a:r>
          </a:p>
          <a:p>
            <a:r>
              <a:rPr lang="en-US" sz="1200" b="0" i="0" u="none" strike="noStrike" kern="1200" baseline="0" dirty="0" smtClean="0">
                <a:solidFill>
                  <a:schemeClr val="tx1"/>
                </a:solidFill>
                <a:latin typeface="+mn-lt"/>
                <a:ea typeface="+mn-ea"/>
                <a:cs typeface="+mn-cs"/>
              </a:rPr>
              <a:t>􀂃 Each member of the team knows that he or she can influence the team agenda. There is a</a:t>
            </a:r>
          </a:p>
          <a:p>
            <a:r>
              <a:rPr lang="en-US" sz="1200" b="0" i="0" u="none" strike="noStrike" kern="1200" baseline="0" dirty="0" smtClean="0">
                <a:solidFill>
                  <a:schemeClr val="tx1"/>
                </a:solidFill>
                <a:latin typeface="+mn-lt"/>
                <a:ea typeface="+mn-ea"/>
                <a:cs typeface="+mn-cs"/>
              </a:rPr>
              <a:t>feeling of trust and equal influence among team members that facilitates open and honest</a:t>
            </a:r>
          </a:p>
          <a:p>
            <a:r>
              <a:rPr lang="en-US" sz="1200" b="0" i="0" u="none" strike="noStrike" kern="1200" baseline="0" dirty="0" smtClean="0">
                <a:solidFill>
                  <a:schemeClr val="tx1"/>
                </a:solidFill>
                <a:latin typeface="+mn-lt"/>
                <a:ea typeface="+mn-ea"/>
                <a:cs typeface="+mn-cs"/>
              </a:rPr>
              <a:t>communication.</a:t>
            </a:r>
            <a:endParaRPr lang="en-US" dirty="0" smtClean="0"/>
          </a:p>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31</a:t>
            </a:fld>
            <a:endParaRPr lang="en-US"/>
          </a:p>
        </p:txBody>
      </p:sp>
    </p:spTree>
    <p:extLst>
      <p:ext uri="{BB962C8B-B14F-4D97-AF65-F5344CB8AC3E}">
        <p14:creationId xmlns:p14="http://schemas.microsoft.com/office/powerpoint/2010/main" val="1265291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look at the questions that</a:t>
            </a:r>
            <a:r>
              <a:rPr lang="en-US" baseline="0" dirty="0" smtClean="0"/>
              <a:t> you put “False” beside. Those are areas in which your team can do better. I would suggest that you allow each of your teams and all their members to take the quiz to see areas in which they feel they could do better as a team. While you want them to keep moving forward in the work that they do, it is also important to make sure teams in the building are strong, effective teams that can get the work done.</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32</a:t>
            </a:fld>
            <a:endParaRPr lang="en-US"/>
          </a:p>
        </p:txBody>
      </p:sp>
    </p:spTree>
    <p:extLst>
      <p:ext uri="{BB962C8B-B14F-4D97-AF65-F5344CB8AC3E}">
        <p14:creationId xmlns:p14="http://schemas.microsoft.com/office/powerpoint/2010/main" val="1121559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were all great pointers on how to develop a strong team, work together in a culture of candor, and make sure everyone has a voice on the team. The process of teaming. Now,</a:t>
            </a:r>
            <a:r>
              <a:rPr lang="en-US" baseline="0" dirty="0" smtClean="0"/>
              <a:t> we want to take a closer look at each of the three teams mentioned earlier: the Leadership Team, Instructional Teams, and a School Community Council. Even if your school does not call these teams by those names, schools typically have teams which are similar in function and make-up. We want to take a look at what these teams DO.</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33</a:t>
            </a:fld>
            <a:endParaRPr lang="en-US"/>
          </a:p>
        </p:txBody>
      </p:sp>
    </p:spTree>
    <p:extLst>
      <p:ext uri="{BB962C8B-B14F-4D97-AF65-F5344CB8AC3E}">
        <p14:creationId xmlns:p14="http://schemas.microsoft.com/office/powerpoint/2010/main" val="195280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first module, we discussed the big picture of a school and the functions</a:t>
            </a:r>
            <a:r>
              <a:rPr lang="en-US" baseline="0" dirty="0" smtClean="0"/>
              <a:t> that are found in every school. As a reminder, those functions include deciding, learning, and connecting. All teams have these three functions built into their work. Later, we’ll look at some indicators that specifically speak to some of these functions of teams. For now, I just wanted to remind you of the bigger picture of the work of a school and the teams within a school.</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5</a:t>
            </a:fld>
            <a:endParaRPr lang="en-US"/>
          </a:p>
        </p:txBody>
      </p:sp>
    </p:spTree>
    <p:extLst>
      <p:ext uri="{BB962C8B-B14F-4D97-AF65-F5344CB8AC3E}">
        <p14:creationId xmlns:p14="http://schemas.microsoft.com/office/powerpoint/2010/main" val="3310166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Leadership Team should consist of the</a:t>
            </a:r>
            <a:r>
              <a:rPr lang="en-US" baseline="0" dirty="0" smtClean="0"/>
              <a:t> principal, representatives from each instructional team, and can also include other staff such as special education personnel or counselors. The team </a:t>
            </a:r>
            <a:r>
              <a:rPr lang="en-US" sz="1200" b="0" i="0" u="none" strike="noStrike" kern="1200" baseline="0" dirty="0" smtClean="0">
                <a:solidFill>
                  <a:schemeClr val="tx1"/>
                </a:solidFill>
                <a:latin typeface="+mn-lt"/>
                <a:ea typeface="+mn-ea"/>
                <a:cs typeface="+mn-cs"/>
              </a:rPr>
              <a:t>meets twice each month, monitors school-level student learning data and guides the process of continuous school improvement. The </a:t>
            </a:r>
            <a:r>
              <a:rPr lang="en-US" sz="1200" b="0" i="1" u="none" strike="noStrike" kern="1200" baseline="0" dirty="0" smtClean="0">
                <a:solidFill>
                  <a:schemeClr val="tx1"/>
                </a:solidFill>
                <a:latin typeface="+mn-lt"/>
                <a:ea typeface="+mn-ea"/>
                <a:cs typeface="+mn-cs"/>
              </a:rPr>
              <a:t>Leadership Team </a:t>
            </a:r>
            <a:r>
              <a:rPr lang="en-US" sz="1200" b="0" i="0" u="none" strike="noStrike" kern="1200" baseline="0" dirty="0" smtClean="0">
                <a:solidFill>
                  <a:schemeClr val="tx1"/>
                </a:solidFill>
                <a:latin typeface="+mn-lt"/>
                <a:ea typeface="+mn-ea"/>
                <a:cs typeface="+mn-cs"/>
              </a:rPr>
              <a:t>maintains a school culture that is friendly, supportive, and focused on children’s learning. Indicators of effective practice keep the Leadership Team focused on their role in the school.</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34</a:t>
            </a:fld>
            <a:endParaRPr lang="en-US"/>
          </a:p>
        </p:txBody>
      </p:sp>
    </p:spTree>
    <p:extLst>
      <p:ext uri="{BB962C8B-B14F-4D97-AF65-F5344CB8AC3E}">
        <p14:creationId xmlns:p14="http://schemas.microsoft.com/office/powerpoint/2010/main" val="3230845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a:t>
            </a:r>
            <a:r>
              <a:rPr lang="en-US" baseline="0" dirty="0" smtClean="0"/>
              <a:t> of real leaderships teams doing the work described in the indicators. In Augusta, Arkansas, the leadership team says, “</a:t>
            </a:r>
            <a:r>
              <a:rPr lang="en-US" dirty="0" smtClean="0"/>
              <a:t>We are always sending the work that we do in leadership teams to the teachers. We want them to know which indicators we are focusing</a:t>
            </a:r>
            <a:r>
              <a:rPr lang="en-US" baseline="0" dirty="0" smtClean="0"/>
              <a:t> on, what we are looking at, and what research says. Our meetings always end with tasks to complete and action items to address, and we share that information immediately with all teachers.” The Augusta team is a conduit of communication to the faculty and staff.</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35</a:t>
            </a:fld>
            <a:endParaRPr lang="en-US"/>
          </a:p>
        </p:txBody>
      </p:sp>
    </p:spTree>
    <p:extLst>
      <p:ext uri="{BB962C8B-B14F-4D97-AF65-F5344CB8AC3E}">
        <p14:creationId xmlns:p14="http://schemas.microsoft.com/office/powerpoint/2010/main" val="650710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leadership team at Todd County Elementary on the Rosebud Sioux Tribe reservation in Mission, South Dakota follows</a:t>
            </a:r>
          </a:p>
          <a:p>
            <a:r>
              <a:rPr lang="en-US" sz="1200" b="0" i="0" u="none" strike="noStrike" kern="1200" baseline="0" dirty="0" smtClean="0">
                <a:solidFill>
                  <a:schemeClr val="tx1"/>
                </a:solidFill>
                <a:latin typeface="+mn-lt"/>
                <a:ea typeface="+mn-ea"/>
                <a:cs typeface="+mn-cs"/>
              </a:rPr>
              <a:t>the guidance of Indistar and its research, meeting twice per month for 1½ to 2 hours. Their teams says that “Every other Wednesday we meet</a:t>
            </a:r>
          </a:p>
          <a:p>
            <a:r>
              <a:rPr lang="en-US" sz="1200" b="0" i="0" u="none" strike="noStrike" kern="1200" baseline="0" dirty="0" smtClean="0">
                <a:solidFill>
                  <a:schemeClr val="tx1"/>
                </a:solidFill>
                <a:latin typeface="+mn-lt"/>
                <a:ea typeface="+mn-ea"/>
                <a:cs typeface="+mn-cs"/>
              </a:rPr>
              <a:t>at the same time, same place. Our meeting times are selected before the year begins, roles are established and rotated each month for keeping time and taking minutes. Our agenda for each meeting is established at the end of the previous meeting. There are no surprises, only expectations for hard work.”</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36</a:t>
            </a:fld>
            <a:endParaRPr lang="en-US"/>
          </a:p>
        </p:txBody>
      </p:sp>
    </p:spTree>
    <p:extLst>
      <p:ext uri="{BB962C8B-B14F-4D97-AF65-F5344CB8AC3E}">
        <p14:creationId xmlns:p14="http://schemas.microsoft.com/office/powerpoint/2010/main" val="4040491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Enemy Swim Day School is located in the upper northeast corner of South Dakota. Their leadership team was very excited to be given access to a tool that they believed would keep them focused and put all the pieces of a school improvement plan in one convenient place. After almost four years of using the system, Enemy Swim is still excited about Indistar because its faculty are seeing its anticipated potential fully realized. This leadership team guides the improvement planning in Indistar; however, all the staff is involved with the work. Information from other teams informs the leadership team on what to include in Indistar, which provides the means for the school to keep all the work focused on their four priorities: academics (with technology), Dakota culture and language, individual potential, and family and community collaboration. </a:t>
            </a:r>
          </a:p>
        </p:txBody>
      </p:sp>
      <p:sp>
        <p:nvSpPr>
          <p:cNvPr id="4" name="Slide Number Placeholder 3"/>
          <p:cNvSpPr>
            <a:spLocks noGrp="1"/>
          </p:cNvSpPr>
          <p:nvPr>
            <p:ph type="sldNum" sz="quarter" idx="10"/>
          </p:nvPr>
        </p:nvSpPr>
        <p:spPr/>
        <p:txBody>
          <a:bodyPr/>
          <a:lstStyle/>
          <a:p>
            <a:fld id="{C5EF263A-B6C6-4B79-98BF-8EF885B9AB25}" type="slidenum">
              <a:rPr lang="en-US" smtClean="0"/>
              <a:t>37</a:t>
            </a:fld>
            <a:endParaRPr lang="en-US"/>
          </a:p>
        </p:txBody>
      </p:sp>
    </p:spTree>
    <p:extLst>
      <p:ext uri="{BB962C8B-B14F-4D97-AF65-F5344CB8AC3E}">
        <p14:creationId xmlns:p14="http://schemas.microsoft.com/office/powerpoint/2010/main" val="4208613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Washburn Elementary school in Maine, the principal challenged her Leadership Team to dig deeply into the indicators, using Wise Ways to stimulate and challenge their thinking. They identified some indicators that were “Limited Development or Implementation” and sought ways to improve their implementation. The principal engaged her entire staff in this process. Team leaders solicited input and opinions from all teachers in the school and brought back to the Leadership Team a broad array of information that informed their discussions and ultimate decision making. </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38</a:t>
            </a:fld>
            <a:endParaRPr lang="en-US"/>
          </a:p>
        </p:txBody>
      </p:sp>
    </p:spTree>
    <p:extLst>
      <p:ext uri="{BB962C8B-B14F-4D97-AF65-F5344CB8AC3E}">
        <p14:creationId xmlns:p14="http://schemas.microsoft.com/office/powerpoint/2010/main" val="2250142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a:t>
            </a:r>
            <a:r>
              <a:rPr lang="en-US" baseline="0" dirty="0" smtClean="0"/>
              <a:t> were real leadership teams expressing what work they do in their schools. What is the work of your leadership team? Does you school have one? Does it have the right people on the team? Do you discuss matters of real significance?  </a:t>
            </a:r>
          </a:p>
          <a:p>
            <a:r>
              <a:rPr lang="en-US" baseline="0" dirty="0" smtClean="0"/>
              <a:t>Take about 10 minutes and discuss these questions at your table.</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39</a:t>
            </a:fld>
            <a:endParaRPr lang="en-US"/>
          </a:p>
        </p:txBody>
      </p:sp>
    </p:spTree>
    <p:extLst>
      <p:ext uri="{BB962C8B-B14F-4D97-AF65-F5344CB8AC3E}">
        <p14:creationId xmlns:p14="http://schemas.microsoft.com/office/powerpoint/2010/main" val="3956104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Instructional Teams </a:t>
            </a:r>
            <a:r>
              <a:rPr lang="en-US" sz="1200" b="0" i="0" u="none" strike="noStrike" kern="1200" baseline="0" dirty="0" smtClean="0">
                <a:solidFill>
                  <a:schemeClr val="tx1"/>
                </a:solidFill>
                <a:latin typeface="+mn-lt"/>
                <a:ea typeface="+mn-ea"/>
                <a:cs typeface="+mn-cs"/>
              </a:rPr>
              <a:t>(grade-level or subject area) of teachers meet at least twice each month</a:t>
            </a:r>
          </a:p>
          <a:p>
            <a:r>
              <a:rPr lang="en-US" sz="1200" b="0" i="0" u="none" strike="noStrike" kern="1200" baseline="0" dirty="0" smtClean="0">
                <a:solidFill>
                  <a:schemeClr val="tx1"/>
                </a:solidFill>
                <a:latin typeface="+mn-lt"/>
                <a:ea typeface="+mn-ea"/>
                <a:cs typeface="+mn-cs"/>
              </a:rPr>
              <a:t>to develop and refine Unit Plans and examine student-learning data relevant to the scope of the</a:t>
            </a:r>
          </a:p>
          <a:p>
            <a:r>
              <a:rPr lang="en-US" sz="1200" b="0" i="0" u="none" strike="noStrike" kern="1200" baseline="0" dirty="0" smtClean="0">
                <a:solidFill>
                  <a:schemeClr val="tx1"/>
                </a:solidFill>
                <a:latin typeface="+mn-lt"/>
                <a:ea typeface="+mn-ea"/>
                <a:cs typeface="+mn-cs"/>
              </a:rPr>
              <a:t>team. Instructional Teams monitor grade-level or subject-area student learning data, and share ideas and practices. The </a:t>
            </a:r>
            <a:r>
              <a:rPr lang="en-US" sz="1200" b="0" i="1" u="none" strike="noStrike" kern="1200" baseline="0" dirty="0" smtClean="0">
                <a:solidFill>
                  <a:schemeClr val="tx1"/>
                </a:solidFill>
                <a:latin typeface="+mn-lt"/>
                <a:ea typeface="+mn-ea"/>
                <a:cs typeface="+mn-cs"/>
              </a:rPr>
              <a:t>Instructional Team </a:t>
            </a:r>
            <a:r>
              <a:rPr lang="en-US" sz="1200" b="0" i="0" u="none" strike="noStrike" kern="1200" baseline="0" dirty="0" smtClean="0">
                <a:solidFill>
                  <a:schemeClr val="tx1"/>
                </a:solidFill>
                <a:latin typeface="+mn-lt"/>
                <a:ea typeface="+mn-ea"/>
                <a:cs typeface="+mn-cs"/>
              </a:rPr>
              <a:t>determines the </a:t>
            </a:r>
            <a:r>
              <a:rPr lang="en-US" sz="1200" b="0" i="1" u="none" strike="noStrike" kern="1200" baseline="0" dirty="0" smtClean="0">
                <a:solidFill>
                  <a:schemeClr val="tx1"/>
                </a:solidFill>
                <a:latin typeface="+mn-lt"/>
                <a:ea typeface="+mn-ea"/>
                <a:cs typeface="+mn-cs"/>
              </a:rPr>
              <a:t>Units of Instruction </a:t>
            </a:r>
            <a:r>
              <a:rPr lang="en-US" sz="1200" b="0" i="0" u="none" strike="noStrike" kern="1200" baseline="0" dirty="0" smtClean="0">
                <a:solidFill>
                  <a:schemeClr val="tx1"/>
                </a:solidFill>
                <a:latin typeface="+mn-lt"/>
                <a:ea typeface="+mn-ea"/>
                <a:cs typeface="+mn-cs"/>
              </a:rPr>
              <a:t>for each subject and for each reporting period. They develop unit pre- and post-tests.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a:t>
            </a:r>
            <a:r>
              <a:rPr lang="en-US" baseline="0" dirty="0" smtClean="0"/>
              <a:t> are LOTS of indicators in Indistar that talk about what teams of teachers DO—and for very good reason. What happens in the classroom is important. It is the business of the school. It is the heart and soul. And without the proper preparation and teamwork, classrooms and students suffer. These are just a few of the indicators. Other indicators may focus on what the individual teacher does in his or her classroom, but those should also be discussed candidly in the Instruction team.</a:t>
            </a:r>
            <a:endParaRPr lang="en-US" dirty="0" smtClean="0"/>
          </a:p>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40</a:t>
            </a:fld>
            <a:endParaRPr lang="en-US"/>
          </a:p>
        </p:txBody>
      </p:sp>
    </p:spTree>
    <p:extLst>
      <p:ext uri="{BB962C8B-B14F-4D97-AF65-F5344CB8AC3E}">
        <p14:creationId xmlns:p14="http://schemas.microsoft.com/office/powerpoint/2010/main" val="963158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Instructional Teams need common planning time. Team meeting time can be found and carved out of workshop days, common lunch times, common prep time when elementary students are pulled for special teachers, and common prep time for middle and high school teachers as part of regularly scheduled prep time.</a:t>
            </a:r>
          </a:p>
          <a:p>
            <a:r>
              <a:rPr lang="en-US" sz="1200" b="0" i="0" u="none" strike="noStrike" kern="1200" baseline="0" dirty="0" err="1" smtClean="0">
                <a:solidFill>
                  <a:schemeClr val="tx1"/>
                </a:solidFill>
                <a:latin typeface="+mn-lt"/>
                <a:ea typeface="+mn-ea"/>
                <a:cs typeface="+mn-cs"/>
              </a:rPr>
              <a:t>Marzano</a:t>
            </a:r>
            <a:r>
              <a:rPr lang="en-US" sz="1200" b="0" i="0" u="none" strike="noStrike" kern="1200" baseline="0" dirty="0" smtClean="0">
                <a:solidFill>
                  <a:schemeClr val="tx1"/>
                </a:solidFill>
                <a:latin typeface="+mn-lt"/>
                <a:ea typeface="+mn-ea"/>
                <a:cs typeface="+mn-cs"/>
              </a:rPr>
              <a:t> (2003) suggests that “a team approach to planning and decision making allows for distributive leadership. Planning and decision making within the school require </a:t>
            </a:r>
            <a:r>
              <a:rPr lang="en-US" sz="1200" b="0" i="1" u="none" strike="noStrike" kern="1200" baseline="0" dirty="0" smtClean="0">
                <a:solidFill>
                  <a:schemeClr val="tx1"/>
                </a:solidFill>
                <a:latin typeface="+mn-lt"/>
                <a:ea typeface="+mn-ea"/>
                <a:cs typeface="+mn-cs"/>
              </a:rPr>
              <a:t>teams</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time</a:t>
            </a:r>
            <a:r>
              <a:rPr lang="en-US" sz="1200" b="0" i="0" u="none" strike="noStrike" kern="1200" baseline="0" dirty="0" smtClean="0">
                <a:solidFill>
                  <a:schemeClr val="tx1"/>
                </a:solidFill>
                <a:latin typeface="+mn-lt"/>
                <a:ea typeface="+mn-ea"/>
                <a:cs typeface="+mn-cs"/>
              </a:rPr>
              <a:t>, and </a:t>
            </a:r>
            <a:r>
              <a:rPr lang="en-US" sz="1200" b="0" i="1" u="none" strike="noStrike" kern="1200" baseline="0" dirty="0" smtClean="0">
                <a:solidFill>
                  <a:schemeClr val="tx1"/>
                </a:solidFill>
                <a:latin typeface="+mn-lt"/>
                <a:ea typeface="+mn-ea"/>
                <a:cs typeface="+mn-cs"/>
              </a:rPr>
              <a:t>access to timely information</a:t>
            </a:r>
            <a:r>
              <a:rPr lang="en-US" sz="1200" b="0" i="0" u="none" strike="noStrike" kern="1200" baseline="0" dirty="0" smtClean="0">
                <a:solidFill>
                  <a:schemeClr val="tx1"/>
                </a:solidFill>
                <a:latin typeface="+mn-lt"/>
                <a:ea typeface="+mn-ea"/>
                <a:cs typeface="+mn-cs"/>
              </a:rPr>
              <a:t>. That is, decision-making groups must be organized</a:t>
            </a:r>
          </a:p>
          <a:p>
            <a:r>
              <a:rPr lang="en-US" sz="1200" b="0" i="0" u="none" strike="noStrike" kern="1200" baseline="0" dirty="0" smtClean="0">
                <a:solidFill>
                  <a:schemeClr val="tx1"/>
                </a:solidFill>
                <a:latin typeface="+mn-lt"/>
                <a:ea typeface="+mn-ea"/>
                <a:cs typeface="+mn-cs"/>
              </a:rPr>
              <a:t>and given time to plan and monitor the parts of the system for which they are responsible” (in Redding, 2007, p. 101).</a:t>
            </a:r>
          </a:p>
          <a:p>
            <a:r>
              <a:rPr lang="en-US" sz="1200" b="0" i="0" u="none" strike="noStrike" kern="1200" baseline="0" dirty="0" smtClean="0">
                <a:solidFill>
                  <a:schemeClr val="tx1"/>
                </a:solidFill>
                <a:latin typeface="+mn-lt"/>
                <a:ea typeface="+mn-ea"/>
                <a:cs typeface="+mn-cs"/>
              </a:rPr>
              <a:t>Let’s watch a real team doing just that.</a:t>
            </a:r>
            <a:endParaRPr lang="en-US" dirty="0" smtClean="0"/>
          </a:p>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41</a:t>
            </a:fld>
            <a:endParaRPr lang="en-US"/>
          </a:p>
        </p:txBody>
      </p:sp>
    </p:spTree>
    <p:extLst>
      <p:ext uri="{BB962C8B-B14F-4D97-AF65-F5344CB8AC3E}">
        <p14:creationId xmlns:p14="http://schemas.microsoft.com/office/powerpoint/2010/main" val="3167353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42</a:t>
            </a:fld>
            <a:endParaRPr lang="en-US"/>
          </a:p>
        </p:txBody>
      </p:sp>
    </p:spTree>
    <p:extLst>
      <p:ext uri="{BB962C8B-B14F-4D97-AF65-F5344CB8AC3E}">
        <p14:creationId xmlns:p14="http://schemas.microsoft.com/office/powerpoint/2010/main" val="2724115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you notice</a:t>
            </a:r>
            <a:r>
              <a:rPr lang="en-US" baseline="0" dirty="0" smtClean="0"/>
              <a:t> how these teachers were comfortable expressing where they felt they had not done a good job and how other teachers stepped in to assist them with ideas and materials? Did you notice how every teacher was given a chance to speak and all the others listened? They looked at their students as a whole: students were THEIR students and they were all invested in the improvement of their practices to better serve their students. This is what good instructional teams do. </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43</a:t>
            </a:fld>
            <a:endParaRPr lang="en-US"/>
          </a:p>
        </p:txBody>
      </p:sp>
    </p:spTree>
    <p:extLst>
      <p:ext uri="{BB962C8B-B14F-4D97-AF65-F5344CB8AC3E}">
        <p14:creationId xmlns:p14="http://schemas.microsoft.com/office/powerpoint/2010/main" val="511388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can also look at the functions of a school divided up by the teams that are most likely found within any school. Your school may call them something different, but the work of those teams will be quite similar to these: the Leadership Team, Instructional Teams, and a School Community Council. While each of these teams have very specific roles within the school, there are some commonalities in the teaming process that are what we would call just good team practices. We’ll take a look at these good team practices first, and then come back to the specifics of each type of team.</a:t>
            </a:r>
            <a:endParaRPr lang="en-US" dirty="0" smtClean="0"/>
          </a:p>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6</a:t>
            </a:fld>
            <a:endParaRPr lang="en-US"/>
          </a:p>
        </p:txBody>
      </p:sp>
    </p:spTree>
    <p:extLst>
      <p:ext uri="{BB962C8B-B14F-4D97-AF65-F5344CB8AC3E}">
        <p14:creationId xmlns:p14="http://schemas.microsoft.com/office/powerpoint/2010/main" val="900898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your table or with a partner, discuss the following</a:t>
            </a:r>
            <a:r>
              <a:rPr lang="en-US" baseline="0" dirty="0" smtClean="0"/>
              <a:t> questions. We’ll take about 10 minutes and then we’ll share out at least one characteristic of the video team that you saw that you can take back to your own team.</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44</a:t>
            </a:fld>
            <a:endParaRPr lang="en-US"/>
          </a:p>
        </p:txBody>
      </p:sp>
    </p:spTree>
    <p:extLst>
      <p:ext uri="{BB962C8B-B14F-4D97-AF65-F5344CB8AC3E}">
        <p14:creationId xmlns:p14="http://schemas.microsoft.com/office/powerpoint/2010/main" val="1628873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 </a:t>
            </a:r>
            <a:r>
              <a:rPr lang="en-US" sz="1200" b="1" i="0" u="none" strike="noStrike" kern="1200" baseline="0" dirty="0" smtClean="0">
                <a:solidFill>
                  <a:schemeClr val="tx1"/>
                </a:solidFill>
                <a:latin typeface="+mn-lt"/>
                <a:ea typeface="+mn-ea"/>
                <a:cs typeface="+mn-cs"/>
              </a:rPr>
              <a:t>School Community Council </a:t>
            </a:r>
            <a:r>
              <a:rPr lang="en-US" sz="1200" b="0" i="0" u="none" strike="noStrike" kern="1200" baseline="0" dirty="0" smtClean="0">
                <a:solidFill>
                  <a:schemeClr val="tx1"/>
                </a:solidFill>
                <a:latin typeface="+mn-lt"/>
                <a:ea typeface="+mn-ea"/>
                <a:cs typeface="+mn-cs"/>
              </a:rPr>
              <a:t>consists of the principal, teachers, and parents. There should be a majority of parent members—and they should be parents who are not otherwise employed by the school. The School Community Council meets twice each month to connect families and communities with the school’s learning goals to provide the necessary support for all students. </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45</a:t>
            </a:fld>
            <a:endParaRPr lang="en-US"/>
          </a:p>
        </p:txBody>
      </p:sp>
    </p:spTree>
    <p:extLst>
      <p:ext uri="{BB962C8B-B14F-4D97-AF65-F5344CB8AC3E}">
        <p14:creationId xmlns:p14="http://schemas.microsoft.com/office/powerpoint/2010/main" val="3498383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connection between the school and the home is built upon purpose, communication, education, and association. A school community is not the school’s affiliation with external agencies, nor is it a place. A school community is found in the relationships among the people intimately attached to a school—the students, their teachers, the families of the students, the school’s staff, and volunteers. The people know their school community’s </a:t>
            </a:r>
            <a:r>
              <a:rPr lang="en-US" sz="1200" b="0" i="1" u="none" strike="noStrike" kern="1200" baseline="0" dirty="0" smtClean="0">
                <a:solidFill>
                  <a:schemeClr val="tx1"/>
                </a:solidFill>
                <a:latin typeface="+mn-lt"/>
                <a:ea typeface="+mn-ea"/>
                <a:cs typeface="+mn-cs"/>
              </a:rPr>
              <a:t>purpose, </a:t>
            </a:r>
            <a:r>
              <a:rPr lang="en-US" sz="1200" b="0" i="0" u="none" strike="noStrike" kern="1200" baseline="0" dirty="0" smtClean="0">
                <a:solidFill>
                  <a:schemeClr val="tx1"/>
                </a:solidFill>
                <a:latin typeface="+mn-lt"/>
                <a:ea typeface="+mn-ea"/>
                <a:cs typeface="+mn-cs"/>
              </a:rPr>
              <a:t>what they value in the education of their children, and everyone’s role in getting the job done.</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46</a:t>
            </a:fld>
            <a:endParaRPr lang="en-US"/>
          </a:p>
        </p:txBody>
      </p:sp>
    </p:spTree>
    <p:extLst>
      <p:ext uri="{BB962C8B-B14F-4D97-AF65-F5344CB8AC3E}">
        <p14:creationId xmlns:p14="http://schemas.microsoft.com/office/powerpoint/2010/main" val="765569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are just a few indicators of an effective school community.</a:t>
            </a:r>
          </a:p>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47</a:t>
            </a:fld>
            <a:endParaRPr lang="en-US"/>
          </a:p>
        </p:txBody>
      </p:sp>
    </p:spTree>
    <p:extLst>
      <p:ext uri="{BB962C8B-B14F-4D97-AF65-F5344CB8AC3E}">
        <p14:creationId xmlns:p14="http://schemas.microsoft.com/office/powerpoint/2010/main" val="21174763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48</a:t>
            </a:fld>
            <a:endParaRPr lang="en-US"/>
          </a:p>
        </p:txBody>
      </p:sp>
    </p:spTree>
    <p:extLst>
      <p:ext uri="{BB962C8B-B14F-4D97-AF65-F5344CB8AC3E}">
        <p14:creationId xmlns:p14="http://schemas.microsoft.com/office/powerpoint/2010/main" val="41869240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your table or with a partner, discuss these questions. Let’s take about 10 minutes.</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49</a:t>
            </a:fld>
            <a:endParaRPr lang="en-US"/>
          </a:p>
        </p:txBody>
      </p:sp>
    </p:spTree>
    <p:extLst>
      <p:ext uri="{BB962C8B-B14F-4D97-AF65-F5344CB8AC3E}">
        <p14:creationId xmlns:p14="http://schemas.microsoft.com/office/powerpoint/2010/main" val="17431301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wealth of fre</a:t>
            </a:r>
            <a:r>
              <a:rPr lang="en-US" baseline="0" dirty="0" smtClean="0"/>
              <a:t>e resources for schools, teachers, and parents at www.schoolcommunitynetwork.org. I would encourage you to visit the site and see what is available to assist you in working with your parents. You can also connect to the site by putting a link on your school’s web page and let parents and teachers know the site is available with resources for them. </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50</a:t>
            </a:fld>
            <a:endParaRPr lang="en-US"/>
          </a:p>
        </p:txBody>
      </p:sp>
    </p:spTree>
    <p:extLst>
      <p:ext uri="{BB962C8B-B14F-4D97-AF65-F5344CB8AC3E}">
        <p14:creationId xmlns:p14="http://schemas.microsoft.com/office/powerpoint/2010/main" val="2950452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You can see the valuable role that teams play in the make-up and structure of the school. We’ve looked at the process of teaming: how do you form effective teams. We’ve looked at the specific role different types of teams have in a school: what teams do. But why have teams at all? They seem like a LOT of work. Because teams allow you to magnify the talents of everyone in the building. </a:t>
            </a:r>
          </a:p>
          <a:p>
            <a:r>
              <a:rPr lang="en-US" sz="1200" b="0" i="0" u="none" strike="noStrike" kern="1200" baseline="0" dirty="0" smtClean="0">
                <a:solidFill>
                  <a:schemeClr val="tx1"/>
                </a:solidFill>
                <a:latin typeface="+mn-lt"/>
                <a:ea typeface="+mn-ea"/>
                <a:cs typeface="+mn-cs"/>
              </a:rPr>
              <a:t>Danielson says, “The school administrator cannot be an expert in everything. Individual teachers, of course, have their own particular areas of knowledge,</a:t>
            </a:r>
          </a:p>
          <a:p>
            <a:r>
              <a:rPr lang="en-US" sz="1200" b="0" i="0" u="none" strike="noStrike" kern="1200" baseline="0" dirty="0" smtClean="0">
                <a:solidFill>
                  <a:schemeClr val="tx1"/>
                </a:solidFill>
                <a:latin typeface="+mn-lt"/>
                <a:ea typeface="+mn-ea"/>
                <a:cs typeface="+mn-cs"/>
              </a:rPr>
              <a:t>but a group of teacher leaders can supply the variety of professional knowledge needed for sustained school improvement” (Danielson, 2007).</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51</a:t>
            </a:fld>
            <a:endParaRPr lang="en-US"/>
          </a:p>
        </p:txBody>
      </p:sp>
    </p:spTree>
    <p:extLst>
      <p:ext uri="{BB962C8B-B14F-4D97-AF65-F5344CB8AC3E}">
        <p14:creationId xmlns:p14="http://schemas.microsoft.com/office/powerpoint/2010/main" val="11486219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Promoting teacher leadership is not about involving teachers in “managerial and administrative duties” but rather “playing to the strength of their classroom expertise….By inviting expert teachers to assist in improving learning conditions throughout the school, we aren’t removing our</a:t>
            </a:r>
          </a:p>
          <a:p>
            <a:r>
              <a:rPr lang="en-US" sz="1200" b="0" i="0" u="none" strike="noStrike" kern="1200" baseline="0" dirty="0" smtClean="0">
                <a:solidFill>
                  <a:schemeClr val="tx1"/>
                </a:solidFill>
                <a:latin typeface="+mn-lt"/>
                <a:ea typeface="+mn-ea"/>
                <a:cs typeface="+mn-cs"/>
              </a:rPr>
              <a:t>best teachers from the classroom. We are extending their reach” (Scherer, 2007). The benefits for cultivating teacher leaders are well worth the effort. Teacher leaders can “mentor new faculty members, contribute deep knowledge of their school and community to the decision-making</a:t>
            </a:r>
          </a:p>
          <a:p>
            <a:r>
              <a:rPr lang="en-US" sz="1200" b="0" i="0" u="none" strike="noStrike" kern="1200" baseline="0" dirty="0" smtClean="0">
                <a:solidFill>
                  <a:schemeClr val="tx1"/>
                </a:solidFill>
                <a:latin typeface="+mn-lt"/>
                <a:ea typeface="+mn-ea"/>
                <a:cs typeface="+mn-cs"/>
              </a:rPr>
              <a:t>process, provide example of outstanding teaching to colleagues, and support school improvement efforts (Barth, 2001; Lieberman &amp; Miller, 2004)” (</a:t>
            </a:r>
            <a:r>
              <a:rPr lang="en-US" sz="1200" b="0" i="0" u="none" strike="noStrike" kern="1200" baseline="0" dirty="0" err="1" smtClean="0">
                <a:solidFill>
                  <a:schemeClr val="tx1"/>
                </a:solidFill>
                <a:latin typeface="+mn-lt"/>
                <a:ea typeface="+mn-ea"/>
                <a:cs typeface="+mn-cs"/>
              </a:rPr>
              <a:t>Lattimer</a:t>
            </a:r>
            <a:r>
              <a:rPr lang="en-US" sz="1200" b="0" i="0" u="none" strike="noStrike" kern="1200" baseline="0" dirty="0" smtClean="0">
                <a:solidFill>
                  <a:schemeClr val="tx1"/>
                </a:solidFill>
                <a:latin typeface="+mn-lt"/>
                <a:ea typeface="+mn-ea"/>
                <a:cs typeface="+mn-cs"/>
              </a:rPr>
              <a:t>, 2007).</a:t>
            </a:r>
            <a:endParaRPr lang="en-US"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5EF263A-B6C6-4B79-98BF-8EF885B9AB25}" type="slidenum">
              <a:rPr lang="en-US" smtClean="0"/>
              <a:t>52</a:t>
            </a:fld>
            <a:endParaRPr lang="en-US"/>
          </a:p>
        </p:txBody>
      </p:sp>
    </p:spTree>
    <p:extLst>
      <p:ext uri="{BB962C8B-B14F-4D97-AF65-F5344CB8AC3E}">
        <p14:creationId xmlns:p14="http://schemas.microsoft.com/office/powerpoint/2010/main" val="466388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opportunities for teacher leadership or sharing do not happen of their own accord. The</a:t>
            </a:r>
          </a:p>
          <a:p>
            <a:r>
              <a:rPr lang="en-US" sz="1200" b="0" i="0" u="none" strike="noStrike" kern="1200" baseline="0" dirty="0" smtClean="0">
                <a:solidFill>
                  <a:schemeClr val="tx1"/>
                </a:solidFill>
                <a:latin typeface="+mn-lt"/>
                <a:ea typeface="+mn-ea"/>
                <a:cs typeface="+mn-cs"/>
              </a:rPr>
              <a:t>principal needs to plan for this to happen or create the atmosphere in which this can take place.</a:t>
            </a:r>
          </a:p>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53</a:t>
            </a:fld>
            <a:endParaRPr lang="en-US"/>
          </a:p>
        </p:txBody>
      </p:sp>
    </p:spTree>
    <p:extLst>
      <p:ext uri="{BB962C8B-B14F-4D97-AF65-F5344CB8AC3E}">
        <p14:creationId xmlns:p14="http://schemas.microsoft.com/office/powerpoint/2010/main" val="75932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indicators of effective</a:t>
            </a:r>
            <a:r>
              <a:rPr lang="en-US" baseline="0" dirty="0" smtClean="0"/>
              <a:t> teaming practices are quick and to the point. Either a team does these things, or it does not. But the first work of a team is to make sure these processes are in place so they can operate efficiently and keep records of what they have discussed and planned to do.</a:t>
            </a:r>
            <a:endParaRPr lang="en-US" dirty="0" smtClean="0"/>
          </a:p>
          <a:p>
            <a:endParaRPr lang="en-US" dirty="0" smtClean="0"/>
          </a:p>
          <a:p>
            <a:r>
              <a:rPr lang="en-US" dirty="0" smtClean="0"/>
              <a:t>A team structure is officially incorporated into the school improvement plan and school governance policy. This may sound like a small thing, and</a:t>
            </a:r>
            <a:r>
              <a:rPr lang="en-US" baseline="0" dirty="0" smtClean="0"/>
              <a:t> schools may skip this indicators when working on the effective practice of teaming, however, if team structures are not intentionally written into school policy, then with a new administrator, everything can change. To insure that a team structure is built into how a school does business, it is important for the structure to be written into their policy. </a:t>
            </a:r>
          </a:p>
          <a:p>
            <a:endParaRPr lang="en-US" baseline="0" dirty="0" smtClean="0"/>
          </a:p>
          <a:p>
            <a:r>
              <a:rPr lang="en-US" baseline="0" dirty="0" smtClean="0"/>
              <a:t>All teams have written statements of purpose and by-laws for operation. Each team decides their own standards of behavior while a school may stipulate the purpose of a team and what it expects the team to accomplish. Without these simple statements, teams can flounder in deciding why they exist or what they are to accomplish.</a:t>
            </a:r>
          </a:p>
          <a:p>
            <a:endParaRPr lang="en-US" baseline="0" dirty="0" smtClean="0"/>
          </a:p>
          <a:p>
            <a:r>
              <a:rPr lang="en-US" baseline="0" dirty="0" smtClean="0"/>
              <a:t>All teams work with work plans for the year and specific work products to produce. Teams needs to know what they need to get done and when it needs to get done. We have all been on teams where a lot of talk resulted in very little action.</a:t>
            </a:r>
          </a:p>
          <a:p>
            <a:endParaRPr lang="en-US" baseline="0" dirty="0" smtClean="0"/>
          </a:p>
          <a:p>
            <a:r>
              <a:rPr lang="en-US" baseline="0" dirty="0" smtClean="0"/>
              <a:t>All teams prepare agendas for their meetings and keep minutes. These are simple procedures that all effective teams practice. Send the agenda out in advance so everyone knows what is happening and what will be discussed. Team members come to the meeting prepared for the business at hand. Minutes are taken at the meeting and kept in a place, such as Indistar, where everyone has access and a permanent record is kept of what took place. </a:t>
            </a:r>
          </a:p>
          <a:p>
            <a:endParaRPr lang="en-US" baseline="0" dirty="0" smtClean="0"/>
          </a:p>
          <a:p>
            <a:r>
              <a:rPr lang="en-US" baseline="0" dirty="0" smtClean="0"/>
              <a:t>These are all very simple procedures that keep all teams functioning in a manner that is productive and efficient. </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7</a:t>
            </a:fld>
            <a:endParaRPr lang="en-US"/>
          </a:p>
        </p:txBody>
      </p:sp>
    </p:spTree>
    <p:extLst>
      <p:ext uri="{BB962C8B-B14F-4D97-AF65-F5344CB8AC3E}">
        <p14:creationId xmlns:p14="http://schemas.microsoft.com/office/powerpoint/2010/main" val="19469794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Cedarville, Arkansas, the school was working on tasks related to curricular alignment, specifically the development of standards aligned units of instruction for each subject and grade level. The practice of developing essential and guiding questions came up in the Wise Ways research. Through team discussion, it was discovered that some teachers did not know what essential and guiding questions were or how they contributed to well-planned units and lessons. The team added a task: train teachers on the purpose and practice of developing essential questions and guiding questions.</a:t>
            </a:r>
          </a:p>
          <a:p>
            <a:r>
              <a:rPr lang="en-US" sz="1200" b="0" i="0" u="none" strike="noStrike" kern="1200" baseline="0" dirty="0" smtClean="0">
                <a:solidFill>
                  <a:schemeClr val="tx1"/>
                </a:solidFill>
                <a:latin typeface="+mn-lt"/>
                <a:ea typeface="+mn-ea"/>
                <a:cs typeface="+mn-cs"/>
              </a:rPr>
              <a:t>The leadership team identified teacher experts within the school who were particularly skilled in understanding and developing these questions and assigned them the task of training other teachers. Now adept at posing those essential and guiding questions, the faculty relies on them as keys to focusing their instructional planning.</a:t>
            </a:r>
            <a:endParaRPr lang="en-US" dirty="0" smtClean="0"/>
          </a:p>
          <a:p>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54</a:t>
            </a:fld>
            <a:endParaRPr lang="en-US"/>
          </a:p>
        </p:txBody>
      </p:sp>
    </p:spTree>
    <p:extLst>
      <p:ext uri="{BB962C8B-B14F-4D97-AF65-F5344CB8AC3E}">
        <p14:creationId xmlns:p14="http://schemas.microsoft.com/office/powerpoint/2010/main" val="702888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team</a:t>
            </a:r>
            <a:r>
              <a:rPr lang="en-US" baseline="0" dirty="0" smtClean="0"/>
              <a:t> resources are focused and members are all working to accomplish the same purpose, teamwork can be very rewarding and productive. To accomplish this:</a:t>
            </a:r>
          </a:p>
          <a:p>
            <a:pPr marL="171450" indent="-171450">
              <a:buFont typeface="Arial" panose="020B0604020202020204" pitchFamily="34" charset="0"/>
              <a:buChar char="•"/>
            </a:pPr>
            <a:r>
              <a:rPr lang="en-US" baseline="0" dirty="0" smtClean="0"/>
              <a:t>Team members take a positive approach in determining the way they are going to work together and what they want to happen.</a:t>
            </a:r>
          </a:p>
          <a:p>
            <a:pPr marL="171450" indent="-171450">
              <a:buFont typeface="Arial" panose="020B0604020202020204" pitchFamily="34" charset="0"/>
              <a:buChar char="•"/>
            </a:pPr>
            <a:r>
              <a:rPr lang="en-US" baseline="0" dirty="0" smtClean="0"/>
              <a:t>Team members have a well-defined purpose of what the team will accomplish.</a:t>
            </a:r>
          </a:p>
          <a:p>
            <a:pPr marL="171450" indent="-171450">
              <a:buFont typeface="Arial" panose="020B0604020202020204" pitchFamily="34" charset="0"/>
              <a:buChar char="•"/>
            </a:pPr>
            <a:r>
              <a:rPr lang="en-US" baseline="0" dirty="0" smtClean="0"/>
              <a:t>Team members have a positive attitude toward change and are willing to accept change to occur as needed to accomplish desired results.</a:t>
            </a:r>
          </a:p>
          <a:p>
            <a:pPr marL="171450" indent="-171450">
              <a:buFont typeface="Arial" panose="020B0604020202020204" pitchFamily="34" charset="0"/>
              <a:buChar char="•"/>
            </a:pPr>
            <a:r>
              <a:rPr lang="en-US" baseline="0" dirty="0" smtClean="0"/>
              <a:t>Team members understand that patience is required, and for some goals, long-term commitment to stay the course to achieve desired results.</a:t>
            </a:r>
          </a:p>
          <a:p>
            <a:pPr marL="171450" indent="-171450">
              <a:buFont typeface="Arial" panose="020B0604020202020204" pitchFamily="34" charset="0"/>
              <a:buChar char="•"/>
            </a:pPr>
            <a:r>
              <a:rPr lang="en-US" baseline="0" dirty="0" smtClean="0"/>
              <a:t>A well-functioning team is characterized by team members who verbally and publicly support each other.</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55</a:t>
            </a:fld>
            <a:endParaRPr lang="en-US"/>
          </a:p>
        </p:txBody>
      </p:sp>
    </p:spTree>
    <p:extLst>
      <p:ext uri="{BB962C8B-B14F-4D97-AF65-F5344CB8AC3E}">
        <p14:creationId xmlns:p14="http://schemas.microsoft.com/office/powerpoint/2010/main" val="1974523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take a moment to</a:t>
            </a:r>
            <a:r>
              <a:rPr lang="en-US" baseline="0" dirty="0" smtClean="0"/>
              <a:t> fill out the What We Learned Together sheet. I hope you’ve learned something that you can implement with your own teams. Thank you!</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56</a:t>
            </a:fld>
            <a:endParaRPr lang="en-US"/>
          </a:p>
        </p:txBody>
      </p:sp>
    </p:spTree>
    <p:extLst>
      <p:ext uri="{BB962C8B-B14F-4D97-AF65-F5344CB8AC3E}">
        <p14:creationId xmlns:p14="http://schemas.microsoft.com/office/powerpoint/2010/main" val="1600695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do this activity at your table. However, this is also an activity that you can do with your team. It doesn’t matter</a:t>
            </a:r>
            <a:r>
              <a:rPr lang="en-US" baseline="0" dirty="0" smtClean="0"/>
              <a:t> if you’ve been a team for a long time, or if it is a team you’ve just formed. This quick exercise will allow you to begin to see each other as human beings with lives outside of the school instead of just seeing each other in the context of your position at the school. Don’t worry—no one is going to have to hold hands or fall into each other’s arms. You don’t have to use these questions, but they are personal without being TOO personal.</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8</a:t>
            </a:fld>
            <a:endParaRPr lang="en-US"/>
          </a:p>
        </p:txBody>
      </p:sp>
    </p:spTree>
    <p:extLst>
      <p:ext uri="{BB962C8B-B14F-4D97-AF65-F5344CB8AC3E}">
        <p14:creationId xmlns:p14="http://schemas.microsoft.com/office/powerpoint/2010/main" val="174927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for the</a:t>
            </a:r>
            <a:r>
              <a:rPr lang="en-US" baseline="0" dirty="0" smtClean="0"/>
              <a:t> Leadership Team, or any team, to operate, team members must feel they can trust the other members of the team. Even the small exercise we just did, begins to build that trust. How can you trust someone that you know nothing about in a small personal way. </a:t>
            </a:r>
            <a:r>
              <a:rPr lang="en-US" sz="1200" b="0" i="0" u="none" strike="noStrike" kern="1200" baseline="0" dirty="0" smtClean="0">
                <a:solidFill>
                  <a:schemeClr val="tx1"/>
                </a:solidFill>
                <a:latin typeface="+mn-lt"/>
                <a:ea typeface="+mn-ea"/>
                <a:cs typeface="+mn-cs"/>
              </a:rPr>
              <a:t>Group members must work to build trust. Someone (preferably all) in a group must initiate the process by making himself or herself vulnerable through either constructive trusting behavior or helpful feedback.</a:t>
            </a:r>
          </a:p>
          <a:p>
            <a:r>
              <a:rPr lang="en-US" sz="1200" b="0" i="0" u="none" strike="noStrike" kern="1200" baseline="0" dirty="0" smtClean="0">
                <a:solidFill>
                  <a:schemeClr val="tx1"/>
                </a:solidFill>
                <a:latin typeface="+mn-lt"/>
                <a:ea typeface="+mn-ea"/>
                <a:cs typeface="+mn-cs"/>
              </a:rPr>
              <a:t>Great teams do not hold back with one another. They can admit mistakes or weaknesses without fear of reprisal. </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9</a:t>
            </a:fld>
            <a:endParaRPr lang="en-US"/>
          </a:p>
        </p:txBody>
      </p:sp>
    </p:spTree>
    <p:extLst>
      <p:ext uri="{BB962C8B-B14F-4D97-AF65-F5344CB8AC3E}">
        <p14:creationId xmlns:p14="http://schemas.microsoft.com/office/powerpoint/2010/main" val="1344185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Effective</a:t>
            </a:r>
            <a:r>
              <a:rPr lang="en-US" baseline="0" dirty="0" smtClean="0"/>
              <a:t> teams have debates. Many people are uncomfortable with arguments, but with a few ground rules, arguments are productive and need to take place within the team. Members of the team should come prepared to argue for their point of view, but also be prepared to reach a conclusion by the end of the meeting. By the time the meeting is over, the course of action is decided on and everyone moves forward with what was determined by the team.</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10</a:t>
            </a:fld>
            <a:endParaRPr lang="en-US"/>
          </a:p>
        </p:txBody>
      </p:sp>
    </p:spTree>
    <p:extLst>
      <p:ext uri="{BB962C8B-B14F-4D97-AF65-F5344CB8AC3E}">
        <p14:creationId xmlns:p14="http://schemas.microsoft.com/office/powerpoint/2010/main" val="2151044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your discussion, debate,</a:t>
            </a:r>
            <a:r>
              <a:rPr lang="en-US" baseline="0" dirty="0" smtClean="0"/>
              <a:t> or argument, d</a:t>
            </a:r>
            <a:r>
              <a:rPr lang="en-US" dirty="0" smtClean="0"/>
              <a:t>on’t get sidetracked by rabbit holes. Rabbit holes are those discussions that</a:t>
            </a:r>
            <a:r>
              <a:rPr lang="en-US" baseline="0" dirty="0" smtClean="0"/>
              <a:t> look on the surface to be about the topic, but very quickly go off on a side trail. Also, discussions that are between two people and that do not involve the rest of the team need to be scheduled for another time and place other than the team meeting. Recognize when you’ve started down a rabbit hole and table the discussion for later. </a:t>
            </a:r>
            <a:endParaRPr lang="en-US" dirty="0"/>
          </a:p>
        </p:txBody>
      </p:sp>
      <p:sp>
        <p:nvSpPr>
          <p:cNvPr id="4" name="Slide Number Placeholder 3"/>
          <p:cNvSpPr>
            <a:spLocks noGrp="1"/>
          </p:cNvSpPr>
          <p:nvPr>
            <p:ph type="sldNum" sz="quarter" idx="10"/>
          </p:nvPr>
        </p:nvSpPr>
        <p:spPr/>
        <p:txBody>
          <a:bodyPr/>
          <a:lstStyle/>
          <a:p>
            <a:fld id="{C5EF263A-B6C6-4B79-98BF-8EF885B9AB25}" type="slidenum">
              <a:rPr lang="en-US" smtClean="0"/>
              <a:t>11</a:t>
            </a:fld>
            <a:endParaRPr lang="en-US"/>
          </a:p>
        </p:txBody>
      </p:sp>
    </p:spTree>
    <p:extLst>
      <p:ext uri="{BB962C8B-B14F-4D97-AF65-F5344CB8AC3E}">
        <p14:creationId xmlns:p14="http://schemas.microsoft.com/office/powerpoint/2010/main" val="3329484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0"/>
            <a:ext cx="6000750" cy="2971801"/>
          </a:xfrm>
        </p:spPr>
        <p:txBody>
          <a:bodyPr anchor="b">
            <a:normAutofit/>
          </a:bodyPr>
          <a:lstStyle>
            <a:lvl1pPr algn="l">
              <a:defRPr sz="3600">
                <a:solidFill>
                  <a:srgbClr val="B40000"/>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1575">
                <a:solidFill>
                  <a:srgbClr val="045087"/>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2"/>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35020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200">
                <a:solidFill>
                  <a:srgbClr val="0F496F"/>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4" name="Footer Placeholder 3"/>
          <p:cNvSpPr>
            <a:spLocks noGrp="1"/>
          </p:cNvSpPr>
          <p:nvPr>
            <p:ph type="ftr" sz="quarter" idx="11"/>
          </p:nvPr>
        </p:nvSpPr>
        <p:spPr>
          <a:xfrm>
            <a:off x="513159" y="6172201"/>
            <a:ext cx="565785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32590521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24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150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95323329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685800"/>
            <a:ext cx="6858001" cy="2743200"/>
          </a:xfrm>
        </p:spPr>
        <p:txBody>
          <a:bodyPr anchor="ctr">
            <a:normAutofit/>
          </a:bodyPr>
          <a:lstStyle>
            <a:lvl1pPr algn="l">
              <a:defRPr sz="24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solidFill>
                  <a:srgbClr val="0F496F"/>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150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
        <p:nvSpPr>
          <p:cNvPr id="14" name="TextBox 13"/>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33975734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24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150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10940889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24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1800" b="0" cap="all" dirty="0">
                <a:ln w="3175" cmpd="sng">
                  <a:noFill/>
                </a:ln>
                <a:solidFill>
                  <a:srgbClr val="0F496F">
                    <a:alpha val="98000"/>
                  </a:srgbClr>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
        <p:nvSpPr>
          <p:cNvPr id="11" name="TextBox 10"/>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328707902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solidFill>
                  <a:srgbClr val="B40000"/>
                </a:solidFill>
              </a:defRPr>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1800" b="0" cap="all" dirty="0">
                <a:ln w="3175" cmpd="sng">
                  <a:noFill/>
                </a:ln>
                <a:solidFill>
                  <a:srgbClr val="0F496F"/>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35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258501346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279274882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lvl1pPr>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14652509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3159" y="457201"/>
            <a:ext cx="6400800" cy="1507067"/>
          </a:xfrm>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3159" y="2260601"/>
            <a:ext cx="6400800" cy="3615267"/>
          </a:xfrm>
        </p:spPr>
        <p:txBody>
          <a:bodyPr anchor="ct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14719647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normAutofit/>
          </a:bodyPr>
          <a:lstStyle>
            <a:lvl1pPr algn="l">
              <a:defRPr sz="27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35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18231821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6" name="Footer Placeholder 5"/>
          <p:cNvSpPr>
            <a:spLocks noGrp="1"/>
          </p:cNvSpPr>
          <p:nvPr>
            <p:ph type="ftr" sz="quarter" idx="11"/>
          </p:nvPr>
        </p:nvSpPr>
        <p:spPr>
          <a:xfrm>
            <a:off x="513159" y="6172201"/>
            <a:ext cx="565785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3376716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100" b="0">
                <a:solidFill>
                  <a:srgbClr val="0F496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3159" y="1270529"/>
            <a:ext cx="3703241" cy="3030538"/>
          </a:xfrm>
        </p:spPr>
        <p:txBody>
          <a:bodyPr anchor="t">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100" b="0">
                <a:solidFill>
                  <a:srgbClr val="0F496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354909" y="1262062"/>
            <a:ext cx="3696891" cy="3030538"/>
          </a:xfrm>
        </p:spPr>
        <p:txBody>
          <a:bodyPr anchor="t">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8" name="Footer Placeholder 7"/>
          <p:cNvSpPr>
            <a:spLocks noGrp="1"/>
          </p:cNvSpPr>
          <p:nvPr>
            <p:ph type="ftr" sz="quarter" idx="11"/>
          </p:nvPr>
        </p:nvSpPr>
        <p:spPr>
          <a:xfrm>
            <a:off x="513159" y="6172201"/>
            <a:ext cx="565785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4087879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4" name="Footer Placeholder 3"/>
          <p:cNvSpPr>
            <a:spLocks noGrp="1"/>
          </p:cNvSpPr>
          <p:nvPr>
            <p:ph type="ftr" sz="quarter" idx="11"/>
          </p:nvPr>
        </p:nvSpPr>
        <p:spPr>
          <a:xfrm>
            <a:off x="513159" y="6172201"/>
            <a:ext cx="565785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231456050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3" name="Footer Placeholder 2"/>
          <p:cNvSpPr>
            <a:spLocks noGrp="1"/>
          </p:cNvSpPr>
          <p:nvPr>
            <p:ph type="ftr" sz="quarter" idx="11"/>
          </p:nvPr>
        </p:nvSpPr>
        <p:spPr>
          <a:xfrm>
            <a:off x="513159" y="6172201"/>
            <a:ext cx="565785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7897267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1800" b="0">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200">
                <a:solidFill>
                  <a:srgbClr val="0F496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6" name="Footer Placeholder 5"/>
          <p:cNvSpPr>
            <a:spLocks noGrp="1"/>
          </p:cNvSpPr>
          <p:nvPr>
            <p:ph type="ftr" sz="quarter" idx="11"/>
          </p:nvPr>
        </p:nvSpPr>
        <p:spPr>
          <a:xfrm>
            <a:off x="513159" y="6172201"/>
            <a:ext cx="565785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192742311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100" b="0">
                <a:solidFill>
                  <a:srgbClr val="B40000"/>
                </a:solidFill>
              </a:defRPr>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solidFill>
                  <a:srgbClr val="0F496F"/>
                </a:solidFill>
              </a:defRPr>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350">
                <a:solidFill>
                  <a:srgbClr val="0F496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7428309" y="6172201"/>
            <a:ext cx="1200150" cy="365125"/>
          </a:xfrm>
          <a:prstGeom prst="rect">
            <a:avLst/>
          </a:prstGeom>
        </p:spPr>
        <p:txBody>
          <a:bodyPr/>
          <a:lstStyle/>
          <a:p>
            <a:fld id="{3F16F142-8532-4FAB-8426-89A648AB9868}" type="datetimeFigureOut">
              <a:rPr lang="en-US" smtClean="0"/>
              <a:t>7/9/2015</a:t>
            </a:fld>
            <a:endParaRPr lang="en-US"/>
          </a:p>
        </p:txBody>
      </p:sp>
      <p:sp>
        <p:nvSpPr>
          <p:cNvPr id="6" name="Footer Placeholder 5"/>
          <p:cNvSpPr>
            <a:spLocks noGrp="1"/>
          </p:cNvSpPr>
          <p:nvPr>
            <p:ph type="ftr" sz="quarter" idx="11"/>
          </p:nvPr>
        </p:nvSpPr>
        <p:spPr>
          <a:xfrm>
            <a:off x="513159" y="6172201"/>
            <a:ext cx="565785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772400" y="5578476"/>
            <a:ext cx="856684" cy="669925"/>
          </a:xfrm>
          <a:prstGeom prst="rect">
            <a:avLst/>
          </a:prstGeom>
        </p:spPr>
        <p:txBody>
          <a:bodyPr/>
          <a:lstStyle/>
          <a:p>
            <a:fld id="{CA3E4338-18DC-4440-B37C-7CA7CBB6CDF7}" type="slidenum">
              <a:rPr lang="en-US" smtClean="0"/>
              <a:t>‹#›</a:t>
            </a:fld>
            <a:endParaRPr lang="en-US"/>
          </a:p>
        </p:txBody>
      </p:sp>
    </p:spTree>
    <p:extLst>
      <p:ext uri="{BB962C8B-B14F-4D97-AF65-F5344CB8AC3E}">
        <p14:creationId xmlns:p14="http://schemas.microsoft.com/office/powerpoint/2010/main" val="28147199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8000">
              <a:srgbClr val="C4D6D8"/>
            </a:gs>
            <a:gs pos="100000">
              <a:srgbClr val="6D9A9F"/>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3159" y="685801"/>
            <a:ext cx="64008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985442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iming>
    <p:tnLst>
      <p:par>
        <p:cTn id="1" dur="indefinite" restart="never" nodeType="tmRoot"/>
      </p:par>
    </p:tnLst>
  </p:timing>
  <p:txStyles>
    <p:titleStyle>
      <a:lvl1pPr algn="l" defTabSz="342900" rtl="0" eaLnBrk="1" latinLnBrk="0" hangingPunct="1">
        <a:spcBef>
          <a:spcPct val="0"/>
        </a:spcBef>
        <a:buNone/>
        <a:defRPr sz="2700" kern="1200" cap="all">
          <a:ln w="3175" cmpd="sng">
            <a:noFill/>
          </a:ln>
          <a:solidFill>
            <a:srgbClr val="B40000"/>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Tx/>
        <a:buSzPct val="80000"/>
        <a:buFont typeface="Wingdings 3" panose="05040102010807070707" pitchFamily="18" charset="2"/>
        <a:buChar char=""/>
        <a:defRPr sz="1500" kern="1200" cap="none">
          <a:solidFill>
            <a:srgbClr val="045087"/>
          </a:solidFill>
          <a:effectLst/>
          <a:latin typeface="+mn-lt"/>
          <a:ea typeface="+mn-ea"/>
          <a:cs typeface="+mn-cs"/>
        </a:defRPr>
      </a:lvl1pPr>
      <a:lvl2pPr marL="557213" indent="-214313" algn="l" defTabSz="342900" rtl="0" eaLnBrk="1" latinLnBrk="0" hangingPunct="1">
        <a:spcBef>
          <a:spcPct val="20000"/>
        </a:spcBef>
        <a:spcAft>
          <a:spcPts val="450"/>
        </a:spcAft>
        <a:buClrTx/>
        <a:buSzPct val="80000"/>
        <a:buFont typeface="Wingdings 3" panose="05040102010807070707" pitchFamily="18" charset="2"/>
        <a:buChar char=""/>
        <a:defRPr sz="1350" kern="1200" cap="none">
          <a:solidFill>
            <a:srgbClr val="045087"/>
          </a:solidFill>
          <a:effectLst/>
          <a:latin typeface="+mn-lt"/>
          <a:ea typeface="+mn-ea"/>
          <a:cs typeface="+mn-cs"/>
        </a:defRPr>
      </a:lvl2pPr>
      <a:lvl3pPr marL="900113" indent="-214313" algn="l" defTabSz="342900" rtl="0" eaLnBrk="1" latinLnBrk="0" hangingPunct="1">
        <a:spcBef>
          <a:spcPct val="20000"/>
        </a:spcBef>
        <a:spcAft>
          <a:spcPts val="450"/>
        </a:spcAft>
        <a:buClrTx/>
        <a:buSzPct val="80000"/>
        <a:buFont typeface="Wingdings 3" panose="05040102010807070707" pitchFamily="18" charset="2"/>
        <a:buChar char=""/>
        <a:defRPr sz="1200" kern="1200" cap="none">
          <a:solidFill>
            <a:srgbClr val="045087"/>
          </a:solidFill>
          <a:effectLst/>
          <a:latin typeface="+mn-lt"/>
          <a:ea typeface="+mn-ea"/>
          <a:cs typeface="+mn-cs"/>
        </a:defRPr>
      </a:lvl3pPr>
      <a:lvl4pPr marL="1157288" indent="-128588" algn="l" defTabSz="342900" rtl="0" eaLnBrk="1" latinLnBrk="0" hangingPunct="1">
        <a:spcBef>
          <a:spcPct val="20000"/>
        </a:spcBef>
        <a:spcAft>
          <a:spcPts val="450"/>
        </a:spcAft>
        <a:buClrTx/>
        <a:buSzPct val="80000"/>
        <a:buFont typeface="Wingdings 3" panose="05040102010807070707" pitchFamily="18" charset="2"/>
        <a:buChar char=""/>
        <a:defRPr sz="1050" kern="1200" cap="none">
          <a:solidFill>
            <a:srgbClr val="045087"/>
          </a:solidFill>
          <a:effectLst/>
          <a:latin typeface="+mn-lt"/>
          <a:ea typeface="+mn-ea"/>
          <a:cs typeface="+mn-cs"/>
        </a:defRPr>
      </a:lvl4pPr>
      <a:lvl5pPr marL="1500188" indent="-128588" algn="l" defTabSz="342900" rtl="0" eaLnBrk="1" latinLnBrk="0" hangingPunct="1">
        <a:spcBef>
          <a:spcPct val="20000"/>
        </a:spcBef>
        <a:spcAft>
          <a:spcPts val="450"/>
        </a:spcAft>
        <a:buClrTx/>
        <a:buSzPct val="80000"/>
        <a:buFont typeface="Wingdings 3" panose="05040102010807070707" pitchFamily="18" charset="2"/>
        <a:buChar char=""/>
        <a:defRPr sz="1050" kern="1200" cap="none">
          <a:solidFill>
            <a:srgbClr val="045087"/>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7.jp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2.png"/><Relationship Id="rId2" Type="http://schemas.microsoft.com/office/2007/relationships/media" Target="../media/media23.m4a"/><Relationship Id="rId1" Type="http://schemas.openxmlformats.org/officeDocument/2006/relationships/tags" Target="../tags/tag7.xml"/><Relationship Id="rId6" Type="http://schemas.openxmlformats.org/officeDocument/2006/relationships/image" Target="../media/image18.jp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4.m4a"/><Relationship Id="rId7" Type="http://schemas.openxmlformats.org/officeDocument/2006/relationships/image" Target="../media/image20.jpg"/><Relationship Id="rId2" Type="http://schemas.microsoft.com/office/2007/relationships/media" Target="../media/media24.m4a"/><Relationship Id="rId1" Type="http://schemas.openxmlformats.org/officeDocument/2006/relationships/tags" Target="../tags/tag8.xml"/><Relationship Id="rId6" Type="http://schemas.openxmlformats.org/officeDocument/2006/relationships/image" Target="../media/image19.jp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5.m4a"/><Relationship Id="rId7" Type="http://schemas.openxmlformats.org/officeDocument/2006/relationships/image" Target="../media/image17.jpg"/><Relationship Id="rId2" Type="http://schemas.microsoft.com/office/2007/relationships/media" Target="../media/media25.m4a"/><Relationship Id="rId1" Type="http://schemas.openxmlformats.org/officeDocument/2006/relationships/tags" Target="../tags/tag9.xml"/><Relationship Id="rId6" Type="http://schemas.openxmlformats.org/officeDocument/2006/relationships/image" Target="../media/image21.jp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emf"/><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2.png"/><Relationship Id="rId2" Type="http://schemas.microsoft.com/office/2007/relationships/media" Target="../media/media32.m4a"/><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24.JP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25.emf"/><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26.emf"/><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27.emf"/><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2.png"/><Relationship Id="rId2" Type="http://schemas.microsoft.com/office/2007/relationships/media" Target="../media/media41.m4a"/><Relationship Id="rId1" Type="http://schemas.openxmlformats.org/officeDocument/2006/relationships/tags" Target="../tags/tag18.xml"/><Relationship Id="rId6" Type="http://schemas.openxmlformats.org/officeDocument/2006/relationships/image" Target="../media/image28.jpe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3.m4a"/><Relationship Id="rId7" Type="http://schemas.openxmlformats.org/officeDocument/2006/relationships/image" Target="../media/image29.png"/><Relationship Id="rId2" Type="http://schemas.openxmlformats.org/officeDocument/2006/relationships/video" Target="../media/media42.3gp"/><Relationship Id="rId1" Type="http://schemas.microsoft.com/office/2007/relationships/media" Target="../media/media42.3gp"/><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openxmlformats.org/officeDocument/2006/relationships/audio" Target="../media/media43.m4a"/></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2.png"/><Relationship Id="rId3" Type="http://schemas.openxmlformats.org/officeDocument/2006/relationships/audio" Target="../media/media47.m4a"/><Relationship Id="rId7" Type="http://schemas.openxmlformats.org/officeDocument/2006/relationships/image" Target="../media/image32.jpg"/><Relationship Id="rId12" Type="http://schemas.openxmlformats.org/officeDocument/2006/relationships/image" Target="../media/image37.jpeg"/><Relationship Id="rId2" Type="http://schemas.microsoft.com/office/2007/relationships/media" Target="../media/media47.m4a"/><Relationship Id="rId1" Type="http://schemas.openxmlformats.org/officeDocument/2006/relationships/tags" Target="../tags/tag20.xml"/><Relationship Id="rId6" Type="http://schemas.openxmlformats.org/officeDocument/2006/relationships/image" Target="../media/image31.jpg"/><Relationship Id="rId11" Type="http://schemas.openxmlformats.org/officeDocument/2006/relationships/image" Target="../media/image36.jpeg"/><Relationship Id="rId5" Type="http://schemas.openxmlformats.org/officeDocument/2006/relationships/notesSlide" Target="../notesSlides/notesSlide42.xml"/><Relationship Id="rId10" Type="http://schemas.openxmlformats.org/officeDocument/2006/relationships/image" Target="../media/image35.jpg"/><Relationship Id="rId4" Type="http://schemas.openxmlformats.org/officeDocument/2006/relationships/slideLayout" Target="../slideLayouts/slideLayout2.xml"/><Relationship Id="rId9" Type="http://schemas.openxmlformats.org/officeDocument/2006/relationships/image" Target="../media/image34.jpg"/></Relationships>
</file>

<file path=ppt/slides/_rels/slide47.xml.rels><?xml version="1.0" encoding="UTF-8" standalone="yes"?>
<Relationships xmlns="http://schemas.openxmlformats.org/package/2006/relationships"><Relationship Id="rId3" Type="http://schemas.openxmlformats.org/officeDocument/2006/relationships/audio" Target="../media/media48.m4a"/><Relationship Id="rId2" Type="http://schemas.microsoft.com/office/2007/relationships/media" Target="../media/media48.m4a"/><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50.m4a"/><Relationship Id="rId7" Type="http://schemas.openxmlformats.org/officeDocument/2006/relationships/image" Target="../media/image38.png"/><Relationship Id="rId2" Type="http://schemas.openxmlformats.org/officeDocument/2006/relationships/video" Target="../media/media49.3gp"/><Relationship Id="rId1" Type="http://schemas.microsoft.com/office/2007/relationships/media" Target="../media/media49.3gp"/><Relationship Id="rId6" Type="http://schemas.openxmlformats.org/officeDocument/2006/relationships/notesSlide" Target="../notesSlides/notesSlide44.xml"/><Relationship Id="rId5" Type="http://schemas.openxmlformats.org/officeDocument/2006/relationships/slideLayout" Target="../slideLayouts/slideLayout2.xml"/><Relationship Id="rId4" Type="http://schemas.openxmlformats.org/officeDocument/2006/relationships/audio" Target="../media/media50.m4a"/></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audio" Target="../media/media53.m4a"/><Relationship Id="rId7" Type="http://schemas.openxmlformats.org/officeDocument/2006/relationships/image" Target="../media/image2.png"/><Relationship Id="rId2" Type="http://schemas.microsoft.com/office/2007/relationships/media" Target="../media/media53.m4a"/><Relationship Id="rId1" Type="http://schemas.openxmlformats.org/officeDocument/2006/relationships/tags" Target="../tags/tag22.xml"/><Relationship Id="rId6" Type="http://schemas.openxmlformats.org/officeDocument/2006/relationships/image" Target="../media/image40.png"/><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audio" Target="../media/media54.m4a"/><Relationship Id="rId7" Type="http://schemas.openxmlformats.org/officeDocument/2006/relationships/image" Target="../media/image2.png"/><Relationship Id="rId2" Type="http://schemas.microsoft.com/office/2007/relationships/media" Target="../media/media54.m4a"/><Relationship Id="rId1" Type="http://schemas.openxmlformats.org/officeDocument/2006/relationships/tags" Target="../tags/tag23.xml"/><Relationship Id="rId6" Type="http://schemas.openxmlformats.org/officeDocument/2006/relationships/image" Target="../media/image41.png"/><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png"/><Relationship Id="rId4"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png"/><Relationship Id="rId5" Type="http://schemas.openxmlformats.org/officeDocument/2006/relationships/image" Target="../media/image42.emf"/><Relationship Id="rId4"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3" Type="http://schemas.openxmlformats.org/officeDocument/2006/relationships/audio" Target="../media/media57.m4a"/><Relationship Id="rId2" Type="http://schemas.microsoft.com/office/2007/relationships/media" Target="../media/media57.m4a"/><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2.png"/><Relationship Id="rId4"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Getting Better in Teams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72200"/>
            <a:ext cx="9144000" cy="5700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056571"/>
      </p:ext>
    </p:extLst>
  </p:cSld>
  <p:clrMapOvr>
    <a:masterClrMapping/>
  </p:clrMapOvr>
  <mc:AlternateContent xmlns:mc="http://schemas.openxmlformats.org/markup-compatibility/2006" xmlns:p14="http://schemas.microsoft.com/office/powerpoint/2010/main">
    <mc:Choice Requires="p14">
      <p:transition spd="med" p14:dur="700" advTm="5299">
        <p:fade/>
      </p:transition>
    </mc:Choice>
    <mc:Fallback xmlns="">
      <p:transition spd="med" advTm="52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be afraid of conflict</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47800" y="1995392"/>
            <a:ext cx="6400800" cy="3615267"/>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2881562"/>
      </p:ext>
    </p:extLst>
  </p:cSld>
  <p:clrMapOvr>
    <a:masterClrMapping/>
  </p:clrMapOvr>
  <mc:AlternateContent xmlns:mc="http://schemas.openxmlformats.org/markup-compatibility/2006" xmlns:p14="http://schemas.microsoft.com/office/powerpoint/2010/main">
    <mc:Choice Requires="p14">
      <p:transition spd="med" p14:dur="700" advTm="33195">
        <p:fade/>
      </p:transition>
    </mc:Choice>
    <mc:Fallback xmlns="">
      <p:transition spd="med" advTm="331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Rabbit holes</a:t>
            </a:r>
            <a:endParaRPr lang="en-US" dirty="0"/>
          </a:p>
        </p:txBody>
      </p:sp>
      <p:pic>
        <p:nvPicPr>
          <p:cNvPr id="4" name="Content Placeholder 3"/>
          <p:cNvPicPr>
            <a:picLocks noGrp="1" noChangeAspect="1"/>
          </p:cNvPicPr>
          <p:nvPr>
            <p:ph idx="1"/>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5105400"/>
            <a:ext cx="2076450" cy="2209800"/>
          </a:xfrm>
        </p:spPr>
      </p:pic>
      <p:pic>
        <p:nvPicPr>
          <p:cNvPr id="5" name="Content Placeholder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5991542">
            <a:off x="7366561" y="2093407"/>
            <a:ext cx="2076450" cy="2209800"/>
          </a:xfrm>
          <a:prstGeom prst="rect">
            <a:avLst/>
          </a:prstGeom>
        </p:spPr>
      </p:pic>
      <p:pic>
        <p:nvPicPr>
          <p:cNvPr id="6" name="Content Placeholder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3778585">
            <a:off x="-525066" y="1769790"/>
            <a:ext cx="2076450" cy="2209800"/>
          </a:xfrm>
          <a:prstGeom prst="rect">
            <a:avLst/>
          </a:prstGeom>
        </p:spPr>
      </p:pic>
      <p:pic>
        <p:nvPicPr>
          <p:cNvPr id="7" name="Content Placeholder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4800" y="5257800"/>
            <a:ext cx="2076450" cy="2209800"/>
          </a:xfrm>
          <a:prstGeom prst="rect">
            <a:avLst/>
          </a:prstGeom>
        </p:spPr>
      </p:pic>
      <p:pic>
        <p:nvPicPr>
          <p:cNvPr id="8" name="Content Placeholder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532405">
            <a:off x="4502375" y="-306821"/>
            <a:ext cx="2076450" cy="2209800"/>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90071414"/>
      </p:ext>
    </p:extLst>
  </p:cSld>
  <p:clrMapOvr>
    <a:masterClrMapping/>
  </p:clrMapOvr>
  <mc:AlternateContent xmlns:mc="http://schemas.openxmlformats.org/markup-compatibility/2006" xmlns:p14="http://schemas.microsoft.com/office/powerpoint/2010/main">
    <mc:Choice Requires="p14">
      <p:transition spd="med" p14:dur="700" advTm="33193">
        <p:fade/>
      </p:transition>
    </mc:Choice>
    <mc:Fallback xmlns="">
      <p:transition spd="med" advTm="331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4"/>
                                        </p:tgtEl>
                                      </p:cBhvr>
                                    </p:animEffect>
                                    <p:anim calcmode="lin" valueType="num">
                                      <p:cBhvr>
                                        <p:cTn id="18" dur="1000"/>
                                        <p:tgtEl>
                                          <p:spTgt spid="4"/>
                                        </p:tgtEl>
                                        <p:attrNameLst>
                                          <p:attrName>ppt_x</p:attrName>
                                        </p:attrNameLst>
                                      </p:cBhvr>
                                      <p:tavLst>
                                        <p:tav tm="0">
                                          <p:val>
                                            <p:strVal val="ppt_x"/>
                                          </p:val>
                                        </p:tav>
                                        <p:tav tm="100000">
                                          <p:val>
                                            <p:strVal val="ppt_x"/>
                                          </p:val>
                                        </p:tav>
                                      </p:tavLst>
                                    </p:anim>
                                    <p:anim calcmode="lin" valueType="num">
                                      <p:cBhvr>
                                        <p:cTn id="19" dur="1000"/>
                                        <p:tgtEl>
                                          <p:spTgt spid="4"/>
                                        </p:tgtEl>
                                        <p:attrNameLst>
                                          <p:attrName>ppt_y</p:attrName>
                                        </p:attrNameLst>
                                      </p:cBhvr>
                                      <p:tavLst>
                                        <p:tav tm="0">
                                          <p:val>
                                            <p:strVal val="ppt_y"/>
                                          </p:val>
                                        </p:tav>
                                        <p:tav tm="100000">
                                          <p:val>
                                            <p:strVal val="ppt_y+.1"/>
                                          </p:val>
                                        </p:tav>
                                      </p:tavLst>
                                    </p:anim>
                                    <p:set>
                                      <p:cBhvr>
                                        <p:cTn id="20" dur="1" fill="hold">
                                          <p:stCondLst>
                                            <p:cond delay="9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xit" presetSubtype="0" fill="hold" nodeType="clickEffect">
                                  <p:stCondLst>
                                    <p:cond delay="0"/>
                                  </p:stCondLst>
                                  <p:childTnLst>
                                    <p:animEffect transition="out" filter="fade">
                                      <p:cBhvr>
                                        <p:cTn id="31" dur="1000"/>
                                        <p:tgtEl>
                                          <p:spTgt spid="8"/>
                                        </p:tgtEl>
                                      </p:cBhvr>
                                    </p:animEffect>
                                    <p:anim calcmode="lin" valueType="num">
                                      <p:cBhvr>
                                        <p:cTn id="32" dur="1000"/>
                                        <p:tgtEl>
                                          <p:spTgt spid="8"/>
                                        </p:tgtEl>
                                        <p:attrNameLst>
                                          <p:attrName>ppt_x</p:attrName>
                                        </p:attrNameLst>
                                      </p:cBhvr>
                                      <p:tavLst>
                                        <p:tav tm="0">
                                          <p:val>
                                            <p:strVal val="ppt_x"/>
                                          </p:val>
                                        </p:tav>
                                        <p:tav tm="100000">
                                          <p:val>
                                            <p:strVal val="ppt_x"/>
                                          </p:val>
                                        </p:tav>
                                      </p:tavLst>
                                    </p:anim>
                                    <p:anim calcmode="lin" valueType="num">
                                      <p:cBhvr>
                                        <p:cTn id="33" dur="1000"/>
                                        <p:tgtEl>
                                          <p:spTgt spid="8"/>
                                        </p:tgtEl>
                                        <p:attrNameLst>
                                          <p:attrName>ppt_y</p:attrName>
                                        </p:attrNameLst>
                                      </p:cBhvr>
                                      <p:tavLst>
                                        <p:tav tm="0">
                                          <p:val>
                                            <p:strVal val="ppt_y"/>
                                          </p:val>
                                        </p:tav>
                                        <p:tav tm="100000">
                                          <p:val>
                                            <p:strVal val="ppt_y-.1"/>
                                          </p:val>
                                        </p:tav>
                                      </p:tavLst>
                                    </p:anim>
                                    <p:set>
                                      <p:cBhvr>
                                        <p:cTn id="34" dur="1" fill="hold">
                                          <p:stCondLst>
                                            <p:cond delay="9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0-#ppt_w/2"/>
                                          </p:val>
                                        </p:tav>
                                        <p:tav tm="100000">
                                          <p:val>
                                            <p:strVal val="#ppt_x"/>
                                          </p:val>
                                        </p:tav>
                                      </p:tavLst>
                                    </p:anim>
                                    <p:anim calcmode="lin" valueType="num">
                                      <p:cBhvr additive="base">
                                        <p:cTn id="4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xit" presetSubtype="0" fill="hold" nodeType="clickEffect">
                                  <p:stCondLst>
                                    <p:cond delay="0"/>
                                  </p:stCondLst>
                                  <p:childTnLst>
                                    <p:animEffect transition="out" filter="fade">
                                      <p:cBhvr>
                                        <p:cTn id="51" dur="1000"/>
                                        <p:tgtEl>
                                          <p:spTgt spid="7"/>
                                        </p:tgtEl>
                                      </p:cBhvr>
                                    </p:animEffect>
                                    <p:anim calcmode="lin" valueType="num">
                                      <p:cBhvr>
                                        <p:cTn id="52" dur="1000"/>
                                        <p:tgtEl>
                                          <p:spTgt spid="7"/>
                                        </p:tgtEl>
                                        <p:attrNameLst>
                                          <p:attrName>ppt_x</p:attrName>
                                        </p:attrNameLst>
                                      </p:cBhvr>
                                      <p:tavLst>
                                        <p:tav tm="0">
                                          <p:val>
                                            <p:strVal val="ppt_x"/>
                                          </p:val>
                                        </p:tav>
                                        <p:tav tm="100000">
                                          <p:val>
                                            <p:strVal val="ppt_x"/>
                                          </p:val>
                                        </p:tav>
                                      </p:tavLst>
                                    </p:anim>
                                    <p:anim calcmode="lin" valueType="num">
                                      <p:cBhvr>
                                        <p:cTn id="53" dur="1000"/>
                                        <p:tgtEl>
                                          <p:spTgt spid="7"/>
                                        </p:tgtEl>
                                        <p:attrNameLst>
                                          <p:attrName>ppt_y</p:attrName>
                                        </p:attrNameLst>
                                      </p:cBhvr>
                                      <p:tavLst>
                                        <p:tav tm="0">
                                          <p:val>
                                            <p:strVal val="ppt_y"/>
                                          </p:val>
                                        </p:tav>
                                        <p:tav tm="100000">
                                          <p:val>
                                            <p:strVal val="ppt_y+.1"/>
                                          </p:val>
                                        </p:tav>
                                      </p:tavLst>
                                    </p:anim>
                                    <p:set>
                                      <p:cBhvr>
                                        <p:cTn id="54" dur="1" fill="hold">
                                          <p:stCondLst>
                                            <p:cond delay="99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1+#ppt_w/2"/>
                                          </p:val>
                                        </p:tav>
                                        <p:tav tm="100000">
                                          <p:val>
                                            <p:strVal val="#ppt_x"/>
                                          </p:val>
                                        </p:tav>
                                      </p:tavLst>
                                    </p:anim>
                                    <p:anim calcmode="lin" valueType="num">
                                      <p:cBhvr additive="base">
                                        <p:cTn id="6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2" fill="hold" nodeType="clickEffect">
                                  <p:stCondLst>
                                    <p:cond delay="0"/>
                                  </p:stCondLst>
                                  <p:childTnLst>
                                    <p:anim calcmode="lin" valueType="num">
                                      <p:cBhvr additive="base">
                                        <p:cTn id="64" dur="500"/>
                                        <p:tgtEl>
                                          <p:spTgt spid="5"/>
                                        </p:tgtEl>
                                        <p:attrNameLst>
                                          <p:attrName>ppt_x</p:attrName>
                                        </p:attrNameLst>
                                      </p:cBhvr>
                                      <p:tavLst>
                                        <p:tav tm="0">
                                          <p:val>
                                            <p:strVal val="ppt_x"/>
                                          </p:val>
                                        </p:tav>
                                        <p:tav tm="100000">
                                          <p:val>
                                            <p:strVal val="1+ppt_w/2"/>
                                          </p:val>
                                        </p:tav>
                                      </p:tavLst>
                                    </p:anim>
                                    <p:anim calcmode="lin" valueType="num">
                                      <p:cBhvr additive="base">
                                        <p:cTn id="65" dur="500"/>
                                        <p:tgtEl>
                                          <p:spTgt spid="5"/>
                                        </p:tgtEl>
                                        <p:attrNameLst>
                                          <p:attrName>ppt_y</p:attrName>
                                        </p:attrNameLst>
                                      </p:cBhvr>
                                      <p:tavLst>
                                        <p:tav tm="0">
                                          <p:val>
                                            <p:strVal val="ppt_y"/>
                                          </p:val>
                                        </p:tav>
                                        <p:tav tm="100000">
                                          <p:val>
                                            <p:strVal val="ppt_y"/>
                                          </p:val>
                                        </p:tav>
                                      </p:tavLst>
                                    </p:anim>
                                    <p:set>
                                      <p:cBhvr>
                                        <p:cTn id="66" dur="1" fill="hold">
                                          <p:stCondLst>
                                            <p:cond delay="499"/>
                                          </p:stCondLst>
                                        </p:cTn>
                                        <p:tgtEl>
                                          <p:spTgt spid="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8" fill="hold" nodeType="click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0-ppt_w/2"/>
                                          </p:val>
                                        </p:tav>
                                      </p:tavLst>
                                    </p:anim>
                                    <p:anim calcmode="lin" valueType="num">
                                      <p:cBhvr additive="base">
                                        <p:cTn id="71" dur="500"/>
                                        <p:tgtEl>
                                          <p:spTgt spid="6"/>
                                        </p:tgtEl>
                                        <p:attrNameLst>
                                          <p:attrName>ppt_y</p:attrName>
                                        </p:attrNameLst>
                                      </p:cBhvr>
                                      <p:tavLst>
                                        <p:tav tm="0">
                                          <p:val>
                                            <p:strVal val="ppt_y"/>
                                          </p:val>
                                        </p:tav>
                                        <p:tav tm="100000">
                                          <p:val>
                                            <p:strVal val="ppt_y"/>
                                          </p:val>
                                        </p:tav>
                                      </p:tavLst>
                                    </p:anim>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commitment</a:t>
            </a:r>
            <a:endParaRPr lang="en-US" dirty="0"/>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43200" y="2286000"/>
            <a:ext cx="5508038" cy="3665538"/>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7092870"/>
      </p:ext>
    </p:extLst>
  </p:cSld>
  <p:clrMapOvr>
    <a:masterClrMapping/>
  </p:clrMapOvr>
  <mc:AlternateContent xmlns:mc="http://schemas.openxmlformats.org/markup-compatibility/2006" xmlns:p14="http://schemas.microsoft.com/office/powerpoint/2010/main">
    <mc:Choice Requires="p14">
      <p:transition spd="med" p14:dur="700" advTm="37770">
        <p:fade/>
      </p:transition>
    </mc:Choice>
    <mc:Fallback xmlns="">
      <p:transition spd="med" advTm="37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to results	</a:t>
            </a:r>
            <a:endParaRPr lang="en-US" dirty="0"/>
          </a:p>
        </p:txBody>
      </p:sp>
      <p:sp>
        <p:nvSpPr>
          <p:cNvPr id="3" name="Content Placeholder 2"/>
          <p:cNvSpPr>
            <a:spLocks noGrp="1"/>
          </p:cNvSpPr>
          <p:nvPr>
            <p:ph idx="1"/>
          </p:nvPr>
        </p:nvSpPr>
        <p:spPr>
          <a:xfrm>
            <a:off x="513159" y="1524000"/>
            <a:ext cx="6400800" cy="4444999"/>
          </a:xfrm>
        </p:spPr>
        <p:txBody>
          <a:bodyPr>
            <a:noAutofit/>
          </a:bodyPr>
          <a:lstStyle/>
          <a:p>
            <a:pPr marL="0" indent="0">
              <a:buNone/>
            </a:pPr>
            <a:r>
              <a:rPr lang="en-US" sz="2400" dirty="0" smtClean="0"/>
              <a:t>As a team, how often do you:</a:t>
            </a:r>
          </a:p>
          <a:p>
            <a:r>
              <a:rPr lang="en-US" sz="2400" dirty="0" smtClean="0"/>
              <a:t>Look at the goal?</a:t>
            </a:r>
          </a:p>
          <a:p>
            <a:r>
              <a:rPr lang="en-US" sz="2400" dirty="0" smtClean="0"/>
              <a:t>Shift resources to make sure you can meet the goal?</a:t>
            </a:r>
          </a:p>
          <a:p>
            <a:r>
              <a:rPr lang="en-US" sz="2400" dirty="0" smtClean="0"/>
              <a:t>Review the goal in detail and drill down to why it is or isn’t being met?</a:t>
            </a:r>
          </a:p>
          <a:p>
            <a:endParaRPr lang="en-US" sz="2400" dirty="0"/>
          </a:p>
          <a:p>
            <a:pPr marL="0" indent="0">
              <a:buNone/>
            </a:pPr>
            <a:r>
              <a:rPr lang="en-US" sz="2400" dirty="0" smtClean="0"/>
              <a:t>No matter what your role is in the school or on the team, everyone is responsible for meeting the goal. </a:t>
            </a:r>
            <a:endParaRPr lang="en-US" sz="2400" dirty="0"/>
          </a:p>
        </p:txBody>
      </p:sp>
      <p:pic>
        <p:nvPicPr>
          <p:cNvPr id="4" name="Picture 3"/>
          <p:cNvPicPr>
            <a:picLocks noChangeAspect="1"/>
          </p:cNvPicPr>
          <p:nvPr/>
        </p:nvPicPr>
        <p:blipFill>
          <a:blip r:embed="rId5"/>
          <a:stretch>
            <a:fillRect/>
          </a:stretch>
        </p:blipFill>
        <p:spPr>
          <a:xfrm>
            <a:off x="6781800" y="4580217"/>
            <a:ext cx="2013676" cy="173168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8022214"/>
      </p:ext>
    </p:extLst>
  </p:cSld>
  <p:clrMapOvr>
    <a:masterClrMapping/>
  </p:clrMapOvr>
  <mc:AlternateContent xmlns:mc="http://schemas.openxmlformats.org/markup-compatibility/2006" xmlns:p14="http://schemas.microsoft.com/office/powerpoint/2010/main">
    <mc:Choice Requires="p14">
      <p:transition spd="med" p14:dur="700" advTm="24588">
        <p:fade/>
      </p:transition>
    </mc:Choice>
    <mc:Fallback xmlns="">
      <p:transition spd="med" advTm="24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Rules for the road to teaming</a:t>
            </a:r>
            <a:endParaRPr lang="en-US" dirty="0"/>
          </a:p>
        </p:txBody>
      </p:sp>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85" t="-252" r="185" b="48738"/>
          <a:stretch/>
        </p:blipFill>
        <p:spPr>
          <a:xfrm>
            <a:off x="1905000" y="1932737"/>
            <a:ext cx="5430784" cy="426720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8454861"/>
      </p:ext>
    </p:extLst>
  </p:cSld>
  <p:clrMapOvr>
    <a:masterClrMapping/>
  </p:clrMapOvr>
  <mc:AlternateContent xmlns:mc="http://schemas.openxmlformats.org/markup-compatibility/2006" xmlns:p14="http://schemas.microsoft.com/office/powerpoint/2010/main">
    <mc:Choice Requires="p14">
      <p:transition spd="med" p14:dur="700" advTm="11393">
        <p:fade/>
      </p:transition>
    </mc:Choice>
    <mc:Fallback xmlns="">
      <p:transition spd="med" advTm="113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Teams trust one another</a:t>
            </a:r>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6670" y="701549"/>
            <a:ext cx="5101930" cy="6156451"/>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080156"/>
      </p:ext>
    </p:extLst>
  </p:cSld>
  <p:clrMapOvr>
    <a:masterClrMapping/>
  </p:clrMapOvr>
  <mc:AlternateContent xmlns:mc="http://schemas.openxmlformats.org/markup-compatibility/2006" xmlns:p14="http://schemas.microsoft.com/office/powerpoint/2010/main">
    <mc:Choice Requires="p14">
      <p:transition spd="med" p14:dur="700" advTm="22018">
        <p:fade/>
      </p:transition>
    </mc:Choice>
    <mc:Fallback xmlns="">
      <p:transition spd="med" advTm="220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Teams Have healthy conflict</a:t>
            </a:r>
            <a:endParaRPr lang="en-US" dirty="0"/>
          </a:p>
        </p:txBody>
      </p:sp>
      <p:pic>
        <p:nvPicPr>
          <p:cNvPr id="4" name="Picture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0" y="1528234"/>
            <a:ext cx="5080000" cy="5080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8287296"/>
      </p:ext>
    </p:extLst>
  </p:cSld>
  <p:clrMapOvr>
    <a:masterClrMapping/>
  </p:clrMapOvr>
  <mc:AlternateContent xmlns:mc="http://schemas.openxmlformats.org/markup-compatibility/2006" xmlns:p14="http://schemas.microsoft.com/office/powerpoint/2010/main">
    <mc:Choice Requires="p14">
      <p:transition spd="med" p14:dur="700" advTm="12386">
        <p:fade/>
      </p:transition>
    </mc:Choice>
    <mc:Fallback xmlns="">
      <p:transition spd="med" advTm="123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Teams Commit</a:t>
            </a:r>
            <a:endParaRPr lang="en-US" dirty="0"/>
          </a:p>
        </p:txBody>
      </p:sp>
      <p:pic>
        <p:nvPicPr>
          <p:cNvPr id="4"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600200"/>
            <a:ext cx="5645150" cy="4639849"/>
          </a:xfrm>
          <a:prstGeom prst="rect">
            <a:avLst/>
          </a:prstGeom>
          <a:ln w="88900" cap="sq" cmpd="thickThin">
            <a:solidFill>
              <a:srgbClr val="000000"/>
            </a:solidFill>
            <a:prstDash val="solid"/>
            <a:miter lim="800000"/>
          </a:ln>
          <a:effectLst>
            <a:innerShdw blurRad="76200">
              <a:srgbClr val="000000"/>
            </a:inn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3868994"/>
      </p:ext>
    </p:extLst>
  </p:cSld>
  <p:clrMapOvr>
    <a:masterClrMapping/>
  </p:clrMapOvr>
  <mc:AlternateContent xmlns:mc="http://schemas.openxmlformats.org/markup-compatibility/2006" xmlns:p14="http://schemas.microsoft.com/office/powerpoint/2010/main">
    <mc:Choice Requires="p14">
      <p:transition spd="med" p14:dur="700" advTm="16284">
        <p:fade/>
      </p:transition>
    </mc:Choice>
    <mc:Fallback xmlns="">
      <p:transition spd="med" advTm="162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Teams members are accountable</a:t>
            </a:r>
            <a:endParaRPr lang="en-US"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5399" b="15185"/>
          <a:stretch/>
        </p:blipFill>
        <p:spPr>
          <a:xfrm>
            <a:off x="990600" y="1524000"/>
            <a:ext cx="7025492" cy="4876800"/>
          </a:xfrm>
          <a:prstGeom prst="rect">
            <a:avLst/>
          </a:prstGeom>
          <a:ln w="88900" cap="sq" cmpd="thickThin">
            <a:solidFill>
              <a:srgbClr val="000000"/>
            </a:solidFill>
            <a:prstDash val="solid"/>
            <a:miter lim="800000"/>
          </a:ln>
          <a:effectLst>
            <a:innerShdw blurRad="76200">
              <a:srgbClr val="000000"/>
            </a:inn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4394476"/>
      </p:ext>
    </p:extLst>
  </p:cSld>
  <p:clrMapOvr>
    <a:masterClrMapping/>
  </p:clrMapOvr>
  <mc:AlternateContent xmlns:mc="http://schemas.openxmlformats.org/markup-compatibility/2006" xmlns:p14="http://schemas.microsoft.com/office/powerpoint/2010/main">
    <mc:Choice Requires="p14">
      <p:transition spd="med" p14:dur="700" advTm="17256">
        <p:fade/>
      </p:transition>
    </mc:Choice>
    <mc:Fallback xmlns="">
      <p:transition spd="med" advTm="172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Teams focus on results</a:t>
            </a:r>
            <a:endParaRPr lang="en-US" dirty="0"/>
          </a:p>
        </p:txBody>
      </p:sp>
      <p:pic>
        <p:nvPicPr>
          <p:cNvPr id="4" name="Content Placeholder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 y="685800"/>
            <a:ext cx="8534400" cy="554750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4570680"/>
      </p:ext>
    </p:extLst>
  </p:cSld>
  <p:clrMapOvr>
    <a:masterClrMapping/>
  </p:clrMapOvr>
  <mc:AlternateContent xmlns:mc="http://schemas.openxmlformats.org/markup-compatibility/2006" xmlns:p14="http://schemas.microsoft.com/office/powerpoint/2010/main">
    <mc:Choice Requires="p14">
      <p:transition spd="med" p14:dur="700" advTm="17588">
        <p:fade/>
      </p:transition>
    </mc:Choice>
    <mc:Fallback xmlns="">
      <p:transition spd="med" advTm="17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Together</a:t>
            </a:r>
            <a:endParaRPr lang="en-US" dirty="0"/>
          </a:p>
        </p:txBody>
      </p:sp>
      <p:sp>
        <p:nvSpPr>
          <p:cNvPr id="3" name="Content Placeholder 2"/>
          <p:cNvSpPr>
            <a:spLocks noGrp="1"/>
          </p:cNvSpPr>
          <p:nvPr>
            <p:ph idx="1"/>
          </p:nvPr>
        </p:nvSpPr>
        <p:spPr>
          <a:xfrm>
            <a:off x="513159" y="1752600"/>
            <a:ext cx="6400800" cy="3615267"/>
          </a:xfrm>
        </p:spPr>
        <p:txBody>
          <a:bodyPr/>
          <a:lstStyle/>
          <a:p>
            <a:pPr marL="0" indent="0">
              <a:buNone/>
            </a:pPr>
            <a:r>
              <a:rPr lang="en-US" sz="2400" dirty="0" smtClean="0"/>
              <a:t>In this module, we will:</a:t>
            </a:r>
          </a:p>
          <a:p>
            <a:pPr lvl="1">
              <a:buFont typeface="Arial" panose="020B0604020202020204" pitchFamily="34" charset="0"/>
              <a:buChar char="•"/>
            </a:pPr>
            <a:r>
              <a:rPr lang="en-US" sz="2400" dirty="0" smtClean="0"/>
              <a:t>Look at how highly effective teams operate</a:t>
            </a:r>
          </a:p>
          <a:p>
            <a:pPr lvl="1">
              <a:buFont typeface="Arial" panose="020B0604020202020204" pitchFamily="34" charset="0"/>
              <a:buChar char="•"/>
            </a:pPr>
            <a:r>
              <a:rPr lang="en-US" sz="2400" dirty="0" smtClean="0"/>
              <a:t>Look at the indicators about teaming</a:t>
            </a:r>
          </a:p>
          <a:p>
            <a:pPr lvl="1">
              <a:buFont typeface="Arial" panose="020B0604020202020204" pitchFamily="34" charset="0"/>
              <a:buChar char="•"/>
            </a:pPr>
            <a:r>
              <a:rPr lang="en-US" sz="2400" dirty="0" smtClean="0"/>
              <a:t>Look at the indicators that the teams work on</a:t>
            </a:r>
          </a:p>
          <a:p>
            <a:pPr lvl="1">
              <a:buFont typeface="Arial" panose="020B0604020202020204" pitchFamily="34" charset="0"/>
              <a:buChar char="•"/>
            </a:pPr>
            <a:r>
              <a:rPr lang="en-US" sz="2400" dirty="0"/>
              <a:t>See how teams magnify the talents of each member</a:t>
            </a:r>
          </a:p>
          <a:p>
            <a:pPr lvl="1">
              <a:buFont typeface="Arial" panose="020B0604020202020204" pitchFamily="34" charset="0"/>
              <a:buChar char="•"/>
            </a:pPr>
            <a:endParaRPr lang="en-US" sz="2400" dirty="0" smtClean="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8490185"/>
      </p:ext>
    </p:extLst>
  </p:cSld>
  <p:clrMapOvr>
    <a:masterClrMapping/>
  </p:clrMapOvr>
  <mc:AlternateContent xmlns:mc="http://schemas.openxmlformats.org/markup-compatibility/2006" xmlns:p14="http://schemas.microsoft.com/office/powerpoint/2010/main">
    <mc:Choice Requires="p14">
      <p:transition spd="med" p14:dur="700" advTm="17043">
        <p:fade/>
      </p:transition>
    </mc:Choice>
    <mc:Fallback xmlns="">
      <p:transition spd="med" advTm="170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Now…</a:t>
            </a:r>
            <a:endParaRPr lang="en-US" dirty="0"/>
          </a:p>
        </p:txBody>
      </p:sp>
      <p:sp>
        <p:nvSpPr>
          <p:cNvPr id="3" name="Content Placeholder 2"/>
          <p:cNvSpPr>
            <a:spLocks noGrp="1"/>
          </p:cNvSpPr>
          <p:nvPr>
            <p:ph idx="1"/>
          </p:nvPr>
        </p:nvSpPr>
        <p:spPr>
          <a:xfrm>
            <a:off x="1371600" y="463640"/>
            <a:ext cx="6400800" cy="3615267"/>
          </a:xfrm>
        </p:spPr>
        <p:txBody>
          <a:bodyPr>
            <a:normAutofit/>
          </a:bodyPr>
          <a:lstStyle/>
          <a:p>
            <a:pPr marL="0" indent="0">
              <a:buNone/>
            </a:pPr>
            <a:r>
              <a:rPr lang="en-US" sz="3200" dirty="0" smtClean="0"/>
              <a:t>A little story about teams…</a:t>
            </a:r>
            <a:endParaRPr lang="en-US" sz="3200" dirty="0"/>
          </a:p>
        </p:txBody>
      </p:sp>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895600"/>
            <a:ext cx="9144000" cy="276245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4412657"/>
      </p:ext>
    </p:extLst>
  </p:cSld>
  <p:clrMapOvr>
    <a:masterClrMapping/>
  </p:clrMapOvr>
  <mc:AlternateContent xmlns:mc="http://schemas.openxmlformats.org/markup-compatibility/2006" xmlns:p14="http://schemas.microsoft.com/office/powerpoint/2010/main">
    <mc:Choice Requires="p14">
      <p:transition spd="med" p14:dur="700" advTm="5761">
        <p:fade/>
      </p:transition>
    </mc:Choice>
    <mc:Fallback xmlns="">
      <p:transition spd="med" advTm="57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Geese Fly</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8200" y="1524000"/>
            <a:ext cx="7677477" cy="4882396"/>
          </a:xfrm>
          <a:prstGeom prst="rect">
            <a:avLst/>
          </a:prstGeom>
          <a:ln w="88900" cap="sq" cmpd="thickThin">
            <a:solidFill>
              <a:srgbClr val="000000"/>
            </a:solidFill>
            <a:prstDash val="solid"/>
            <a:miter lim="800000"/>
          </a:ln>
          <a:effectLst>
            <a:innerShdw blurRad="76200">
              <a:srgbClr val="000000"/>
            </a:inn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44639921"/>
      </p:ext>
    </p:extLst>
  </p:cSld>
  <p:clrMapOvr>
    <a:masterClrMapping/>
  </p:clrMapOvr>
  <mc:AlternateContent xmlns:mc="http://schemas.openxmlformats.org/markup-compatibility/2006" xmlns:p14="http://schemas.microsoft.com/office/powerpoint/2010/main">
    <mc:Choice Requires="p14">
      <p:transition spd="med" p14:dur="700" advTm="51250">
        <p:fade/>
      </p:transition>
    </mc:Choice>
    <mc:Fallback xmlns="">
      <p:transition spd="med" advTm="51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Buffalo don’t</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2286000"/>
            <a:ext cx="5852160" cy="3657600"/>
          </a:xfrm>
          <a:prstGeom prst="rect">
            <a:avLst/>
          </a:prstGeom>
          <a:ln w="88900" cap="sq" cmpd="thickThin">
            <a:solidFill>
              <a:srgbClr val="000000"/>
            </a:solidFill>
            <a:prstDash val="solid"/>
            <a:miter lim="800000"/>
          </a:ln>
          <a:effectLst>
            <a:innerShdw blurRad="76200">
              <a:srgbClr val="000000"/>
            </a:inn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3030628"/>
      </p:ext>
    </p:extLst>
  </p:cSld>
  <p:clrMapOvr>
    <a:masterClrMapping/>
  </p:clrMapOvr>
  <mc:AlternateContent xmlns:mc="http://schemas.openxmlformats.org/markup-compatibility/2006" xmlns:p14="http://schemas.microsoft.com/office/powerpoint/2010/main">
    <mc:Choice Requires="p14">
      <p:transition spd="med" p14:dur="700" advTm="22446">
        <p:fade/>
      </p:transition>
    </mc:Choice>
    <mc:Fallback xmlns="">
      <p:transition spd="med" advTm="224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leading</a:t>
            </a:r>
            <a:endParaRPr lang="en-US" dirty="0"/>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449531" y="2260600"/>
            <a:ext cx="4527264" cy="3614738"/>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4343400" y="4495800"/>
            <a:ext cx="4114800" cy="1754326"/>
          </a:xfrm>
          <a:prstGeom prst="rect">
            <a:avLst/>
          </a:prstGeo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dirty="0" smtClean="0">
                <a:solidFill>
                  <a:schemeClr val="bg2">
                    <a:lumMod val="50000"/>
                  </a:schemeClr>
                </a:solidFill>
              </a:rPr>
              <a:t>Synergy is when the whole is greater than the sum of its parts.</a:t>
            </a:r>
            <a:endParaRPr lang="en-US" sz="3600" dirty="0">
              <a:solidFill>
                <a:schemeClr val="bg2">
                  <a:lumMod val="50000"/>
                </a:schemeClr>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61889802"/>
      </p:ext>
    </p:extLst>
  </p:cSld>
  <p:clrMapOvr>
    <a:masterClrMapping/>
  </p:clrMapOvr>
  <mc:AlternateContent xmlns:mc="http://schemas.openxmlformats.org/markup-compatibility/2006" xmlns:p14="http://schemas.microsoft.com/office/powerpoint/2010/main">
    <mc:Choice Requires="p14">
      <p:transition spd="med" p14:dur="700" advTm="28486">
        <p:fade/>
      </p:transition>
    </mc:Choice>
    <mc:Fallback xmlns="">
      <p:transition spd="med" advTm="284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Gaggles and Teams</a:t>
            </a:r>
            <a:endParaRPr lang="en-US" dirty="0"/>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004226" y="2260600"/>
            <a:ext cx="5417874" cy="3614738"/>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4200" y="3352800"/>
            <a:ext cx="5715000" cy="3314700"/>
          </a:xfrm>
          <a:prstGeom prst="rect">
            <a:avLst/>
          </a:prstGeom>
          <a:ln w="88900" cap="sq" cmpd="thickThin">
            <a:solidFill>
              <a:srgbClr val="000000"/>
            </a:solidFill>
            <a:prstDash val="solid"/>
            <a:miter lim="800000"/>
          </a:ln>
          <a:effectLst>
            <a:innerShdw blurRad="76200">
              <a:srgbClr val="000000"/>
            </a:innerShdw>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19372151"/>
      </p:ext>
    </p:extLst>
  </p:cSld>
  <p:clrMapOvr>
    <a:masterClrMapping/>
  </p:clrMapOvr>
  <mc:AlternateContent xmlns:mc="http://schemas.openxmlformats.org/markup-compatibility/2006" xmlns:p14="http://schemas.microsoft.com/office/powerpoint/2010/main">
    <mc:Choice Requires="p14">
      <p:transition spd="med" p14:dur="700" advTm="30904">
        <p:fade/>
      </p:transition>
    </mc:Choice>
    <mc:Fallback xmlns="">
      <p:transition spd="med" advTm="309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309562"/>
            <a:ext cx="4267200" cy="2860358"/>
          </a:xfrm>
          <a:prstGeom prst="rect">
            <a:avLst/>
          </a:prstGeom>
          <a:ln w="88900" cap="sq" cmpd="thickThin">
            <a:solidFill>
              <a:srgbClr val="000000"/>
            </a:solidFill>
            <a:prstDash val="solid"/>
            <a:miter lim="800000"/>
          </a:ln>
          <a:effectLst>
            <a:innerShdw blurRad="76200">
              <a:srgbClr val="000000"/>
            </a:innerShdw>
          </a:effectLst>
        </p:spPr>
      </p:pic>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3581400" y="2819400"/>
            <a:ext cx="4953000" cy="3095625"/>
          </a:xfrm>
          <a:prstGeom prst="rect">
            <a:avLst/>
          </a:prstGeom>
          <a:ln w="88900" cap="sq" cmpd="thickThin">
            <a:solidFill>
              <a:srgbClr val="000000"/>
            </a:solidFill>
            <a:prstDash val="solid"/>
            <a:miter lim="800000"/>
          </a:ln>
          <a:effectLst>
            <a:innerShdw blurRad="76200">
              <a:srgbClr val="000000"/>
            </a:innerShdw>
          </a:effectLst>
        </p:spPr>
      </p:pic>
      <p:sp>
        <p:nvSpPr>
          <p:cNvPr id="3" name="&quot;No&quot; Symbol 2"/>
          <p:cNvSpPr/>
          <p:nvPr/>
        </p:nvSpPr>
        <p:spPr>
          <a:xfrm>
            <a:off x="4953000" y="3048000"/>
            <a:ext cx="2438400" cy="27432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20506241"/>
      </p:ext>
    </p:extLst>
  </p:cSld>
  <p:clrMapOvr>
    <a:masterClrMapping/>
  </p:clrMapOvr>
  <mc:AlternateContent xmlns:mc="http://schemas.openxmlformats.org/markup-compatibility/2006" xmlns:p14="http://schemas.microsoft.com/office/powerpoint/2010/main">
    <mc:Choice Requires="p14">
      <p:transition spd="med" p14:dur="700" advTm="36571">
        <p:fade/>
      </p:transition>
    </mc:Choice>
    <mc:Fallback xmlns="">
      <p:transition spd="med" advTm="365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building</a:t>
            </a:r>
            <a:endParaRPr lang="en-US" dirty="0"/>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2400" y="2057400"/>
            <a:ext cx="8755559" cy="403860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4992183"/>
      </p:ext>
    </p:extLst>
  </p:cSld>
  <p:clrMapOvr>
    <a:masterClrMapping/>
  </p:clrMapOvr>
  <mc:AlternateContent xmlns:mc="http://schemas.openxmlformats.org/markup-compatibility/2006" xmlns:p14="http://schemas.microsoft.com/office/powerpoint/2010/main">
    <mc:Choice Requires="p14">
      <p:transition spd="med" p14:dur="700" advTm="33719">
        <p:fade/>
      </p:transition>
    </mc:Choice>
    <mc:Fallback xmlns="">
      <p:transition spd="med" advTm="337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a:t>
            </a:r>
            <a:endParaRPr lang="en-US" dirty="0"/>
          </a:p>
        </p:txBody>
      </p:sp>
      <p:sp>
        <p:nvSpPr>
          <p:cNvPr id="3" name="Content Placeholder 2"/>
          <p:cNvSpPr>
            <a:spLocks noGrp="1"/>
          </p:cNvSpPr>
          <p:nvPr>
            <p:ph idx="1"/>
          </p:nvPr>
        </p:nvSpPr>
        <p:spPr>
          <a:xfrm>
            <a:off x="513159" y="1524000"/>
            <a:ext cx="6400800" cy="3615267"/>
          </a:xfrm>
        </p:spPr>
        <p:txBody>
          <a:bodyPr>
            <a:normAutofit lnSpcReduction="10000"/>
          </a:bodyPr>
          <a:lstStyle/>
          <a:p>
            <a:pPr marL="0" indent="0">
              <a:buNone/>
            </a:pPr>
            <a:r>
              <a:rPr lang="en-US" sz="2000" dirty="0" smtClean="0"/>
              <a:t>Take a short quiz.</a:t>
            </a:r>
          </a:p>
          <a:p>
            <a:pPr marL="342900" indent="-342900">
              <a:buAutoNum type="arabicPeriod"/>
            </a:pPr>
            <a:r>
              <a:rPr lang="en-US" sz="2000" dirty="0" smtClean="0"/>
              <a:t>Think of a team that you are on or that you lead.</a:t>
            </a:r>
          </a:p>
          <a:p>
            <a:pPr marL="342900" indent="-342900">
              <a:buAutoNum type="arabicPeriod"/>
            </a:pPr>
            <a:r>
              <a:rPr lang="en-US" sz="2000" dirty="0" smtClean="0"/>
              <a:t>Answer the following questions based on that team.</a:t>
            </a:r>
          </a:p>
          <a:p>
            <a:pPr marL="342900" indent="-342900">
              <a:buAutoNum type="arabicPeriod"/>
            </a:pPr>
            <a:r>
              <a:rPr lang="en-US" sz="2000" dirty="0" smtClean="0"/>
              <a:t>All answers are either true or false.</a:t>
            </a:r>
          </a:p>
          <a:p>
            <a:pPr marL="342900" indent="-342900">
              <a:buAutoNum type="arabicPeriod"/>
            </a:pPr>
            <a:r>
              <a:rPr lang="en-US" sz="2000" dirty="0" smtClean="0"/>
              <a:t>There are no “wrong” answers.</a:t>
            </a:r>
          </a:p>
          <a:p>
            <a:pPr marL="342900" indent="-342900">
              <a:buAutoNum type="arabicPeriod"/>
            </a:pPr>
            <a:r>
              <a:rPr lang="en-US" sz="2000" dirty="0" smtClean="0"/>
              <a:t>There is a copy of the quiz in the materials provided on the website.</a:t>
            </a:r>
          </a:p>
          <a:p>
            <a:pPr marL="342900" indent="-342900">
              <a:buAutoNum type="arabicPeriod"/>
            </a:pPr>
            <a:endParaRPr lang="en-US" sz="2000" dirty="0"/>
          </a:p>
          <a:p>
            <a:pPr marL="0" indent="0">
              <a:buNone/>
            </a:pPr>
            <a:r>
              <a:rPr lang="en-US" sz="2000" dirty="0" smtClean="0"/>
              <a:t>Everyone ready?</a:t>
            </a: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5" name="TextBox 4"/>
          <p:cNvSpPr txBox="1"/>
          <p:nvPr/>
        </p:nvSpPr>
        <p:spPr>
          <a:xfrm>
            <a:off x="3166769" y="5776604"/>
            <a:ext cx="4724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Click to restart </a:t>
            </a:r>
            <a:r>
              <a:rPr lang="en-US" dirty="0" smtClean="0">
                <a:solidFill>
                  <a:srgbClr val="FF0000"/>
                </a:solidFill>
              </a:rPr>
              <a:t>when ready</a:t>
            </a:r>
            <a:endParaRPr lang="en-US" dirty="0">
              <a:solidFill>
                <a:srgbClr val="FF0000"/>
              </a:solidFill>
            </a:endParaRPr>
          </a:p>
        </p:txBody>
      </p:sp>
    </p:spTree>
    <p:extLst>
      <p:ext uri="{BB962C8B-B14F-4D97-AF65-F5344CB8AC3E}">
        <p14:creationId xmlns:p14="http://schemas.microsoft.com/office/powerpoint/2010/main" val="943289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building Quiz</a:t>
            </a:r>
            <a:endParaRPr lang="en-US" dirty="0"/>
          </a:p>
        </p:txBody>
      </p:sp>
      <p:sp>
        <p:nvSpPr>
          <p:cNvPr id="5" name="Content Placeholder 4"/>
          <p:cNvSpPr>
            <a:spLocks noGrp="1"/>
          </p:cNvSpPr>
          <p:nvPr>
            <p:ph idx="1"/>
          </p:nvPr>
        </p:nvSpPr>
        <p:spPr>
          <a:xfrm>
            <a:off x="513158" y="1600201"/>
            <a:ext cx="8249841" cy="5257800"/>
          </a:xfrm>
        </p:spPr>
        <p:txBody>
          <a:bodyPr>
            <a:normAutofit/>
          </a:bodyPr>
          <a:lstStyle/>
          <a:p>
            <a:r>
              <a:rPr lang="en-US" sz="2400" dirty="0">
                <a:solidFill>
                  <a:schemeClr val="bg1">
                    <a:lumMod val="95000"/>
                    <a:lumOff val="5000"/>
                  </a:schemeClr>
                </a:solidFill>
              </a:rPr>
              <a:t>There is a high level of interdependence among team members. The team is working </a:t>
            </a:r>
            <a:r>
              <a:rPr lang="en-US" sz="2400" dirty="0" smtClean="0">
                <a:solidFill>
                  <a:schemeClr val="bg1">
                    <a:lumMod val="95000"/>
                    <a:lumOff val="5000"/>
                  </a:schemeClr>
                </a:solidFill>
              </a:rPr>
              <a:t>on important </a:t>
            </a:r>
            <a:r>
              <a:rPr lang="en-US" sz="2400" dirty="0">
                <a:solidFill>
                  <a:schemeClr val="bg1">
                    <a:lumMod val="95000"/>
                    <a:lumOff val="5000"/>
                  </a:schemeClr>
                </a:solidFill>
              </a:rPr>
              <a:t>tasks in which each team member has a commitment and for which teamwork </a:t>
            </a:r>
            <a:r>
              <a:rPr lang="en-US" sz="2400" dirty="0" smtClean="0">
                <a:solidFill>
                  <a:schemeClr val="bg1">
                    <a:lumMod val="95000"/>
                    <a:lumOff val="5000"/>
                  </a:schemeClr>
                </a:solidFill>
              </a:rPr>
              <a:t>is critical </a:t>
            </a:r>
            <a:r>
              <a:rPr lang="en-US" sz="2400" dirty="0">
                <a:solidFill>
                  <a:schemeClr val="bg1">
                    <a:lumMod val="95000"/>
                    <a:lumOff val="5000"/>
                  </a:schemeClr>
                </a:solidFill>
              </a:rPr>
              <a:t>for achieving the desired results</a:t>
            </a:r>
            <a:r>
              <a:rPr lang="en-US" sz="2400" dirty="0" smtClean="0">
                <a:solidFill>
                  <a:schemeClr val="bg1">
                    <a:lumMod val="95000"/>
                    <a:lumOff val="5000"/>
                  </a:schemeClr>
                </a:solidFill>
              </a:rPr>
              <a:t>.</a:t>
            </a:r>
          </a:p>
          <a:p>
            <a:r>
              <a:rPr lang="en-US" sz="2400" dirty="0" smtClean="0">
                <a:solidFill>
                  <a:schemeClr val="bg1">
                    <a:lumMod val="95000"/>
                    <a:lumOff val="5000"/>
                  </a:schemeClr>
                </a:solidFill>
              </a:rPr>
              <a:t>The </a:t>
            </a:r>
            <a:r>
              <a:rPr lang="en-US" sz="2400" dirty="0">
                <a:solidFill>
                  <a:schemeClr val="bg1">
                    <a:lumMod val="95000"/>
                    <a:lumOff val="5000"/>
                  </a:schemeClr>
                </a:solidFill>
              </a:rPr>
              <a:t>team leader has good people-skills, is committed to developing a team approach, </a:t>
            </a:r>
            <a:r>
              <a:rPr lang="en-US" sz="2400" dirty="0" smtClean="0">
                <a:solidFill>
                  <a:schemeClr val="bg1">
                    <a:lumMod val="95000"/>
                    <a:lumOff val="5000"/>
                  </a:schemeClr>
                </a:solidFill>
              </a:rPr>
              <a:t>and allocates </a:t>
            </a:r>
            <a:r>
              <a:rPr lang="en-US" sz="2400" dirty="0">
                <a:solidFill>
                  <a:schemeClr val="bg1">
                    <a:lumMod val="95000"/>
                    <a:lumOff val="5000"/>
                  </a:schemeClr>
                </a:solidFill>
              </a:rPr>
              <a:t>time to team-building activities. Team management is seen as a shared </a:t>
            </a:r>
            <a:r>
              <a:rPr lang="en-US" sz="2400" dirty="0" smtClean="0">
                <a:solidFill>
                  <a:schemeClr val="bg1">
                    <a:lumMod val="95000"/>
                    <a:lumOff val="5000"/>
                  </a:schemeClr>
                </a:solidFill>
              </a:rPr>
              <a:t>function, and </a:t>
            </a:r>
            <a:r>
              <a:rPr lang="en-US" sz="2400" dirty="0">
                <a:solidFill>
                  <a:schemeClr val="bg1">
                    <a:lumMod val="95000"/>
                    <a:lumOff val="5000"/>
                  </a:schemeClr>
                </a:solidFill>
              </a:rPr>
              <a:t>team members are given an opportunity to exercise leadership when their </a:t>
            </a:r>
            <a:r>
              <a:rPr lang="en-US" sz="2400" dirty="0" smtClean="0">
                <a:solidFill>
                  <a:schemeClr val="bg1">
                    <a:lumMod val="95000"/>
                    <a:lumOff val="5000"/>
                  </a:schemeClr>
                </a:solidFill>
              </a:rPr>
              <a:t>experiences and </a:t>
            </a:r>
            <a:r>
              <a:rPr lang="en-US" sz="2400" dirty="0">
                <a:solidFill>
                  <a:schemeClr val="bg1">
                    <a:lumMod val="95000"/>
                    <a:lumOff val="5000"/>
                  </a:schemeClr>
                </a:solidFill>
              </a:rPr>
              <a:t>skills are appropriate to the needs of the team.</a:t>
            </a:r>
          </a:p>
          <a:p>
            <a:endParaRPr lang="en-US" sz="1600" dirty="0">
              <a:solidFill>
                <a:schemeClr val="bg1">
                  <a:lumMod val="95000"/>
                  <a:lumOff val="5000"/>
                </a:schemeClr>
              </a:solidFill>
            </a:endParaRPr>
          </a:p>
          <a:p>
            <a:pPr marL="342900" indent="-342900">
              <a:buFont typeface="+mj-lt"/>
              <a:buAutoNum type="arabicPeriod"/>
            </a:pP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229121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021241" cy="5647268"/>
          </a:xfrm>
        </p:spPr>
        <p:txBody>
          <a:bodyPr>
            <a:normAutofit/>
          </a:bodyPr>
          <a:lstStyle/>
          <a:p>
            <a:r>
              <a:rPr lang="en-US" sz="2800" dirty="0">
                <a:solidFill>
                  <a:schemeClr val="bg1">
                    <a:lumMod val="95000"/>
                    <a:lumOff val="5000"/>
                  </a:schemeClr>
                </a:solidFill>
              </a:rPr>
              <a:t>Each team member is capable and willing to contribute information, skills, and </a:t>
            </a:r>
            <a:r>
              <a:rPr lang="en-US" sz="2800" dirty="0" smtClean="0">
                <a:solidFill>
                  <a:schemeClr val="bg1">
                    <a:lumMod val="95000"/>
                    <a:lumOff val="5000"/>
                  </a:schemeClr>
                </a:solidFill>
              </a:rPr>
              <a:t>experiences that </a:t>
            </a:r>
            <a:r>
              <a:rPr lang="en-US" sz="2800" dirty="0">
                <a:solidFill>
                  <a:schemeClr val="bg1">
                    <a:lumMod val="95000"/>
                    <a:lumOff val="5000"/>
                  </a:schemeClr>
                </a:solidFill>
              </a:rPr>
              <a:t>provide an appropriate mix for achieving the team’s purpose</a:t>
            </a:r>
            <a:r>
              <a:rPr lang="en-US" sz="2800" dirty="0" smtClean="0">
                <a:solidFill>
                  <a:schemeClr val="bg1">
                    <a:lumMod val="95000"/>
                    <a:lumOff val="5000"/>
                  </a:schemeClr>
                </a:solidFill>
              </a:rPr>
              <a:t>.</a:t>
            </a:r>
          </a:p>
          <a:p>
            <a:r>
              <a:rPr lang="en-US" sz="2800" dirty="0">
                <a:solidFill>
                  <a:schemeClr val="bg1">
                    <a:lumMod val="95000"/>
                    <a:lumOff val="5000"/>
                  </a:schemeClr>
                </a:solidFill>
              </a:rPr>
              <a:t>The team develops a climate in which people feel relaxed and are able to be direct and </a:t>
            </a:r>
            <a:r>
              <a:rPr lang="en-US" sz="2800" dirty="0" smtClean="0">
                <a:solidFill>
                  <a:schemeClr val="bg1">
                    <a:lumMod val="95000"/>
                    <a:lumOff val="5000"/>
                  </a:schemeClr>
                </a:solidFill>
              </a:rPr>
              <a:t>open in </a:t>
            </a:r>
            <a:r>
              <a:rPr lang="en-US" sz="2800" dirty="0">
                <a:solidFill>
                  <a:schemeClr val="bg1">
                    <a:lumMod val="95000"/>
                    <a:lumOff val="5000"/>
                  </a:schemeClr>
                </a:solidFill>
              </a:rPr>
              <a:t>their communications</a:t>
            </a:r>
            <a:r>
              <a:rPr lang="en-US" sz="2800" dirty="0" smtClean="0">
                <a:solidFill>
                  <a:schemeClr val="bg1">
                    <a:lumMod val="95000"/>
                    <a:lumOff val="5000"/>
                  </a:schemeClr>
                </a:solidFill>
              </a:rPr>
              <a:t>.</a:t>
            </a:r>
          </a:p>
          <a:p>
            <a:r>
              <a:rPr lang="en-US" sz="2800" dirty="0">
                <a:solidFill>
                  <a:schemeClr val="bg1">
                    <a:lumMod val="95000"/>
                    <a:lumOff val="5000"/>
                  </a:schemeClr>
                </a:solidFill>
              </a:rPr>
              <a:t>Team members develop a mutual trust for each other and believe that other team </a:t>
            </a:r>
            <a:r>
              <a:rPr lang="en-US" sz="2800" dirty="0" smtClean="0">
                <a:solidFill>
                  <a:schemeClr val="bg1">
                    <a:lumMod val="95000"/>
                    <a:lumOff val="5000"/>
                  </a:schemeClr>
                </a:solidFill>
              </a:rPr>
              <a:t>members have </a:t>
            </a:r>
            <a:r>
              <a:rPr lang="en-US" sz="2800" dirty="0">
                <a:solidFill>
                  <a:schemeClr val="bg1">
                    <a:lumMod val="95000"/>
                    <a:lumOff val="5000"/>
                  </a:schemeClr>
                </a:solidFill>
              </a:rPr>
              <a:t>skills and capabilities to contribute to the team.</a:t>
            </a:r>
          </a:p>
          <a:p>
            <a:endParaRPr lang="en-US" sz="1600" dirty="0">
              <a:solidFill>
                <a:schemeClr val="tx1"/>
              </a:solidFill>
            </a:endParaRPr>
          </a:p>
          <a:p>
            <a:endParaRPr lang="en-US" sz="1600" dirty="0">
              <a:solidFill>
                <a:schemeClr val="tx1"/>
              </a:solidFill>
            </a:endParaRPr>
          </a:p>
          <a:p>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32671850"/>
      </p:ext>
    </p:extLst>
  </p:cSld>
  <p:clrMapOvr>
    <a:masterClrMapping/>
  </p:clrMapOvr>
  <mc:AlternateContent xmlns:mc="http://schemas.openxmlformats.org/markup-compatibility/2006" xmlns:p14="http://schemas.microsoft.com/office/powerpoint/2010/main">
    <mc:Choice Requires="p14">
      <p:transition spd="med" p14:dur="700" advTm="34892">
        <p:fade/>
      </p:transition>
    </mc:Choice>
    <mc:Fallback xmlns="">
      <p:transition spd="med" advTm="348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meetings</a:t>
            </a:r>
            <a:endParaRPr lang="en-US" dirty="0"/>
          </a:p>
        </p:txBody>
      </p:sp>
      <p:sp>
        <p:nvSpPr>
          <p:cNvPr id="3" name="Content Placeholder 2"/>
          <p:cNvSpPr>
            <a:spLocks noGrp="1"/>
          </p:cNvSpPr>
          <p:nvPr>
            <p:ph idx="1"/>
          </p:nvPr>
        </p:nvSpPr>
        <p:spPr>
          <a:xfrm>
            <a:off x="506071" y="1464609"/>
            <a:ext cx="6400800" cy="3615267"/>
          </a:xfrm>
        </p:spPr>
        <p:txBody>
          <a:bodyPr>
            <a:normAutofit/>
          </a:bodyPr>
          <a:lstStyle/>
          <a:p>
            <a:pPr marL="0" indent="0">
              <a:buNone/>
            </a:pPr>
            <a:r>
              <a:rPr lang="en-US" sz="2400" dirty="0" smtClean="0"/>
              <a:t>Think back to the last team meeting you attended.</a:t>
            </a:r>
          </a:p>
          <a:p>
            <a:pPr>
              <a:buFont typeface="Arial" panose="020B0604020202020204" pitchFamily="34" charset="0"/>
              <a:buChar char="•"/>
            </a:pPr>
            <a:r>
              <a:rPr lang="en-US" sz="2400" dirty="0" smtClean="0"/>
              <a:t>What was your role in the meeting?</a:t>
            </a:r>
          </a:p>
          <a:p>
            <a:pPr>
              <a:buFont typeface="Arial" panose="020B0604020202020204" pitchFamily="34" charset="0"/>
              <a:buChar char="•"/>
            </a:pPr>
            <a:r>
              <a:rPr lang="en-US" sz="2400" dirty="0" smtClean="0"/>
              <a:t>Was there an agenda?</a:t>
            </a:r>
          </a:p>
          <a:p>
            <a:pPr>
              <a:buFont typeface="Arial" panose="020B0604020202020204" pitchFamily="34" charset="0"/>
              <a:buChar char="•"/>
            </a:pPr>
            <a:r>
              <a:rPr lang="en-US" sz="2400" dirty="0" smtClean="0"/>
              <a:t>What was the purpose of the meeting?</a:t>
            </a:r>
          </a:p>
          <a:p>
            <a:pPr>
              <a:buFont typeface="Arial" panose="020B0604020202020204" pitchFamily="34" charset="0"/>
              <a:buChar char="•"/>
            </a:pPr>
            <a:r>
              <a:rPr lang="en-US" sz="2400" dirty="0" smtClean="0"/>
              <a:t>Was that purpose accomplished when you left?</a:t>
            </a:r>
          </a:p>
          <a:p>
            <a:pPr>
              <a:buFont typeface="Arial" panose="020B0604020202020204" pitchFamily="34" charset="0"/>
              <a:buChar char="•"/>
            </a:pPr>
            <a:r>
              <a:rPr lang="en-US" sz="2400" dirty="0" smtClean="0"/>
              <a:t>How do you know?</a:t>
            </a:r>
            <a:endParaRPr lang="en-US" sz="2400" dirty="0"/>
          </a:p>
        </p:txBody>
      </p:sp>
      <p:pic>
        <p:nvPicPr>
          <p:cNvPr id="4" name="Picture 3"/>
          <p:cNvPicPr>
            <a:picLocks noChangeAspect="1"/>
          </p:cNvPicPr>
          <p:nvPr/>
        </p:nvPicPr>
        <p:blipFill>
          <a:blip r:embed="rId6"/>
          <a:stretch>
            <a:fillRect/>
          </a:stretch>
        </p:blipFill>
        <p:spPr>
          <a:xfrm>
            <a:off x="6781800" y="4580217"/>
            <a:ext cx="2013676" cy="1731682"/>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03449430"/>
      </p:ext>
    </p:extLst>
  </p:cSld>
  <p:clrMapOvr>
    <a:masterClrMapping/>
  </p:clrMapOvr>
  <mc:AlternateContent xmlns:mc="http://schemas.openxmlformats.org/markup-compatibility/2006" xmlns:p14="http://schemas.microsoft.com/office/powerpoint/2010/main">
    <mc:Choice Requires="p14">
      <p:transition spd="med" p14:dur="700" advTm="36220">
        <p:fade/>
      </p:transition>
    </mc:Choice>
    <mc:Fallback xmlns="">
      <p:transition spd="med" advTm="362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158" y="1363132"/>
            <a:ext cx="7945041" cy="5190068"/>
          </a:xfrm>
        </p:spPr>
        <p:txBody>
          <a:bodyPr>
            <a:normAutofit/>
          </a:bodyPr>
          <a:lstStyle/>
          <a:p>
            <a:r>
              <a:rPr lang="en-US" sz="3200" dirty="0">
                <a:solidFill>
                  <a:schemeClr val="bg1">
                    <a:lumMod val="95000"/>
                    <a:lumOff val="5000"/>
                  </a:schemeClr>
                </a:solidFill>
              </a:rPr>
              <a:t>Both the team and individual members are prepared to take risks and are allowed to </a:t>
            </a:r>
            <a:r>
              <a:rPr lang="en-US" sz="3200" dirty="0" smtClean="0">
                <a:solidFill>
                  <a:schemeClr val="bg1">
                    <a:lumMod val="95000"/>
                    <a:lumOff val="5000"/>
                  </a:schemeClr>
                </a:solidFill>
              </a:rPr>
              <a:t>develop their </a:t>
            </a:r>
            <a:r>
              <a:rPr lang="en-US" sz="3200" dirty="0">
                <a:solidFill>
                  <a:schemeClr val="bg1">
                    <a:lumMod val="95000"/>
                    <a:lumOff val="5000"/>
                  </a:schemeClr>
                </a:solidFill>
              </a:rPr>
              <a:t>abilities and skills</a:t>
            </a:r>
            <a:r>
              <a:rPr lang="en-US" sz="3200" dirty="0" smtClean="0">
                <a:solidFill>
                  <a:schemeClr val="bg1">
                    <a:lumMod val="95000"/>
                    <a:lumOff val="5000"/>
                  </a:schemeClr>
                </a:solidFill>
              </a:rPr>
              <a:t>.</a:t>
            </a:r>
          </a:p>
          <a:p>
            <a:r>
              <a:rPr lang="en-US" sz="3200" dirty="0">
                <a:solidFill>
                  <a:schemeClr val="bg1">
                    <a:lumMod val="95000"/>
                    <a:lumOff val="5000"/>
                  </a:schemeClr>
                </a:solidFill>
              </a:rPr>
              <a:t>The team is clear about its important goals and establishes performance targets that </a:t>
            </a:r>
            <a:r>
              <a:rPr lang="en-US" sz="3200" dirty="0" smtClean="0">
                <a:solidFill>
                  <a:schemeClr val="bg1">
                    <a:lumMod val="95000"/>
                    <a:lumOff val="5000"/>
                  </a:schemeClr>
                </a:solidFill>
              </a:rPr>
              <a:t>cause stretching </a:t>
            </a:r>
            <a:r>
              <a:rPr lang="en-US" sz="3200" dirty="0">
                <a:solidFill>
                  <a:schemeClr val="bg1">
                    <a:lumMod val="95000"/>
                    <a:lumOff val="5000"/>
                  </a:schemeClr>
                </a:solidFill>
              </a:rPr>
              <a:t>but are achievable</a:t>
            </a:r>
            <a:r>
              <a:rPr lang="en-US" sz="3200" dirty="0" smtClean="0">
                <a:solidFill>
                  <a:schemeClr val="bg1">
                    <a:lumMod val="95000"/>
                    <a:lumOff val="5000"/>
                  </a:schemeClr>
                </a:solidFill>
              </a:rPr>
              <a:t>.</a:t>
            </a:r>
          </a:p>
          <a:p>
            <a:r>
              <a:rPr lang="en-US" sz="3200" dirty="0">
                <a:solidFill>
                  <a:schemeClr val="bg1">
                    <a:lumMod val="95000"/>
                    <a:lumOff val="5000"/>
                  </a:schemeClr>
                </a:solidFill>
              </a:rPr>
              <a:t>Team-member roles are defined, and the team develops effective ways to solve problems </a:t>
            </a:r>
            <a:r>
              <a:rPr lang="en-US" sz="3200" dirty="0" smtClean="0">
                <a:solidFill>
                  <a:schemeClr val="bg1">
                    <a:lumMod val="95000"/>
                    <a:lumOff val="5000"/>
                  </a:schemeClr>
                </a:solidFill>
              </a:rPr>
              <a:t>and communicate</a:t>
            </a:r>
            <a:r>
              <a:rPr lang="en-US" sz="3200" dirty="0">
                <a:solidFill>
                  <a:schemeClr val="bg1">
                    <a:lumMod val="95000"/>
                    <a:lumOff val="5000"/>
                  </a:schemeClr>
                </a:solidFill>
              </a:rPr>
              <a:t>.</a:t>
            </a:r>
          </a:p>
          <a:p>
            <a:endParaRPr lang="en-US" sz="1600" dirty="0">
              <a:solidFill>
                <a:schemeClr val="tx1"/>
              </a:solidFill>
            </a:endParaRPr>
          </a:p>
          <a:p>
            <a:endParaRPr lang="en-US" sz="1600" dirty="0">
              <a:solidFill>
                <a:schemeClr val="tx1"/>
              </a:solidFill>
            </a:endParaRPr>
          </a:p>
          <a:p>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30021008"/>
      </p:ext>
    </p:extLst>
  </p:cSld>
  <p:clrMapOvr>
    <a:masterClrMapping/>
  </p:clrMapOvr>
  <mc:AlternateContent xmlns:mc="http://schemas.openxmlformats.org/markup-compatibility/2006" xmlns:p14="http://schemas.microsoft.com/office/powerpoint/2010/main">
    <mc:Choice Requires="p14">
      <p:transition spd="med" p14:dur="700" advTm="29388">
        <p:fade/>
      </p:transition>
    </mc:Choice>
    <mc:Fallback xmlns="">
      <p:transition spd="med" advTm="293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158" y="1286932"/>
            <a:ext cx="8021241" cy="5494868"/>
          </a:xfrm>
        </p:spPr>
        <p:txBody>
          <a:bodyPr>
            <a:normAutofit/>
          </a:bodyPr>
          <a:lstStyle/>
          <a:p>
            <a:r>
              <a:rPr lang="en-US" sz="2400" dirty="0">
                <a:solidFill>
                  <a:schemeClr val="bg1">
                    <a:lumMod val="95000"/>
                    <a:lumOff val="5000"/>
                  </a:schemeClr>
                </a:solidFill>
              </a:rPr>
              <a:t>Team members know how to examine team and individual errors and weaknesses </a:t>
            </a:r>
            <a:r>
              <a:rPr lang="en-US" sz="2400" dirty="0" smtClean="0">
                <a:solidFill>
                  <a:schemeClr val="bg1">
                    <a:lumMod val="95000"/>
                    <a:lumOff val="5000"/>
                  </a:schemeClr>
                </a:solidFill>
              </a:rPr>
              <a:t>without making </a:t>
            </a:r>
            <a:r>
              <a:rPr lang="en-US" sz="2400" dirty="0">
                <a:solidFill>
                  <a:schemeClr val="bg1">
                    <a:lumMod val="95000"/>
                    <a:lumOff val="5000"/>
                  </a:schemeClr>
                </a:solidFill>
              </a:rPr>
              <a:t>personal attacks, which enables the group to learn from its experiences</a:t>
            </a:r>
            <a:r>
              <a:rPr lang="en-US" sz="2400" dirty="0" smtClean="0">
                <a:solidFill>
                  <a:schemeClr val="bg1">
                    <a:lumMod val="95000"/>
                    <a:lumOff val="5000"/>
                  </a:schemeClr>
                </a:solidFill>
              </a:rPr>
              <a:t>.</a:t>
            </a:r>
          </a:p>
          <a:p>
            <a:r>
              <a:rPr lang="en-US" sz="2400" dirty="0">
                <a:solidFill>
                  <a:schemeClr val="bg1">
                    <a:lumMod val="95000"/>
                    <a:lumOff val="5000"/>
                  </a:schemeClr>
                </a:solidFill>
              </a:rPr>
              <a:t>Team efforts are devoted to the achievement of results, and team performance is frequently evaluated to see where improvements can be made</a:t>
            </a:r>
            <a:r>
              <a:rPr lang="en-US" sz="2400" dirty="0" smtClean="0">
                <a:solidFill>
                  <a:schemeClr val="bg1">
                    <a:lumMod val="95000"/>
                    <a:lumOff val="5000"/>
                  </a:schemeClr>
                </a:solidFill>
              </a:rPr>
              <a:t>.</a:t>
            </a:r>
          </a:p>
          <a:p>
            <a:r>
              <a:rPr lang="en-US" sz="2400" dirty="0" smtClean="0">
                <a:solidFill>
                  <a:schemeClr val="bg1">
                    <a:lumMod val="95000"/>
                    <a:lumOff val="5000"/>
                  </a:schemeClr>
                </a:solidFill>
              </a:rPr>
              <a:t>The </a:t>
            </a:r>
            <a:r>
              <a:rPr lang="en-US" sz="2400" dirty="0">
                <a:solidFill>
                  <a:schemeClr val="bg1">
                    <a:lumMod val="95000"/>
                    <a:lumOff val="5000"/>
                  </a:schemeClr>
                </a:solidFill>
              </a:rPr>
              <a:t>team has the capacity to create new ideas through group interaction and the influence </a:t>
            </a:r>
            <a:r>
              <a:rPr lang="en-US" sz="2400" dirty="0" smtClean="0">
                <a:solidFill>
                  <a:schemeClr val="bg1">
                    <a:lumMod val="95000"/>
                    <a:lumOff val="5000"/>
                  </a:schemeClr>
                </a:solidFill>
              </a:rPr>
              <a:t>of outside </a:t>
            </a:r>
            <a:r>
              <a:rPr lang="en-US" sz="2400" dirty="0">
                <a:solidFill>
                  <a:schemeClr val="bg1">
                    <a:lumMod val="95000"/>
                    <a:lumOff val="5000"/>
                  </a:schemeClr>
                </a:solidFill>
              </a:rPr>
              <a:t>people. The team pursues good ideas and rewards innovative risk-taking</a:t>
            </a:r>
            <a:r>
              <a:rPr lang="en-US" sz="2400" dirty="0" smtClean="0">
                <a:solidFill>
                  <a:schemeClr val="bg1">
                    <a:lumMod val="95000"/>
                    <a:lumOff val="5000"/>
                  </a:schemeClr>
                </a:solidFill>
              </a:rPr>
              <a:t>.</a:t>
            </a:r>
          </a:p>
          <a:p>
            <a:r>
              <a:rPr lang="en-US" sz="2400" dirty="0">
                <a:solidFill>
                  <a:schemeClr val="bg1">
                    <a:lumMod val="95000"/>
                    <a:lumOff val="5000"/>
                  </a:schemeClr>
                </a:solidFill>
              </a:rPr>
              <a:t>Each member of the team knows that he or she can influence the team agenda. There is </a:t>
            </a:r>
            <a:r>
              <a:rPr lang="en-US" sz="2400" dirty="0" smtClean="0">
                <a:solidFill>
                  <a:schemeClr val="bg1">
                    <a:lumMod val="95000"/>
                    <a:lumOff val="5000"/>
                  </a:schemeClr>
                </a:solidFill>
              </a:rPr>
              <a:t>a feeling </a:t>
            </a:r>
            <a:r>
              <a:rPr lang="en-US" sz="2400" dirty="0">
                <a:solidFill>
                  <a:schemeClr val="bg1">
                    <a:lumMod val="95000"/>
                    <a:lumOff val="5000"/>
                  </a:schemeClr>
                </a:solidFill>
              </a:rPr>
              <a:t>of trust and equal influence among team members that facilitates open and </a:t>
            </a:r>
            <a:r>
              <a:rPr lang="en-US" sz="2400" dirty="0" smtClean="0">
                <a:solidFill>
                  <a:schemeClr val="bg1">
                    <a:lumMod val="95000"/>
                    <a:lumOff val="5000"/>
                  </a:schemeClr>
                </a:solidFill>
              </a:rPr>
              <a:t>honest communication</a:t>
            </a:r>
            <a:r>
              <a:rPr lang="en-US" sz="2400" dirty="0">
                <a:solidFill>
                  <a:schemeClr val="bg1">
                    <a:lumMod val="95000"/>
                    <a:lumOff val="5000"/>
                  </a:schemeClr>
                </a:solidFill>
              </a:rPr>
              <a:t>.</a:t>
            </a: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45612909"/>
      </p:ext>
    </p:extLst>
  </p:cSld>
  <p:clrMapOvr>
    <a:masterClrMapping/>
  </p:clrMapOvr>
  <mc:AlternateContent xmlns:mc="http://schemas.openxmlformats.org/markup-compatibility/2006" xmlns:p14="http://schemas.microsoft.com/office/powerpoint/2010/main">
    <mc:Choice Requires="p14">
      <p:transition spd="med" p14:dur="700" advTm="51438">
        <p:fade/>
      </p:transition>
    </mc:Choice>
    <mc:Fallback xmlns="">
      <p:transition spd="med" advTm="514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you do?</a:t>
            </a:r>
            <a:endParaRPr lang="en-US" dirty="0"/>
          </a:p>
        </p:txBody>
      </p:sp>
      <p:pic>
        <p:nvPicPr>
          <p:cNvPr id="4" name="Content Placeholder 2"/>
          <p:cNvPicPr>
            <a:picLocks noGrp="1" noChangeAspect="1"/>
          </p:cNvPicPr>
          <p:nvPr>
            <p:ph idx="1"/>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7800" y="2286000"/>
            <a:ext cx="5740400" cy="3557166"/>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47975796"/>
      </p:ext>
    </p:extLst>
  </p:cSld>
  <p:clrMapOvr>
    <a:masterClrMapping/>
  </p:clrMapOvr>
  <mc:AlternateContent xmlns:mc="http://schemas.openxmlformats.org/markup-compatibility/2006" xmlns:p14="http://schemas.microsoft.com/office/powerpoint/2010/main">
    <mc:Choice Requires="p14">
      <p:transition spd="med" p14:dur="700" advTm="30153">
        <p:fade/>
      </p:transition>
    </mc:Choice>
    <mc:Fallback xmlns="">
      <p:transition spd="med" advTm="301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Specifics	</a:t>
            </a:r>
            <a:endParaRPr lang="en-US" dirty="0"/>
          </a:p>
        </p:txBody>
      </p:sp>
      <p:sp>
        <p:nvSpPr>
          <p:cNvPr id="6" name="Freeform 5"/>
          <p:cNvSpPr/>
          <p:nvPr/>
        </p:nvSpPr>
        <p:spPr>
          <a:xfrm>
            <a:off x="2133600" y="1219200"/>
            <a:ext cx="5184648" cy="5184648"/>
          </a:xfrm>
          <a:custGeom>
            <a:avLst/>
            <a:gdLst>
              <a:gd name="connsiteX0" fmla="*/ 2592324 w 5184648"/>
              <a:gd name="connsiteY0" fmla="*/ 0 h 5184648"/>
              <a:gd name="connsiteX1" fmla="*/ 4837342 w 5184648"/>
              <a:gd name="connsiteY1" fmla="*/ 1296162 h 5184648"/>
              <a:gd name="connsiteX2" fmla="*/ 4837342 w 5184648"/>
              <a:gd name="connsiteY2" fmla="*/ 3888486 h 5184648"/>
              <a:gd name="connsiteX3" fmla="*/ 2592324 w 5184648"/>
              <a:gd name="connsiteY3" fmla="*/ 2592324 h 5184648"/>
              <a:gd name="connsiteX4" fmla="*/ 2592324 w 5184648"/>
              <a:gd name="connsiteY4" fmla="*/ 0 h 518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4648" h="5184648">
                <a:moveTo>
                  <a:pt x="2592324" y="0"/>
                </a:moveTo>
                <a:cubicBezTo>
                  <a:pt x="3518472" y="0"/>
                  <a:pt x="4374268" y="494094"/>
                  <a:pt x="4837342" y="1296162"/>
                </a:cubicBezTo>
                <a:cubicBezTo>
                  <a:pt x="5300416" y="2098230"/>
                  <a:pt x="5300416" y="3086418"/>
                  <a:pt x="4837342" y="3888486"/>
                </a:cubicBezTo>
                <a:lnTo>
                  <a:pt x="2592324" y="2592324"/>
                </a:lnTo>
                <a:lnTo>
                  <a:pt x="2592324"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51863" tIns="989711" rIns="639748" bIns="2532761" numCol="1" spcCol="1270" anchor="ctr" anchorCtr="0">
            <a:noAutofit/>
          </a:bodyPr>
          <a:lstStyle/>
          <a:p>
            <a:pPr lvl="0" algn="ctr" defTabSz="1155700">
              <a:lnSpc>
                <a:spcPct val="90000"/>
              </a:lnSpc>
              <a:spcBef>
                <a:spcPct val="0"/>
              </a:spcBef>
              <a:spcAft>
                <a:spcPct val="35000"/>
              </a:spcAft>
            </a:pPr>
            <a:r>
              <a:rPr lang="en-US" sz="2600" kern="1200" dirty="0" smtClean="0"/>
              <a:t>Instructional Teams</a:t>
            </a:r>
            <a:endParaRPr lang="en-US" sz="2600" kern="1200" dirty="0"/>
          </a:p>
        </p:txBody>
      </p:sp>
      <p:sp>
        <p:nvSpPr>
          <p:cNvPr id="7" name="Freeform 6"/>
          <p:cNvSpPr/>
          <p:nvPr/>
        </p:nvSpPr>
        <p:spPr>
          <a:xfrm>
            <a:off x="2169897" y="1183576"/>
            <a:ext cx="5184648" cy="5184648"/>
          </a:xfrm>
          <a:custGeom>
            <a:avLst/>
            <a:gdLst>
              <a:gd name="connsiteX0" fmla="*/ 4837342 w 5184648"/>
              <a:gd name="connsiteY0" fmla="*/ 3888486 h 5184648"/>
              <a:gd name="connsiteX1" fmla="*/ 2592324 w 5184648"/>
              <a:gd name="connsiteY1" fmla="*/ 5184648 h 5184648"/>
              <a:gd name="connsiteX2" fmla="*/ 347306 w 5184648"/>
              <a:gd name="connsiteY2" fmla="*/ 3888486 h 5184648"/>
              <a:gd name="connsiteX3" fmla="*/ 2592324 w 5184648"/>
              <a:gd name="connsiteY3" fmla="*/ 2592324 h 5184648"/>
              <a:gd name="connsiteX4" fmla="*/ 4837342 w 5184648"/>
              <a:gd name="connsiteY4" fmla="*/ 3888486 h 518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4648" h="5184648">
                <a:moveTo>
                  <a:pt x="4837342" y="3888486"/>
                </a:moveTo>
                <a:cubicBezTo>
                  <a:pt x="4374268" y="4690554"/>
                  <a:pt x="3518472" y="5184648"/>
                  <a:pt x="2592324" y="5184648"/>
                </a:cubicBezTo>
                <a:cubicBezTo>
                  <a:pt x="1666176" y="5184648"/>
                  <a:pt x="810380" y="4690554"/>
                  <a:pt x="347306" y="3888486"/>
                </a:cubicBezTo>
                <a:lnTo>
                  <a:pt x="2592324" y="2592324"/>
                </a:lnTo>
                <a:lnTo>
                  <a:pt x="4837342" y="388848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52626" tIns="3304286" rIns="1452626" bIns="341630" numCol="1" spcCol="1270" anchor="ctr" anchorCtr="0">
            <a:noAutofit/>
          </a:bodyPr>
          <a:lstStyle/>
          <a:p>
            <a:pPr lvl="0" algn="ctr" defTabSz="1155700">
              <a:lnSpc>
                <a:spcPct val="90000"/>
              </a:lnSpc>
              <a:spcBef>
                <a:spcPct val="0"/>
              </a:spcBef>
              <a:spcAft>
                <a:spcPct val="35000"/>
              </a:spcAft>
            </a:pPr>
            <a:r>
              <a:rPr lang="en-US" sz="2600" kern="1200" dirty="0" smtClean="0"/>
              <a:t>School Community Council</a:t>
            </a:r>
            <a:endParaRPr lang="en-US" sz="2600" kern="1200" dirty="0"/>
          </a:p>
        </p:txBody>
      </p:sp>
      <p:sp>
        <p:nvSpPr>
          <p:cNvPr id="8" name="Freeform 7"/>
          <p:cNvSpPr/>
          <p:nvPr/>
        </p:nvSpPr>
        <p:spPr>
          <a:xfrm>
            <a:off x="2169897" y="1183576"/>
            <a:ext cx="5184648" cy="5184648"/>
          </a:xfrm>
          <a:custGeom>
            <a:avLst/>
            <a:gdLst>
              <a:gd name="connsiteX0" fmla="*/ 347306 w 5184648"/>
              <a:gd name="connsiteY0" fmla="*/ 3888486 h 5184648"/>
              <a:gd name="connsiteX1" fmla="*/ 347306 w 5184648"/>
              <a:gd name="connsiteY1" fmla="*/ 1296162 h 5184648"/>
              <a:gd name="connsiteX2" fmla="*/ 2592324 w 5184648"/>
              <a:gd name="connsiteY2" fmla="*/ 0 h 5184648"/>
              <a:gd name="connsiteX3" fmla="*/ 2592324 w 5184648"/>
              <a:gd name="connsiteY3" fmla="*/ 2592324 h 5184648"/>
              <a:gd name="connsiteX4" fmla="*/ 347306 w 5184648"/>
              <a:gd name="connsiteY4" fmla="*/ 3888486 h 518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4648" h="5184648">
                <a:moveTo>
                  <a:pt x="347306" y="3888486"/>
                </a:moveTo>
                <a:cubicBezTo>
                  <a:pt x="-115768" y="3086418"/>
                  <a:pt x="-115768" y="2098230"/>
                  <a:pt x="347306" y="1296162"/>
                </a:cubicBezTo>
                <a:cubicBezTo>
                  <a:pt x="810380" y="494094"/>
                  <a:pt x="1666176" y="0"/>
                  <a:pt x="2592324" y="0"/>
                </a:cubicBezTo>
                <a:lnTo>
                  <a:pt x="2592324" y="2592324"/>
                </a:lnTo>
                <a:lnTo>
                  <a:pt x="347306" y="3888486"/>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88518" tIns="1051433" rIns="2903093" bIns="2471039" numCol="1" spcCol="1270" anchor="ctr" anchorCtr="0">
            <a:noAutofit/>
          </a:bodyPr>
          <a:lstStyle/>
          <a:p>
            <a:pPr lvl="0" algn="ctr" defTabSz="1155700">
              <a:lnSpc>
                <a:spcPct val="90000"/>
              </a:lnSpc>
              <a:spcBef>
                <a:spcPct val="0"/>
              </a:spcBef>
              <a:spcAft>
                <a:spcPct val="35000"/>
              </a:spcAft>
            </a:pPr>
            <a:r>
              <a:rPr lang="en-US" sz="2600" kern="1200" dirty="0" smtClean="0"/>
              <a:t>Leadership Team</a:t>
            </a:r>
            <a:endParaRPr lang="en-US" sz="2600" kern="12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8658177"/>
      </p:ext>
    </p:extLst>
  </p:cSld>
  <p:clrMapOvr>
    <a:masterClrMapping/>
  </p:clrMapOvr>
  <mc:AlternateContent xmlns:mc="http://schemas.openxmlformats.org/markup-compatibility/2006" xmlns:p14="http://schemas.microsoft.com/office/powerpoint/2010/main">
    <mc:Choice Requires="p14">
      <p:transition spd="med" p14:dur="700" advTm="36274">
        <p:fade/>
      </p:transition>
    </mc:Choice>
    <mc:Fallback xmlns="">
      <p:transition spd="med" advTm="362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Leadership team </a:t>
            </a:r>
            <a:endParaRPr lang="en-US" dirty="0"/>
          </a:p>
        </p:txBody>
      </p:sp>
      <p:sp>
        <p:nvSpPr>
          <p:cNvPr id="3" name="Content Placeholder 2"/>
          <p:cNvSpPr>
            <a:spLocks noGrp="1"/>
          </p:cNvSpPr>
          <p:nvPr>
            <p:ph idx="1"/>
          </p:nvPr>
        </p:nvSpPr>
        <p:spPr>
          <a:xfrm>
            <a:off x="513158" y="1447800"/>
            <a:ext cx="8021241" cy="5257799"/>
          </a:xfrm>
        </p:spPr>
        <p:txBody>
          <a:bodyPr>
            <a:normAutofit/>
          </a:bodyPr>
          <a:lstStyle/>
          <a:p>
            <a:pPr lvl="1"/>
            <a:r>
              <a:rPr lang="en-US" sz="2000" dirty="0" smtClean="0"/>
              <a:t>A Leadership Team consisting of the principal, teachers who lead the Instructional Teams, and other key professional staff meets regularly (twice a month or more for an hour each meeting).</a:t>
            </a:r>
          </a:p>
          <a:p>
            <a:pPr lvl="1"/>
            <a:r>
              <a:rPr lang="en-US" sz="2000" dirty="0" smtClean="0"/>
              <a:t>The Leadership Team shares in decisions of real substance pertaining to the curriculum, instruction, and professional development.</a:t>
            </a:r>
          </a:p>
          <a:p>
            <a:pPr lvl="1"/>
            <a:r>
              <a:rPr lang="en-US" sz="2000" dirty="0" smtClean="0"/>
              <a:t>The school’s Leadership Team regularly looks at school performance data and aggregated classroom observation data and uses that data to make decisions about school improvement and professional development needs.</a:t>
            </a:r>
          </a:p>
          <a:p>
            <a:pPr lvl="1"/>
            <a:r>
              <a:rPr lang="en-US" sz="2000" dirty="0" smtClean="0"/>
              <a:t>The Leadership Team reviews the principal’s summary reports of classroom observations and takes them into account in planning professional development.</a:t>
            </a:r>
          </a:p>
          <a:p>
            <a:pPr lvl="1"/>
            <a:r>
              <a:rPr lang="en-US" sz="2000" dirty="0"/>
              <a:t>The Leadership Team serves as a conduit of communication to the faculty and staff.</a:t>
            </a:r>
          </a:p>
          <a:p>
            <a:pPr lvl="1"/>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4736640"/>
      </p:ext>
    </p:extLst>
  </p:cSld>
  <p:clrMapOvr>
    <a:masterClrMapping/>
  </p:clrMapOvr>
  <mc:AlternateContent xmlns:mc="http://schemas.openxmlformats.org/markup-compatibility/2006" xmlns:p14="http://schemas.microsoft.com/office/powerpoint/2010/main">
    <mc:Choice Requires="p14">
      <p:transition spd="med" p14:dur="700" advTm="39753">
        <p:fade/>
      </p:transition>
    </mc:Choice>
    <mc:Fallback xmlns="">
      <p:transition spd="med" advTm="397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Augusta, Georgia school leadership team</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9583" y="2413264"/>
            <a:ext cx="4431717" cy="3309939"/>
          </a:xfrm>
          <a:prstGeom prst="rect">
            <a:avLst/>
          </a:prstGeom>
          <a:ln w="88900" cap="sq" cmpd="thickThin">
            <a:solidFill>
              <a:srgbClr val="000000"/>
            </a:solidFill>
            <a:prstDash val="solid"/>
            <a:miter lim="800000"/>
          </a:ln>
          <a:effectLst>
            <a:innerShdw blurRad="76200">
              <a:srgbClr val="000000"/>
            </a:innerShd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3682485"/>
      </p:ext>
    </p:extLst>
  </p:cSld>
  <p:clrMapOvr>
    <a:masterClrMapping/>
  </p:clrMapOvr>
  <mc:AlternateContent xmlns:mc="http://schemas.openxmlformats.org/markup-compatibility/2006" xmlns:p14="http://schemas.microsoft.com/office/powerpoint/2010/main">
    <mc:Choice Requires="p14">
      <p:transition spd="med" p14:dur="700" advTm="36137">
        <p:fade/>
      </p:transition>
    </mc:Choice>
    <mc:Fallback xmlns="">
      <p:transition spd="med" advTm="36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Todd County Elementary School</a:t>
            </a:r>
            <a:endParaRPr lang="en-US" dirty="0"/>
          </a:p>
        </p:txBody>
      </p:sp>
      <p:pic>
        <p:nvPicPr>
          <p:cNvPr id="4" name="Content Placeholder 3"/>
          <p:cNvPicPr>
            <a:picLocks noGrp="1" noChangeAspect="1"/>
          </p:cNvPicPr>
          <p:nvPr>
            <p:ph idx="1"/>
          </p:nvPr>
        </p:nvPicPr>
        <p:blipFill>
          <a:blip r:embed="rId5"/>
          <a:stretch>
            <a:fillRect/>
          </a:stretch>
        </p:blipFill>
        <p:spPr>
          <a:xfrm>
            <a:off x="1524000" y="1905000"/>
            <a:ext cx="5810038" cy="3921776"/>
          </a:xfrm>
          <a:prstGeom prst="rect">
            <a:avLst/>
          </a:prstGeom>
          <a:ln w="88900" cap="sq" cmpd="thickThin">
            <a:solidFill>
              <a:srgbClr val="000000"/>
            </a:solidFill>
            <a:prstDash val="solid"/>
            <a:miter lim="800000"/>
          </a:ln>
          <a:effectLst>
            <a:innerShdw blurRad="76200">
              <a:srgbClr val="000000"/>
            </a:inn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71333522"/>
      </p:ext>
    </p:extLst>
  </p:cSld>
  <p:clrMapOvr>
    <a:masterClrMapping/>
  </p:clrMapOvr>
  <mc:AlternateContent xmlns:mc="http://schemas.openxmlformats.org/markup-compatibility/2006" xmlns:p14="http://schemas.microsoft.com/office/powerpoint/2010/main">
    <mc:Choice Requires="p14">
      <p:transition spd="med" p14:dur="700" advTm="38462">
        <p:fade/>
      </p:transition>
    </mc:Choice>
    <mc:Fallback xmlns="">
      <p:transition spd="med" advTm="38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Enemy Swim Day School</a:t>
            </a:r>
            <a:endParaRPr lang="en-US" dirty="0"/>
          </a:p>
        </p:txBody>
      </p:sp>
      <p:pic>
        <p:nvPicPr>
          <p:cNvPr id="4" name="Content Placeholder 3"/>
          <p:cNvPicPr>
            <a:picLocks noGrp="1" noChangeAspect="1"/>
          </p:cNvPicPr>
          <p:nvPr>
            <p:ph idx="1"/>
          </p:nvPr>
        </p:nvPicPr>
        <p:blipFill>
          <a:blip r:embed="rId5"/>
          <a:stretch>
            <a:fillRect/>
          </a:stretch>
        </p:blipFill>
        <p:spPr>
          <a:xfrm>
            <a:off x="1524000" y="1752600"/>
            <a:ext cx="6171979" cy="4161783"/>
          </a:xfrm>
          <a:prstGeom prst="rect">
            <a:avLst/>
          </a:prstGeom>
          <a:ln w="88900" cap="sq" cmpd="thickThin">
            <a:solidFill>
              <a:srgbClr val="000000"/>
            </a:solidFill>
            <a:prstDash val="solid"/>
            <a:miter lim="800000"/>
          </a:ln>
          <a:effectLst>
            <a:innerShdw blurRad="76200">
              <a:srgbClr val="000000"/>
            </a:inn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8072197"/>
      </p:ext>
    </p:extLst>
  </p:cSld>
  <p:clrMapOvr>
    <a:masterClrMapping/>
  </p:clrMapOvr>
  <mc:AlternateContent xmlns:mc="http://schemas.openxmlformats.org/markup-compatibility/2006" xmlns:p14="http://schemas.microsoft.com/office/powerpoint/2010/main">
    <mc:Choice Requires="p14">
      <p:transition spd="med" p14:dur="700" advTm="54490">
        <p:fade/>
      </p:transition>
    </mc:Choice>
    <mc:Fallback xmlns="">
      <p:transition spd="med" advTm="544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Washburn Elementary School</a:t>
            </a:r>
            <a:endParaRPr lang="en-US" dirty="0"/>
          </a:p>
        </p:txBody>
      </p:sp>
      <p:pic>
        <p:nvPicPr>
          <p:cNvPr id="4" name="Content Placeholder 3"/>
          <p:cNvPicPr>
            <a:picLocks noGrp="1" noChangeAspect="1"/>
          </p:cNvPicPr>
          <p:nvPr>
            <p:ph idx="1"/>
          </p:nvPr>
        </p:nvPicPr>
        <p:blipFill>
          <a:blip r:embed="rId5"/>
          <a:stretch>
            <a:fillRect/>
          </a:stretch>
        </p:blipFill>
        <p:spPr>
          <a:xfrm>
            <a:off x="1676400" y="1752600"/>
            <a:ext cx="5791659" cy="4328663"/>
          </a:xfrm>
          <a:prstGeom prst="rect">
            <a:avLst/>
          </a:prstGeom>
          <a:ln w="88900" cap="sq" cmpd="thickThin">
            <a:solidFill>
              <a:srgbClr val="000000"/>
            </a:solidFill>
            <a:prstDash val="solid"/>
            <a:miter lim="800000"/>
          </a:ln>
          <a:effectLst>
            <a:innerShdw blurRad="76200">
              <a:srgbClr val="000000"/>
            </a:inn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8353744"/>
      </p:ext>
    </p:extLst>
  </p:cSld>
  <p:clrMapOvr>
    <a:masterClrMapping/>
  </p:clrMapOvr>
  <mc:AlternateContent xmlns:mc="http://schemas.openxmlformats.org/markup-compatibility/2006" xmlns:p14="http://schemas.microsoft.com/office/powerpoint/2010/main">
    <mc:Choice Requires="p14">
      <p:transition spd="med" p14:dur="700" advTm="36439">
        <p:fade/>
      </p:transition>
    </mc:Choice>
    <mc:Fallback xmlns="">
      <p:transition spd="med" advTm="364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Discussion</a:t>
            </a:r>
            <a:endParaRPr lang="en-US" dirty="0"/>
          </a:p>
        </p:txBody>
      </p:sp>
      <p:sp>
        <p:nvSpPr>
          <p:cNvPr id="3" name="Content Placeholder 2"/>
          <p:cNvSpPr>
            <a:spLocks noGrp="1"/>
          </p:cNvSpPr>
          <p:nvPr>
            <p:ph idx="1"/>
          </p:nvPr>
        </p:nvSpPr>
        <p:spPr>
          <a:xfrm>
            <a:off x="513159" y="1210734"/>
            <a:ext cx="8249841" cy="4876799"/>
          </a:xfrm>
        </p:spPr>
        <p:txBody>
          <a:bodyPr>
            <a:noAutofit/>
          </a:bodyPr>
          <a:lstStyle/>
          <a:p>
            <a:r>
              <a:rPr lang="en-US" sz="2400" dirty="0" smtClean="0"/>
              <a:t>Does your school have a Leadership Team?</a:t>
            </a:r>
          </a:p>
          <a:p>
            <a:r>
              <a:rPr lang="en-US" sz="2400" dirty="0" smtClean="0"/>
              <a:t>Does it have the right people on it?</a:t>
            </a:r>
          </a:p>
          <a:p>
            <a:r>
              <a:rPr lang="en-US" sz="2400" dirty="0" smtClean="0"/>
              <a:t>How are the members chosen? How long do they serve on the team?</a:t>
            </a:r>
          </a:p>
          <a:p>
            <a:r>
              <a:rPr lang="en-US" sz="2400" dirty="0" smtClean="0"/>
              <a:t>Do you meet regularly and discuss matters of real significance?</a:t>
            </a:r>
          </a:p>
          <a:p>
            <a:r>
              <a:rPr lang="en-US" sz="2400" dirty="0" smtClean="0"/>
              <a:t>How is the work of the Leadership Team communicated to the rest of the staff? The community?</a:t>
            </a:r>
          </a:p>
          <a:p>
            <a:pPr marL="0" indent="0">
              <a:buNone/>
            </a:pPr>
            <a:endParaRPr lang="en-US" sz="2800" dirty="0"/>
          </a:p>
        </p:txBody>
      </p:sp>
      <p:pic>
        <p:nvPicPr>
          <p:cNvPr id="4" name="Picture 3"/>
          <p:cNvPicPr>
            <a:picLocks noChangeAspect="1"/>
          </p:cNvPicPr>
          <p:nvPr/>
        </p:nvPicPr>
        <p:blipFill>
          <a:blip r:embed="rId5"/>
          <a:stretch>
            <a:fillRect/>
          </a:stretch>
        </p:blipFill>
        <p:spPr>
          <a:xfrm>
            <a:off x="6934200" y="4724400"/>
            <a:ext cx="1879726" cy="18052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6" name="TextBox 4"/>
          <p:cNvSpPr txBox="1"/>
          <p:nvPr/>
        </p:nvSpPr>
        <p:spPr>
          <a:xfrm>
            <a:off x="3166769" y="5776604"/>
            <a:ext cx="4724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Click to restart after activity</a:t>
            </a:r>
            <a:endParaRPr lang="en-US" dirty="0">
              <a:solidFill>
                <a:srgbClr val="FF0000"/>
              </a:solidFill>
            </a:endParaRPr>
          </a:p>
        </p:txBody>
      </p:sp>
    </p:spTree>
    <p:extLst>
      <p:ext uri="{BB962C8B-B14F-4D97-AF65-F5344CB8AC3E}">
        <p14:creationId xmlns:p14="http://schemas.microsoft.com/office/powerpoint/2010/main" val="454853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discussion</a:t>
            </a:r>
            <a:endParaRPr lang="en-US" dirty="0"/>
          </a:p>
        </p:txBody>
      </p:sp>
      <p:sp>
        <p:nvSpPr>
          <p:cNvPr id="3" name="Content Placeholder 2"/>
          <p:cNvSpPr>
            <a:spLocks noGrp="1"/>
          </p:cNvSpPr>
          <p:nvPr>
            <p:ph idx="1"/>
          </p:nvPr>
        </p:nvSpPr>
        <p:spPr>
          <a:xfrm>
            <a:off x="513159" y="1752600"/>
            <a:ext cx="6400800" cy="3615267"/>
          </a:xfrm>
        </p:spPr>
        <p:txBody>
          <a:bodyPr>
            <a:normAutofit/>
          </a:bodyPr>
          <a:lstStyle/>
          <a:p>
            <a:pPr marL="0" indent="0">
              <a:buNone/>
            </a:pPr>
            <a:r>
              <a:rPr lang="en-US" sz="3200" dirty="0" smtClean="0"/>
              <a:t>At your table or with a partner discuss your role in the last team meeting you attended.</a:t>
            </a:r>
          </a:p>
          <a:p>
            <a:pPr>
              <a:buFont typeface="Arial" panose="020B0604020202020204" pitchFamily="34" charset="0"/>
              <a:buChar char="•"/>
            </a:pPr>
            <a:r>
              <a:rPr lang="en-US" sz="3200" dirty="0" smtClean="0"/>
              <a:t>What type of team were you on?</a:t>
            </a:r>
          </a:p>
          <a:p>
            <a:pPr>
              <a:buFont typeface="Arial" panose="020B0604020202020204" pitchFamily="34" charset="0"/>
              <a:buChar char="•"/>
            </a:pPr>
            <a:r>
              <a:rPr lang="en-US" sz="3200" dirty="0" smtClean="0"/>
              <a:t>What was your role?</a:t>
            </a:r>
          </a:p>
          <a:p>
            <a:pPr>
              <a:buFont typeface="Arial" panose="020B0604020202020204" pitchFamily="34" charset="0"/>
              <a:buChar char="•"/>
            </a:pPr>
            <a:r>
              <a:rPr lang="en-US" sz="3200" dirty="0" smtClean="0"/>
              <a:t>What is the purpose of the team?</a:t>
            </a:r>
            <a:endParaRPr lang="en-US" sz="3200" dirty="0"/>
          </a:p>
        </p:txBody>
      </p:sp>
      <p:pic>
        <p:nvPicPr>
          <p:cNvPr id="4" name="Picture 3"/>
          <p:cNvPicPr>
            <a:picLocks noChangeAspect="1"/>
          </p:cNvPicPr>
          <p:nvPr/>
        </p:nvPicPr>
        <p:blipFill>
          <a:blip r:embed="rId4"/>
          <a:stretch>
            <a:fillRect/>
          </a:stretch>
        </p:blipFill>
        <p:spPr>
          <a:xfrm>
            <a:off x="6934200" y="4724400"/>
            <a:ext cx="1879726" cy="18052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6" name="TextBox 4"/>
          <p:cNvSpPr txBox="1"/>
          <p:nvPr/>
        </p:nvSpPr>
        <p:spPr>
          <a:xfrm>
            <a:off x="3166769" y="5776604"/>
            <a:ext cx="4724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Click to restart after activity</a:t>
            </a:r>
            <a:endParaRPr lang="en-US" dirty="0">
              <a:solidFill>
                <a:srgbClr val="FF0000"/>
              </a:solidFill>
            </a:endParaRPr>
          </a:p>
        </p:txBody>
      </p:sp>
    </p:spTree>
    <p:extLst>
      <p:ext uri="{BB962C8B-B14F-4D97-AF65-F5344CB8AC3E}">
        <p14:creationId xmlns:p14="http://schemas.microsoft.com/office/powerpoint/2010/main" val="1151498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Instructional Teams</a:t>
            </a:r>
            <a:endParaRPr lang="en-US" dirty="0"/>
          </a:p>
        </p:txBody>
      </p:sp>
      <p:sp>
        <p:nvSpPr>
          <p:cNvPr id="3" name="Content Placeholder 2"/>
          <p:cNvSpPr>
            <a:spLocks noGrp="1"/>
          </p:cNvSpPr>
          <p:nvPr>
            <p:ph idx="1"/>
          </p:nvPr>
        </p:nvSpPr>
        <p:spPr>
          <a:xfrm>
            <a:off x="513158" y="1447801"/>
            <a:ext cx="8097441" cy="4428068"/>
          </a:xfrm>
        </p:spPr>
        <p:txBody>
          <a:bodyPr>
            <a:noAutofit/>
          </a:bodyPr>
          <a:lstStyle/>
          <a:p>
            <a:r>
              <a:rPr lang="en-US" sz="1800" dirty="0"/>
              <a:t>Instructional teams develop standards-aligned units of instruction for each subject and grade level.</a:t>
            </a:r>
          </a:p>
          <a:p>
            <a:r>
              <a:rPr lang="en-US" sz="1800" dirty="0"/>
              <a:t>Instructional teams develop materials for their standards-aligned learning activities and share the materials among themselves.</a:t>
            </a:r>
          </a:p>
          <a:p>
            <a:r>
              <a:rPr lang="en-US" sz="1800" dirty="0"/>
              <a:t>Instructional teams use student learning data to assess strengths and weaknesses of the curriculum and instructional strategies.</a:t>
            </a:r>
          </a:p>
          <a:p>
            <a:r>
              <a:rPr lang="en-US" sz="1800" dirty="0"/>
              <a:t>Instructional teams use student learning data to plan instruction.</a:t>
            </a:r>
          </a:p>
          <a:p>
            <a:r>
              <a:rPr lang="en-US" sz="1800" dirty="0"/>
              <a:t>Instructional teams use student learning data to identify students in need of instructional support or enhancement.</a:t>
            </a:r>
          </a:p>
          <a:p>
            <a:r>
              <a:rPr lang="en-US" sz="1800" dirty="0"/>
              <a:t>Instructional teams review the results of unit pre-/post-tests to make decisions about the curriculum and instructional plans and to “red flag” students in need of intervention (both students in need of tutoring or extra help and students needing enhanced learning opportunities because of their early mastery of objective).</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51711212"/>
      </p:ext>
    </p:extLst>
  </p:cSld>
  <p:clrMapOvr>
    <a:masterClrMapping/>
  </p:clrMapOvr>
  <mc:AlternateContent xmlns:mc="http://schemas.openxmlformats.org/markup-compatibility/2006">
    <mc:Choice xmlns:p14="http://schemas.microsoft.com/office/powerpoint/2010/main" Requires="p14">
      <p:transition p14:dur="0" advTm="69171"/>
    </mc:Choice>
    <mc:Fallback>
      <p:transition advTm="69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Teams Need Time</a:t>
            </a:r>
            <a:endParaRPr lang="en-US" dirty="0"/>
          </a:p>
        </p:txBody>
      </p:sp>
      <p:pic>
        <p:nvPicPr>
          <p:cNvPr id="4"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648200" y="228600"/>
            <a:ext cx="3713565" cy="6542160"/>
          </a:xfrm>
        </p:spPr>
      </p:pic>
      <p:sp>
        <p:nvSpPr>
          <p:cNvPr id="6" name="Rectangle 5"/>
          <p:cNvSpPr/>
          <p:nvPr/>
        </p:nvSpPr>
        <p:spPr>
          <a:xfrm>
            <a:off x="170259" y="2971800"/>
            <a:ext cx="7086600" cy="3539430"/>
          </a:xfrm>
          <a:prstGeom prst="rect">
            <a:avLst/>
          </a:prstGeom>
          <a:solidFill>
            <a:schemeClr val="tx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2800" dirty="0" smtClean="0">
                <a:solidFill>
                  <a:schemeClr val="bg1"/>
                </a:solidFill>
              </a:rPr>
              <a:t>“A </a:t>
            </a:r>
            <a:r>
              <a:rPr lang="en-US" sz="2800" dirty="0">
                <a:solidFill>
                  <a:schemeClr val="bg1"/>
                </a:solidFill>
              </a:rPr>
              <a:t>team approach to planning and </a:t>
            </a:r>
            <a:r>
              <a:rPr lang="en-US" sz="2800" dirty="0" smtClean="0">
                <a:solidFill>
                  <a:schemeClr val="bg1"/>
                </a:solidFill>
              </a:rPr>
              <a:t>decision </a:t>
            </a:r>
            <a:endParaRPr lang="en-US" sz="2800" dirty="0">
              <a:solidFill>
                <a:schemeClr val="bg1"/>
              </a:solidFill>
            </a:endParaRPr>
          </a:p>
          <a:p>
            <a:r>
              <a:rPr lang="en-US" sz="2800" dirty="0">
                <a:solidFill>
                  <a:schemeClr val="bg1"/>
                </a:solidFill>
              </a:rPr>
              <a:t>making allows for distributive </a:t>
            </a:r>
            <a:r>
              <a:rPr lang="en-US" sz="2800" dirty="0" smtClean="0">
                <a:solidFill>
                  <a:schemeClr val="bg1"/>
                </a:solidFill>
              </a:rPr>
              <a:t>leadership. Planning </a:t>
            </a:r>
            <a:r>
              <a:rPr lang="en-US" sz="2800" dirty="0">
                <a:solidFill>
                  <a:schemeClr val="bg1"/>
                </a:solidFill>
              </a:rPr>
              <a:t>and decision making within the school </a:t>
            </a:r>
            <a:r>
              <a:rPr lang="en-US" sz="2800" dirty="0" smtClean="0">
                <a:solidFill>
                  <a:schemeClr val="bg1"/>
                </a:solidFill>
              </a:rPr>
              <a:t>require </a:t>
            </a:r>
            <a:r>
              <a:rPr lang="en-US" sz="2800" i="1" dirty="0" smtClean="0">
                <a:solidFill>
                  <a:schemeClr val="bg1"/>
                </a:solidFill>
              </a:rPr>
              <a:t>teams</a:t>
            </a:r>
            <a:r>
              <a:rPr lang="en-US" sz="2800" dirty="0">
                <a:solidFill>
                  <a:schemeClr val="bg1"/>
                </a:solidFill>
              </a:rPr>
              <a:t>, </a:t>
            </a:r>
            <a:r>
              <a:rPr lang="en-US" sz="2800" i="1" dirty="0">
                <a:solidFill>
                  <a:schemeClr val="bg1"/>
                </a:solidFill>
              </a:rPr>
              <a:t>time</a:t>
            </a:r>
            <a:r>
              <a:rPr lang="en-US" sz="2800" dirty="0">
                <a:solidFill>
                  <a:schemeClr val="bg1"/>
                </a:solidFill>
              </a:rPr>
              <a:t>, and </a:t>
            </a:r>
            <a:r>
              <a:rPr lang="en-US" sz="2800" i="1" dirty="0">
                <a:solidFill>
                  <a:schemeClr val="bg1"/>
                </a:solidFill>
              </a:rPr>
              <a:t>access to timely information</a:t>
            </a:r>
            <a:r>
              <a:rPr lang="en-US" sz="2800" dirty="0">
                <a:solidFill>
                  <a:schemeClr val="bg1"/>
                </a:solidFill>
              </a:rPr>
              <a:t>. That is, decision-making groups must be </a:t>
            </a:r>
            <a:r>
              <a:rPr lang="en-US" sz="2800" dirty="0" smtClean="0">
                <a:solidFill>
                  <a:schemeClr val="bg1"/>
                </a:solidFill>
              </a:rPr>
              <a:t>organized and </a:t>
            </a:r>
            <a:r>
              <a:rPr lang="en-US" sz="2800" dirty="0">
                <a:solidFill>
                  <a:schemeClr val="bg1"/>
                </a:solidFill>
              </a:rPr>
              <a:t>given time to plan and monitor the parts of the system for which they are </a:t>
            </a:r>
            <a:r>
              <a:rPr lang="en-US" sz="2800" dirty="0" smtClean="0">
                <a:solidFill>
                  <a:schemeClr val="bg1"/>
                </a:solidFill>
              </a:rPr>
              <a:t>responsible.”</a:t>
            </a:r>
            <a:endParaRPr lang="en-US" sz="2800" dirty="0">
              <a:solidFill>
                <a:schemeClr val="bg1"/>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1489663"/>
      </p:ext>
    </p:extLst>
  </p:cSld>
  <p:clrMapOvr>
    <a:masterClrMapping/>
  </p:clrMapOvr>
  <mc:AlternateContent xmlns:mc="http://schemas.openxmlformats.org/markup-compatibility/2006" xmlns:p14="http://schemas.microsoft.com/office/powerpoint/2010/main">
    <mc:Choice Requires="p14">
      <p:transition spd="med" p14:dur="700" advTm="42655">
        <p:fade/>
      </p:transition>
    </mc:Choice>
    <mc:Fallback xmlns="">
      <p:transition spd="med" advTm="426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Instructional Team in action</a:t>
            </a:r>
            <a:endParaRPr lang="en-US" dirty="0"/>
          </a:p>
        </p:txBody>
      </p:sp>
      <p:pic>
        <p:nvPicPr>
          <p:cNvPr id="9" name="slide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24000" y="1428448"/>
            <a:ext cx="6096000" cy="4572000"/>
          </a:xfrm>
          <a:prstGeom prst="rect">
            <a:avLst/>
          </a:prstGeom>
        </p:spPr>
      </p:pic>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6795"/>
      </p:ext>
    </p:extLst>
  </p:cSld>
  <p:clrMapOvr>
    <a:masterClrMapping/>
  </p:clrMapOvr>
  <mc:AlternateContent xmlns:mc="http://schemas.openxmlformats.org/markup-compatibility/2006" xmlns:p14="http://schemas.microsoft.com/office/powerpoint/2010/main">
    <mc:Choice Requires="p14">
      <p:transition spd="med" p14:dur="700" advTm="328398">
        <p:fade/>
      </p:transition>
    </mc:Choice>
    <mc:Fallback xmlns="">
      <p:transition spd="med" advTm="3283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690" objId="9"/>
        <p14:stopEvt time="328298" objId="9"/>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371600" y="1066800"/>
            <a:ext cx="6550786" cy="4821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7311097"/>
      </p:ext>
    </p:extLst>
  </p:cSld>
  <p:clrMapOvr>
    <a:masterClrMapping/>
  </p:clrMapOvr>
  <mc:AlternateContent xmlns:mc="http://schemas.openxmlformats.org/markup-compatibility/2006" xmlns:p14="http://schemas.microsoft.com/office/powerpoint/2010/main">
    <mc:Choice Requires="p14">
      <p:transition spd="med" p14:dur="700" advTm="29527">
        <p:fade/>
      </p:transition>
    </mc:Choice>
    <mc:Fallback xmlns="">
      <p:transition spd="med" advTm="295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discussion</a:t>
            </a:r>
            <a:endParaRPr lang="en-US" dirty="0"/>
          </a:p>
        </p:txBody>
      </p:sp>
      <p:sp>
        <p:nvSpPr>
          <p:cNvPr id="3" name="Content Placeholder 2"/>
          <p:cNvSpPr>
            <a:spLocks noGrp="1"/>
          </p:cNvSpPr>
          <p:nvPr>
            <p:ph idx="1"/>
          </p:nvPr>
        </p:nvSpPr>
        <p:spPr>
          <a:xfrm>
            <a:off x="513158" y="1447800"/>
            <a:ext cx="8173641" cy="4428069"/>
          </a:xfrm>
        </p:spPr>
        <p:txBody>
          <a:bodyPr>
            <a:noAutofit/>
          </a:bodyPr>
          <a:lstStyle/>
          <a:p>
            <a:r>
              <a:rPr lang="en-US" sz="2400" dirty="0" smtClean="0"/>
              <a:t>Do you have Instructional teams in your school? Are they grade-level, grade-level clusters, or subject-area teams?</a:t>
            </a:r>
          </a:p>
          <a:p>
            <a:r>
              <a:rPr lang="en-US" sz="2400" dirty="0" smtClean="0"/>
              <a:t>If you do not have teams, why not?</a:t>
            </a:r>
          </a:p>
          <a:p>
            <a:r>
              <a:rPr lang="en-US" sz="2400" dirty="0" smtClean="0"/>
              <a:t>Does your Instructional teams function like the team in the video?</a:t>
            </a:r>
          </a:p>
          <a:p>
            <a:r>
              <a:rPr lang="en-US" sz="2400" dirty="0" smtClean="0"/>
              <a:t>What is one characteristic of the video team that you saw or heard that you would like to take back to your own Instructional teams?</a:t>
            </a:r>
            <a:endParaRPr lang="en-US" sz="2400" dirty="0"/>
          </a:p>
        </p:txBody>
      </p:sp>
      <p:pic>
        <p:nvPicPr>
          <p:cNvPr id="4" name="Picture 3"/>
          <p:cNvPicPr>
            <a:picLocks noChangeAspect="1"/>
          </p:cNvPicPr>
          <p:nvPr/>
        </p:nvPicPr>
        <p:blipFill>
          <a:blip r:embed="rId5"/>
          <a:stretch>
            <a:fillRect/>
          </a:stretch>
        </p:blipFill>
        <p:spPr>
          <a:xfrm>
            <a:off x="7086600" y="4973250"/>
            <a:ext cx="1879726" cy="18052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6" name="TextBox 4"/>
          <p:cNvSpPr txBox="1"/>
          <p:nvPr/>
        </p:nvSpPr>
        <p:spPr>
          <a:xfrm>
            <a:off x="3166769" y="5955268"/>
            <a:ext cx="4724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Click to restart after activity</a:t>
            </a:r>
            <a:endParaRPr lang="en-US" dirty="0">
              <a:solidFill>
                <a:srgbClr val="FF0000"/>
              </a:solidFill>
            </a:endParaRPr>
          </a:p>
        </p:txBody>
      </p:sp>
    </p:spTree>
    <p:extLst>
      <p:ext uri="{BB962C8B-B14F-4D97-AF65-F5344CB8AC3E}">
        <p14:creationId xmlns:p14="http://schemas.microsoft.com/office/powerpoint/2010/main" val="1696187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Community Council</a:t>
            </a:r>
            <a:endParaRPr lang="en-US" dirty="0"/>
          </a:p>
        </p:txBody>
      </p:sp>
      <p:sp>
        <p:nvSpPr>
          <p:cNvPr id="7" name="Freeform 6"/>
          <p:cNvSpPr/>
          <p:nvPr/>
        </p:nvSpPr>
        <p:spPr>
          <a:xfrm>
            <a:off x="2376255" y="1752600"/>
            <a:ext cx="1786128" cy="992293"/>
          </a:xfrm>
          <a:custGeom>
            <a:avLst/>
            <a:gdLst>
              <a:gd name="connsiteX0" fmla="*/ 0 w 1786128"/>
              <a:gd name="connsiteY0" fmla="*/ 99229 h 992293"/>
              <a:gd name="connsiteX1" fmla="*/ 99229 w 1786128"/>
              <a:gd name="connsiteY1" fmla="*/ 0 h 992293"/>
              <a:gd name="connsiteX2" fmla="*/ 1686899 w 1786128"/>
              <a:gd name="connsiteY2" fmla="*/ 0 h 992293"/>
              <a:gd name="connsiteX3" fmla="*/ 1786128 w 1786128"/>
              <a:gd name="connsiteY3" fmla="*/ 99229 h 992293"/>
              <a:gd name="connsiteX4" fmla="*/ 1786128 w 1786128"/>
              <a:gd name="connsiteY4" fmla="*/ 893064 h 992293"/>
              <a:gd name="connsiteX5" fmla="*/ 1686899 w 1786128"/>
              <a:gd name="connsiteY5" fmla="*/ 992293 h 992293"/>
              <a:gd name="connsiteX6" fmla="*/ 99229 w 1786128"/>
              <a:gd name="connsiteY6" fmla="*/ 992293 h 992293"/>
              <a:gd name="connsiteX7" fmla="*/ 0 w 1786128"/>
              <a:gd name="connsiteY7" fmla="*/ 893064 h 992293"/>
              <a:gd name="connsiteX8" fmla="*/ 0 w 1786128"/>
              <a:gd name="connsiteY8" fmla="*/ 99229 h 99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128" h="992293">
                <a:moveTo>
                  <a:pt x="0" y="99229"/>
                </a:moveTo>
                <a:cubicBezTo>
                  <a:pt x="0" y="44426"/>
                  <a:pt x="44426" y="0"/>
                  <a:pt x="99229" y="0"/>
                </a:cubicBezTo>
                <a:lnTo>
                  <a:pt x="1686899" y="0"/>
                </a:lnTo>
                <a:cubicBezTo>
                  <a:pt x="1741702" y="0"/>
                  <a:pt x="1786128" y="44426"/>
                  <a:pt x="1786128" y="99229"/>
                </a:cubicBezTo>
                <a:lnTo>
                  <a:pt x="1786128" y="893064"/>
                </a:lnTo>
                <a:cubicBezTo>
                  <a:pt x="1786128" y="947867"/>
                  <a:pt x="1741702" y="992293"/>
                  <a:pt x="1686899" y="992293"/>
                </a:cubicBezTo>
                <a:lnTo>
                  <a:pt x="99229" y="992293"/>
                </a:lnTo>
                <a:cubicBezTo>
                  <a:pt x="44426" y="992293"/>
                  <a:pt x="0" y="947867"/>
                  <a:pt x="0" y="893064"/>
                </a:cubicBezTo>
                <a:lnTo>
                  <a:pt x="0" y="99229"/>
                </a:lnTo>
                <a:close/>
              </a:path>
            </a:pathLst>
          </a:custGeom>
        </p:spPr>
        <p:style>
          <a:lnRef idx="2">
            <a:schemeClr val="accent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3363" tIns="143363" rIns="143363" bIns="143363" numCol="1" spcCol="1270" anchor="ctr" anchorCtr="0">
            <a:noAutofit/>
          </a:bodyPr>
          <a:lstStyle/>
          <a:p>
            <a:pPr lvl="0" algn="ctr" defTabSz="1333500">
              <a:lnSpc>
                <a:spcPct val="90000"/>
              </a:lnSpc>
              <a:spcBef>
                <a:spcPct val="0"/>
              </a:spcBef>
              <a:spcAft>
                <a:spcPct val="35000"/>
              </a:spcAft>
            </a:pPr>
            <a:r>
              <a:rPr lang="en-US" sz="3000" kern="1200" dirty="0" smtClean="0"/>
              <a:t>Team</a:t>
            </a:r>
            <a:endParaRPr lang="en-US" sz="3000" kern="1200" dirty="0"/>
          </a:p>
        </p:txBody>
      </p:sp>
      <p:sp>
        <p:nvSpPr>
          <p:cNvPr id="8" name="Freeform 7"/>
          <p:cNvSpPr/>
          <p:nvPr/>
        </p:nvSpPr>
        <p:spPr>
          <a:xfrm>
            <a:off x="4956218" y="1752600"/>
            <a:ext cx="1786128" cy="992293"/>
          </a:xfrm>
          <a:custGeom>
            <a:avLst/>
            <a:gdLst>
              <a:gd name="connsiteX0" fmla="*/ 0 w 1786128"/>
              <a:gd name="connsiteY0" fmla="*/ 99229 h 992293"/>
              <a:gd name="connsiteX1" fmla="*/ 99229 w 1786128"/>
              <a:gd name="connsiteY1" fmla="*/ 0 h 992293"/>
              <a:gd name="connsiteX2" fmla="*/ 1686899 w 1786128"/>
              <a:gd name="connsiteY2" fmla="*/ 0 h 992293"/>
              <a:gd name="connsiteX3" fmla="*/ 1786128 w 1786128"/>
              <a:gd name="connsiteY3" fmla="*/ 99229 h 992293"/>
              <a:gd name="connsiteX4" fmla="*/ 1786128 w 1786128"/>
              <a:gd name="connsiteY4" fmla="*/ 893064 h 992293"/>
              <a:gd name="connsiteX5" fmla="*/ 1686899 w 1786128"/>
              <a:gd name="connsiteY5" fmla="*/ 992293 h 992293"/>
              <a:gd name="connsiteX6" fmla="*/ 99229 w 1786128"/>
              <a:gd name="connsiteY6" fmla="*/ 992293 h 992293"/>
              <a:gd name="connsiteX7" fmla="*/ 0 w 1786128"/>
              <a:gd name="connsiteY7" fmla="*/ 893064 h 992293"/>
              <a:gd name="connsiteX8" fmla="*/ 0 w 1786128"/>
              <a:gd name="connsiteY8" fmla="*/ 99229 h 99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128" h="992293">
                <a:moveTo>
                  <a:pt x="0" y="99229"/>
                </a:moveTo>
                <a:cubicBezTo>
                  <a:pt x="0" y="44426"/>
                  <a:pt x="44426" y="0"/>
                  <a:pt x="99229" y="0"/>
                </a:cubicBezTo>
                <a:lnTo>
                  <a:pt x="1686899" y="0"/>
                </a:lnTo>
                <a:cubicBezTo>
                  <a:pt x="1741702" y="0"/>
                  <a:pt x="1786128" y="44426"/>
                  <a:pt x="1786128" y="99229"/>
                </a:cubicBezTo>
                <a:lnTo>
                  <a:pt x="1786128" y="893064"/>
                </a:lnTo>
                <a:cubicBezTo>
                  <a:pt x="1786128" y="947867"/>
                  <a:pt x="1741702" y="992293"/>
                  <a:pt x="1686899" y="992293"/>
                </a:cubicBezTo>
                <a:lnTo>
                  <a:pt x="99229" y="992293"/>
                </a:lnTo>
                <a:cubicBezTo>
                  <a:pt x="44426" y="992293"/>
                  <a:pt x="0" y="947867"/>
                  <a:pt x="0" y="893064"/>
                </a:cubicBezTo>
                <a:lnTo>
                  <a:pt x="0" y="99229"/>
                </a:lnTo>
                <a:close/>
              </a:path>
            </a:pathLst>
          </a:custGeom>
        </p:spPr>
        <p:style>
          <a:lnRef idx="2">
            <a:schemeClr val="accent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3363" tIns="143363" rIns="143363" bIns="143363" numCol="1" spcCol="1270" anchor="ctr" anchorCtr="0">
            <a:noAutofit/>
          </a:bodyPr>
          <a:lstStyle/>
          <a:p>
            <a:pPr lvl="0" algn="ctr" defTabSz="1333500">
              <a:lnSpc>
                <a:spcPct val="90000"/>
              </a:lnSpc>
              <a:spcBef>
                <a:spcPct val="0"/>
              </a:spcBef>
              <a:spcAft>
                <a:spcPct val="35000"/>
              </a:spcAft>
            </a:pPr>
            <a:r>
              <a:rPr lang="en-US" sz="3000" kern="1200" smtClean="0"/>
              <a:t>Members</a:t>
            </a:r>
            <a:endParaRPr lang="en-US" sz="3000" kern="1200" dirty="0"/>
          </a:p>
        </p:txBody>
      </p:sp>
      <p:sp>
        <p:nvSpPr>
          <p:cNvPr id="9" name="Isosceles Triangle 8"/>
          <p:cNvSpPr/>
          <p:nvPr/>
        </p:nvSpPr>
        <p:spPr>
          <a:xfrm>
            <a:off x="4187190" y="5969847"/>
            <a:ext cx="744220" cy="744220"/>
          </a:xfrm>
          <a:prstGeom prst="triangle">
            <a:avLst/>
          </a:prstGeom>
        </p:spPr>
        <p:style>
          <a:lnRef idx="2">
            <a:schemeClr val="accent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sp>
      <p:sp>
        <p:nvSpPr>
          <p:cNvPr id="10" name="Rectangle 9"/>
          <p:cNvSpPr/>
          <p:nvPr/>
        </p:nvSpPr>
        <p:spPr>
          <a:xfrm rot="240000">
            <a:off x="2325958" y="5650941"/>
            <a:ext cx="4466684" cy="312341"/>
          </a:xfrm>
          <a:prstGeom prst="rect">
            <a:avLst/>
          </a:prstGeom>
        </p:spPr>
        <p:style>
          <a:lnRef idx="2">
            <a:schemeClr val="accent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sp>
      <p:sp>
        <p:nvSpPr>
          <p:cNvPr id="11" name="Freeform 10"/>
          <p:cNvSpPr/>
          <p:nvPr/>
        </p:nvSpPr>
        <p:spPr>
          <a:xfrm rot="240000">
            <a:off x="5007814" y="4870011"/>
            <a:ext cx="1782165" cy="830306"/>
          </a:xfrm>
          <a:custGeom>
            <a:avLst/>
            <a:gdLst>
              <a:gd name="connsiteX0" fmla="*/ 0 w 1782165"/>
              <a:gd name="connsiteY0" fmla="*/ 138387 h 830306"/>
              <a:gd name="connsiteX1" fmla="*/ 138387 w 1782165"/>
              <a:gd name="connsiteY1" fmla="*/ 0 h 830306"/>
              <a:gd name="connsiteX2" fmla="*/ 1643778 w 1782165"/>
              <a:gd name="connsiteY2" fmla="*/ 0 h 830306"/>
              <a:gd name="connsiteX3" fmla="*/ 1782165 w 1782165"/>
              <a:gd name="connsiteY3" fmla="*/ 138387 h 830306"/>
              <a:gd name="connsiteX4" fmla="*/ 1782165 w 1782165"/>
              <a:gd name="connsiteY4" fmla="*/ 691919 h 830306"/>
              <a:gd name="connsiteX5" fmla="*/ 1643778 w 1782165"/>
              <a:gd name="connsiteY5" fmla="*/ 830306 h 830306"/>
              <a:gd name="connsiteX6" fmla="*/ 138387 w 1782165"/>
              <a:gd name="connsiteY6" fmla="*/ 830306 h 830306"/>
              <a:gd name="connsiteX7" fmla="*/ 0 w 1782165"/>
              <a:gd name="connsiteY7" fmla="*/ 691919 h 830306"/>
              <a:gd name="connsiteX8" fmla="*/ 0 w 1782165"/>
              <a:gd name="connsiteY8" fmla="*/ 138387 h 8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65" h="830306">
                <a:moveTo>
                  <a:pt x="0" y="138387"/>
                </a:moveTo>
                <a:cubicBezTo>
                  <a:pt x="0" y="61958"/>
                  <a:pt x="61958" y="0"/>
                  <a:pt x="138387" y="0"/>
                </a:cubicBezTo>
                <a:lnTo>
                  <a:pt x="1643778" y="0"/>
                </a:lnTo>
                <a:cubicBezTo>
                  <a:pt x="1720207" y="0"/>
                  <a:pt x="1782165" y="61958"/>
                  <a:pt x="1782165" y="138387"/>
                </a:cubicBezTo>
                <a:lnTo>
                  <a:pt x="1782165" y="691919"/>
                </a:lnTo>
                <a:cubicBezTo>
                  <a:pt x="1782165" y="768348"/>
                  <a:pt x="1720207" y="830306"/>
                  <a:pt x="1643778" y="830306"/>
                </a:cubicBezTo>
                <a:lnTo>
                  <a:pt x="138387" y="830306"/>
                </a:lnTo>
                <a:cubicBezTo>
                  <a:pt x="61958" y="830306"/>
                  <a:pt x="0" y="768348"/>
                  <a:pt x="0" y="691919"/>
                </a:cubicBezTo>
                <a:lnTo>
                  <a:pt x="0" y="13838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2451" tIns="162451" rIns="162452" bIns="162452" numCol="1" spcCol="1270" anchor="ctr" anchorCtr="0">
            <a:noAutofit/>
          </a:bodyPr>
          <a:lstStyle/>
          <a:p>
            <a:pPr lvl="0" algn="ctr" defTabSz="1422400">
              <a:lnSpc>
                <a:spcPct val="90000"/>
              </a:lnSpc>
              <a:spcBef>
                <a:spcPct val="0"/>
              </a:spcBef>
              <a:spcAft>
                <a:spcPct val="35000"/>
              </a:spcAft>
            </a:pPr>
            <a:r>
              <a:rPr lang="en-US" sz="3200" kern="1200" dirty="0" smtClean="0"/>
              <a:t>Parent</a:t>
            </a:r>
            <a:endParaRPr lang="en-US" sz="3200" kern="1200" dirty="0"/>
          </a:p>
        </p:txBody>
      </p:sp>
      <p:sp>
        <p:nvSpPr>
          <p:cNvPr id="12" name="Freeform 11"/>
          <p:cNvSpPr/>
          <p:nvPr/>
        </p:nvSpPr>
        <p:spPr>
          <a:xfrm rot="240000">
            <a:off x="5072313" y="3976947"/>
            <a:ext cx="1782165" cy="830306"/>
          </a:xfrm>
          <a:custGeom>
            <a:avLst/>
            <a:gdLst>
              <a:gd name="connsiteX0" fmla="*/ 0 w 1782165"/>
              <a:gd name="connsiteY0" fmla="*/ 138387 h 830306"/>
              <a:gd name="connsiteX1" fmla="*/ 138387 w 1782165"/>
              <a:gd name="connsiteY1" fmla="*/ 0 h 830306"/>
              <a:gd name="connsiteX2" fmla="*/ 1643778 w 1782165"/>
              <a:gd name="connsiteY2" fmla="*/ 0 h 830306"/>
              <a:gd name="connsiteX3" fmla="*/ 1782165 w 1782165"/>
              <a:gd name="connsiteY3" fmla="*/ 138387 h 830306"/>
              <a:gd name="connsiteX4" fmla="*/ 1782165 w 1782165"/>
              <a:gd name="connsiteY4" fmla="*/ 691919 h 830306"/>
              <a:gd name="connsiteX5" fmla="*/ 1643778 w 1782165"/>
              <a:gd name="connsiteY5" fmla="*/ 830306 h 830306"/>
              <a:gd name="connsiteX6" fmla="*/ 138387 w 1782165"/>
              <a:gd name="connsiteY6" fmla="*/ 830306 h 830306"/>
              <a:gd name="connsiteX7" fmla="*/ 0 w 1782165"/>
              <a:gd name="connsiteY7" fmla="*/ 691919 h 830306"/>
              <a:gd name="connsiteX8" fmla="*/ 0 w 1782165"/>
              <a:gd name="connsiteY8" fmla="*/ 138387 h 8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65" h="830306">
                <a:moveTo>
                  <a:pt x="0" y="138387"/>
                </a:moveTo>
                <a:cubicBezTo>
                  <a:pt x="0" y="61958"/>
                  <a:pt x="61958" y="0"/>
                  <a:pt x="138387" y="0"/>
                </a:cubicBezTo>
                <a:lnTo>
                  <a:pt x="1643778" y="0"/>
                </a:lnTo>
                <a:cubicBezTo>
                  <a:pt x="1720207" y="0"/>
                  <a:pt x="1782165" y="61958"/>
                  <a:pt x="1782165" y="138387"/>
                </a:cubicBezTo>
                <a:lnTo>
                  <a:pt x="1782165" y="691919"/>
                </a:lnTo>
                <a:cubicBezTo>
                  <a:pt x="1782165" y="768348"/>
                  <a:pt x="1720207" y="830306"/>
                  <a:pt x="1643778" y="830306"/>
                </a:cubicBezTo>
                <a:lnTo>
                  <a:pt x="138387" y="830306"/>
                </a:lnTo>
                <a:cubicBezTo>
                  <a:pt x="61958" y="830306"/>
                  <a:pt x="0" y="768348"/>
                  <a:pt x="0" y="691919"/>
                </a:cubicBezTo>
                <a:lnTo>
                  <a:pt x="0" y="13838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2451" tIns="162451" rIns="162452" bIns="162452" numCol="1" spcCol="1270" anchor="ctr" anchorCtr="0">
            <a:noAutofit/>
          </a:bodyPr>
          <a:lstStyle/>
          <a:p>
            <a:pPr lvl="0" algn="ctr" defTabSz="1422400">
              <a:lnSpc>
                <a:spcPct val="90000"/>
              </a:lnSpc>
              <a:spcBef>
                <a:spcPct val="0"/>
              </a:spcBef>
              <a:spcAft>
                <a:spcPct val="35000"/>
              </a:spcAft>
            </a:pPr>
            <a:r>
              <a:rPr lang="en-US" sz="3200" kern="1200" dirty="0" smtClean="0"/>
              <a:t>Parent</a:t>
            </a:r>
            <a:endParaRPr lang="en-US" sz="3200" kern="1200" dirty="0"/>
          </a:p>
        </p:txBody>
      </p:sp>
      <p:sp>
        <p:nvSpPr>
          <p:cNvPr id="13" name="Freeform 12"/>
          <p:cNvSpPr/>
          <p:nvPr/>
        </p:nvSpPr>
        <p:spPr>
          <a:xfrm rot="240000">
            <a:off x="5136812" y="3103729"/>
            <a:ext cx="1782165" cy="830306"/>
          </a:xfrm>
          <a:custGeom>
            <a:avLst/>
            <a:gdLst>
              <a:gd name="connsiteX0" fmla="*/ 0 w 1782165"/>
              <a:gd name="connsiteY0" fmla="*/ 138387 h 830306"/>
              <a:gd name="connsiteX1" fmla="*/ 138387 w 1782165"/>
              <a:gd name="connsiteY1" fmla="*/ 0 h 830306"/>
              <a:gd name="connsiteX2" fmla="*/ 1643778 w 1782165"/>
              <a:gd name="connsiteY2" fmla="*/ 0 h 830306"/>
              <a:gd name="connsiteX3" fmla="*/ 1782165 w 1782165"/>
              <a:gd name="connsiteY3" fmla="*/ 138387 h 830306"/>
              <a:gd name="connsiteX4" fmla="*/ 1782165 w 1782165"/>
              <a:gd name="connsiteY4" fmla="*/ 691919 h 830306"/>
              <a:gd name="connsiteX5" fmla="*/ 1643778 w 1782165"/>
              <a:gd name="connsiteY5" fmla="*/ 830306 h 830306"/>
              <a:gd name="connsiteX6" fmla="*/ 138387 w 1782165"/>
              <a:gd name="connsiteY6" fmla="*/ 830306 h 830306"/>
              <a:gd name="connsiteX7" fmla="*/ 0 w 1782165"/>
              <a:gd name="connsiteY7" fmla="*/ 691919 h 830306"/>
              <a:gd name="connsiteX8" fmla="*/ 0 w 1782165"/>
              <a:gd name="connsiteY8" fmla="*/ 138387 h 8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65" h="830306">
                <a:moveTo>
                  <a:pt x="0" y="138387"/>
                </a:moveTo>
                <a:cubicBezTo>
                  <a:pt x="0" y="61958"/>
                  <a:pt x="61958" y="0"/>
                  <a:pt x="138387" y="0"/>
                </a:cubicBezTo>
                <a:lnTo>
                  <a:pt x="1643778" y="0"/>
                </a:lnTo>
                <a:cubicBezTo>
                  <a:pt x="1720207" y="0"/>
                  <a:pt x="1782165" y="61958"/>
                  <a:pt x="1782165" y="138387"/>
                </a:cubicBezTo>
                <a:lnTo>
                  <a:pt x="1782165" y="691919"/>
                </a:lnTo>
                <a:cubicBezTo>
                  <a:pt x="1782165" y="768348"/>
                  <a:pt x="1720207" y="830306"/>
                  <a:pt x="1643778" y="830306"/>
                </a:cubicBezTo>
                <a:lnTo>
                  <a:pt x="138387" y="830306"/>
                </a:lnTo>
                <a:cubicBezTo>
                  <a:pt x="61958" y="830306"/>
                  <a:pt x="0" y="768348"/>
                  <a:pt x="0" y="691919"/>
                </a:cubicBezTo>
                <a:lnTo>
                  <a:pt x="0" y="13838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2451" tIns="162451" rIns="162452" bIns="162452" numCol="1" spcCol="1270" anchor="ctr" anchorCtr="0">
            <a:noAutofit/>
          </a:bodyPr>
          <a:lstStyle/>
          <a:p>
            <a:pPr lvl="0" algn="ctr" defTabSz="1422400">
              <a:lnSpc>
                <a:spcPct val="90000"/>
              </a:lnSpc>
              <a:spcBef>
                <a:spcPct val="0"/>
              </a:spcBef>
              <a:spcAft>
                <a:spcPct val="35000"/>
              </a:spcAft>
            </a:pPr>
            <a:r>
              <a:rPr lang="en-US" sz="3200" kern="1200" dirty="0" smtClean="0"/>
              <a:t>Parent</a:t>
            </a:r>
            <a:endParaRPr lang="en-US" sz="3200" kern="1200" dirty="0"/>
          </a:p>
        </p:txBody>
      </p:sp>
      <p:sp>
        <p:nvSpPr>
          <p:cNvPr id="14" name="Freeform 13"/>
          <p:cNvSpPr/>
          <p:nvPr/>
        </p:nvSpPr>
        <p:spPr>
          <a:xfrm rot="240000">
            <a:off x="2452658" y="4691398"/>
            <a:ext cx="1782165" cy="830306"/>
          </a:xfrm>
          <a:custGeom>
            <a:avLst/>
            <a:gdLst>
              <a:gd name="connsiteX0" fmla="*/ 0 w 1782165"/>
              <a:gd name="connsiteY0" fmla="*/ 138387 h 830306"/>
              <a:gd name="connsiteX1" fmla="*/ 138387 w 1782165"/>
              <a:gd name="connsiteY1" fmla="*/ 0 h 830306"/>
              <a:gd name="connsiteX2" fmla="*/ 1643778 w 1782165"/>
              <a:gd name="connsiteY2" fmla="*/ 0 h 830306"/>
              <a:gd name="connsiteX3" fmla="*/ 1782165 w 1782165"/>
              <a:gd name="connsiteY3" fmla="*/ 138387 h 830306"/>
              <a:gd name="connsiteX4" fmla="*/ 1782165 w 1782165"/>
              <a:gd name="connsiteY4" fmla="*/ 691919 h 830306"/>
              <a:gd name="connsiteX5" fmla="*/ 1643778 w 1782165"/>
              <a:gd name="connsiteY5" fmla="*/ 830306 h 830306"/>
              <a:gd name="connsiteX6" fmla="*/ 138387 w 1782165"/>
              <a:gd name="connsiteY6" fmla="*/ 830306 h 830306"/>
              <a:gd name="connsiteX7" fmla="*/ 0 w 1782165"/>
              <a:gd name="connsiteY7" fmla="*/ 691919 h 830306"/>
              <a:gd name="connsiteX8" fmla="*/ 0 w 1782165"/>
              <a:gd name="connsiteY8" fmla="*/ 138387 h 8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65" h="830306">
                <a:moveTo>
                  <a:pt x="0" y="138387"/>
                </a:moveTo>
                <a:cubicBezTo>
                  <a:pt x="0" y="61958"/>
                  <a:pt x="61958" y="0"/>
                  <a:pt x="138387" y="0"/>
                </a:cubicBezTo>
                <a:lnTo>
                  <a:pt x="1643778" y="0"/>
                </a:lnTo>
                <a:cubicBezTo>
                  <a:pt x="1720207" y="0"/>
                  <a:pt x="1782165" y="61958"/>
                  <a:pt x="1782165" y="138387"/>
                </a:cubicBezTo>
                <a:lnTo>
                  <a:pt x="1782165" y="691919"/>
                </a:lnTo>
                <a:cubicBezTo>
                  <a:pt x="1782165" y="768348"/>
                  <a:pt x="1720207" y="830306"/>
                  <a:pt x="1643778" y="830306"/>
                </a:cubicBezTo>
                <a:lnTo>
                  <a:pt x="138387" y="830306"/>
                </a:lnTo>
                <a:cubicBezTo>
                  <a:pt x="61958" y="830306"/>
                  <a:pt x="0" y="768348"/>
                  <a:pt x="0" y="691919"/>
                </a:cubicBezTo>
                <a:lnTo>
                  <a:pt x="0" y="13838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2451" tIns="162451" rIns="162452" bIns="162452" numCol="1" spcCol="1270" anchor="ctr" anchorCtr="0">
            <a:noAutofit/>
          </a:bodyPr>
          <a:lstStyle/>
          <a:p>
            <a:pPr lvl="0" algn="ctr" defTabSz="1422400">
              <a:lnSpc>
                <a:spcPct val="90000"/>
              </a:lnSpc>
              <a:spcBef>
                <a:spcPct val="0"/>
              </a:spcBef>
              <a:spcAft>
                <a:spcPct val="35000"/>
              </a:spcAft>
            </a:pPr>
            <a:r>
              <a:rPr lang="en-US" sz="3200" kern="1200" dirty="0" smtClean="0"/>
              <a:t>Teachers</a:t>
            </a:r>
            <a:endParaRPr lang="en-US" sz="3200" kern="1200" dirty="0"/>
          </a:p>
        </p:txBody>
      </p:sp>
      <p:sp>
        <p:nvSpPr>
          <p:cNvPr id="15" name="Freeform 14"/>
          <p:cNvSpPr/>
          <p:nvPr/>
        </p:nvSpPr>
        <p:spPr>
          <a:xfrm rot="240000">
            <a:off x="2517157" y="3798334"/>
            <a:ext cx="1782165" cy="830306"/>
          </a:xfrm>
          <a:custGeom>
            <a:avLst/>
            <a:gdLst>
              <a:gd name="connsiteX0" fmla="*/ 0 w 1782165"/>
              <a:gd name="connsiteY0" fmla="*/ 138387 h 830306"/>
              <a:gd name="connsiteX1" fmla="*/ 138387 w 1782165"/>
              <a:gd name="connsiteY1" fmla="*/ 0 h 830306"/>
              <a:gd name="connsiteX2" fmla="*/ 1643778 w 1782165"/>
              <a:gd name="connsiteY2" fmla="*/ 0 h 830306"/>
              <a:gd name="connsiteX3" fmla="*/ 1782165 w 1782165"/>
              <a:gd name="connsiteY3" fmla="*/ 138387 h 830306"/>
              <a:gd name="connsiteX4" fmla="*/ 1782165 w 1782165"/>
              <a:gd name="connsiteY4" fmla="*/ 691919 h 830306"/>
              <a:gd name="connsiteX5" fmla="*/ 1643778 w 1782165"/>
              <a:gd name="connsiteY5" fmla="*/ 830306 h 830306"/>
              <a:gd name="connsiteX6" fmla="*/ 138387 w 1782165"/>
              <a:gd name="connsiteY6" fmla="*/ 830306 h 830306"/>
              <a:gd name="connsiteX7" fmla="*/ 0 w 1782165"/>
              <a:gd name="connsiteY7" fmla="*/ 691919 h 830306"/>
              <a:gd name="connsiteX8" fmla="*/ 0 w 1782165"/>
              <a:gd name="connsiteY8" fmla="*/ 138387 h 8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65" h="830306">
                <a:moveTo>
                  <a:pt x="0" y="138387"/>
                </a:moveTo>
                <a:cubicBezTo>
                  <a:pt x="0" y="61958"/>
                  <a:pt x="61958" y="0"/>
                  <a:pt x="138387" y="0"/>
                </a:cubicBezTo>
                <a:lnTo>
                  <a:pt x="1643778" y="0"/>
                </a:lnTo>
                <a:cubicBezTo>
                  <a:pt x="1720207" y="0"/>
                  <a:pt x="1782165" y="61958"/>
                  <a:pt x="1782165" y="138387"/>
                </a:cubicBezTo>
                <a:lnTo>
                  <a:pt x="1782165" y="691919"/>
                </a:lnTo>
                <a:cubicBezTo>
                  <a:pt x="1782165" y="768348"/>
                  <a:pt x="1720207" y="830306"/>
                  <a:pt x="1643778" y="830306"/>
                </a:cubicBezTo>
                <a:lnTo>
                  <a:pt x="138387" y="830306"/>
                </a:lnTo>
                <a:cubicBezTo>
                  <a:pt x="61958" y="830306"/>
                  <a:pt x="0" y="768348"/>
                  <a:pt x="0" y="691919"/>
                </a:cubicBezTo>
                <a:lnTo>
                  <a:pt x="0" y="13838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2451" tIns="162451" rIns="162452" bIns="162452" numCol="1" spcCol="1270" anchor="ctr" anchorCtr="0">
            <a:noAutofit/>
          </a:bodyPr>
          <a:lstStyle/>
          <a:p>
            <a:pPr lvl="0" algn="ctr" defTabSz="1422400">
              <a:lnSpc>
                <a:spcPct val="90000"/>
              </a:lnSpc>
              <a:spcBef>
                <a:spcPct val="0"/>
              </a:spcBef>
              <a:spcAft>
                <a:spcPct val="35000"/>
              </a:spcAft>
            </a:pPr>
            <a:r>
              <a:rPr lang="en-US" sz="3200" kern="1200" dirty="0" smtClean="0"/>
              <a:t>Principal</a:t>
            </a:r>
            <a:endParaRPr lang="en-US" sz="3200" kern="12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61382008"/>
      </p:ext>
    </p:extLst>
  </p:cSld>
  <p:clrMapOvr>
    <a:masterClrMapping/>
  </p:clrMapOvr>
  <mc:AlternateContent xmlns:mc="http://schemas.openxmlformats.org/markup-compatibility/2006">
    <mc:Choice xmlns:p14="http://schemas.microsoft.com/office/powerpoint/2010/main" Requires="p14">
      <p:transition p14:dur="10" advTm="26636"/>
    </mc:Choice>
    <mc:Fallback>
      <p:transition advTm="26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7"/>
                                        </p:tgtEl>
                                        <p:attrNameLst>
                                          <p:attrName>fillcolor</p:attrName>
                                        </p:attrNameLst>
                                      </p:cBhvr>
                                      <p:to>
                                        <a:schemeClr val="accent2"/>
                                      </p:to>
                                    </p:animClr>
                                    <p:set>
                                      <p:cBhvr>
                                        <p:cTn id="47" dur="2000" fill="hold"/>
                                        <p:tgtEl>
                                          <p:spTgt spid="7"/>
                                        </p:tgtEl>
                                        <p:attrNameLst>
                                          <p:attrName>fill.type</p:attrName>
                                        </p:attrNameLst>
                                      </p:cBhvr>
                                      <p:to>
                                        <p:strVal val="solid"/>
                                      </p:to>
                                    </p:set>
                                    <p:set>
                                      <p:cBhvr>
                                        <p:cTn id="48" dur="2000" fill="hold"/>
                                        <p:tgtEl>
                                          <p:spTgt spid="7"/>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2000" fill="hold"/>
                                        <p:tgtEl>
                                          <p:spTgt spid="8"/>
                                        </p:tgtEl>
                                        <p:attrNameLst>
                                          <p:attrName>fillcolor</p:attrName>
                                        </p:attrNameLst>
                                      </p:cBhvr>
                                      <p:to>
                                        <a:schemeClr val="accent2"/>
                                      </p:to>
                                    </p:animClr>
                                    <p:set>
                                      <p:cBhvr>
                                        <p:cTn id="51" dur="2000" fill="hold"/>
                                        <p:tgtEl>
                                          <p:spTgt spid="8"/>
                                        </p:tgtEl>
                                        <p:attrNameLst>
                                          <p:attrName>fill.type</p:attrName>
                                        </p:attrNameLst>
                                      </p:cBhvr>
                                      <p:to>
                                        <p:strVal val="solid"/>
                                      </p:to>
                                    </p:set>
                                    <p:set>
                                      <p:cBhvr>
                                        <p:cTn id="52"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P spid="11" grpId="0" animBg="1"/>
      <p:bldP spid="12" grpId="0" animBg="1"/>
      <p:bldP spid="13"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the community of the school</a:t>
            </a:r>
            <a:endParaRPr lang="en-US" dirty="0"/>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209805" y="3690429"/>
            <a:ext cx="1905000" cy="1828800"/>
          </a:xfr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9805" y="1374099"/>
            <a:ext cx="1606731" cy="161979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3709" y="5421825"/>
            <a:ext cx="1085850" cy="114300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3155" y="4113701"/>
            <a:ext cx="2559619" cy="2069025"/>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2946" y="1299115"/>
            <a:ext cx="3860800" cy="2463800"/>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8269" y="1997472"/>
            <a:ext cx="2760663" cy="2070497"/>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3159" y="4411076"/>
            <a:ext cx="2362200" cy="1771650"/>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93976732"/>
      </p:ext>
    </p:extLst>
  </p:cSld>
  <p:clrMapOvr>
    <a:masterClrMapping/>
  </p:clrMapOvr>
  <mc:AlternateContent xmlns:mc="http://schemas.openxmlformats.org/markup-compatibility/2006" xmlns:p14="http://schemas.microsoft.com/office/powerpoint/2010/main">
    <mc:Choice Requires="p14">
      <p:transition spd="med" p14:dur="700" advTm="39737">
        <p:fade/>
      </p:transition>
    </mc:Choice>
    <mc:Fallback xmlns="">
      <p:transition spd="med" advTm="397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1"/>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with Indicators</a:t>
            </a:r>
            <a:endParaRPr lang="en-US" dirty="0"/>
          </a:p>
        </p:txBody>
      </p:sp>
      <p:sp>
        <p:nvSpPr>
          <p:cNvPr id="3" name="Content Placeholder 2"/>
          <p:cNvSpPr>
            <a:spLocks noGrp="1"/>
          </p:cNvSpPr>
          <p:nvPr>
            <p:ph idx="1"/>
          </p:nvPr>
        </p:nvSpPr>
        <p:spPr>
          <a:xfrm>
            <a:off x="513159" y="1600200"/>
            <a:ext cx="8097441" cy="4715936"/>
          </a:xfrm>
        </p:spPr>
        <p:txBody>
          <a:bodyPr>
            <a:normAutofit lnSpcReduction="10000"/>
          </a:bodyPr>
          <a:lstStyle/>
          <a:p>
            <a:r>
              <a:rPr lang="en-US" sz="2000" dirty="0" smtClean="0"/>
              <a:t>The principal personally engages parents and the community in the improvement process.</a:t>
            </a:r>
          </a:p>
          <a:p>
            <a:r>
              <a:rPr lang="en-US" sz="2000" dirty="0" smtClean="0"/>
              <a:t>Parent representatives advise the Leadership Team on matters related to family-school relations.</a:t>
            </a:r>
          </a:p>
          <a:p>
            <a:r>
              <a:rPr lang="en-US" sz="2000" dirty="0" smtClean="0"/>
              <a:t>The school’s Compact outlines the responsibilities (expectations) of teachers, parents, and students.</a:t>
            </a:r>
          </a:p>
          <a:p>
            <a:r>
              <a:rPr lang="en-US" sz="2000" dirty="0" smtClean="0"/>
              <a:t>The schools Parent Involvement Policy includes a vision statement about the importance of family-school partnership in a school community.</a:t>
            </a:r>
          </a:p>
          <a:p>
            <a:r>
              <a:rPr lang="en-US" sz="2000" dirty="0" smtClean="0"/>
              <a:t>The “ongoing conversation” between teachers and parents is candid, supportive, and flows in both directions.</a:t>
            </a:r>
          </a:p>
          <a:p>
            <a:r>
              <a:rPr lang="en-US" sz="2000" dirty="0" smtClean="0"/>
              <a:t>The school team annually conducts a “walk-through” the school, parking lot, and grounds to suggest ways to make the school a more welcoming place.</a:t>
            </a:r>
            <a:endParaRPr lang="en-US" dirty="0" smtClean="0"/>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06281442"/>
      </p:ext>
    </p:extLst>
  </p:cSld>
  <p:clrMapOvr>
    <a:masterClrMapping/>
  </p:clrMapOvr>
  <mc:AlternateContent xmlns:mc="http://schemas.openxmlformats.org/markup-compatibility/2006" xmlns:p14="http://schemas.microsoft.com/office/powerpoint/2010/main">
    <mc:Choice Requires="p14">
      <p:transition spd="slow" p14:dur="2000" advTm="51767"/>
    </mc:Choice>
    <mc:Fallback xmlns="">
      <p:transition spd="slow" advTm="5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158" y="169333"/>
            <a:ext cx="7183041" cy="1507067"/>
          </a:xfrm>
        </p:spPr>
        <p:txBody>
          <a:bodyPr/>
          <a:lstStyle/>
          <a:p>
            <a:r>
              <a:rPr lang="en-US" dirty="0" smtClean="0"/>
              <a:t>The Value of a School Community Council</a:t>
            </a:r>
            <a:endParaRPr lang="en-US" dirty="0"/>
          </a:p>
        </p:txBody>
      </p:sp>
      <p:pic>
        <p:nvPicPr>
          <p:cNvPr id="3" name="399.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24000" y="1143000"/>
            <a:ext cx="6096000" cy="4572000"/>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59177564"/>
      </p:ext>
    </p:extLst>
  </p:cSld>
  <p:clrMapOvr>
    <a:masterClrMapping/>
  </p:clrMapOvr>
  <mc:AlternateContent xmlns:mc="http://schemas.openxmlformats.org/markup-compatibility/2006" xmlns:p14="http://schemas.microsoft.com/office/powerpoint/2010/main">
    <mc:Choice Requires="p14">
      <p:transition spd="med" p14:dur="700" advTm="70256">
        <p:fade/>
      </p:transition>
    </mc:Choice>
    <mc:Fallback xmlns="">
      <p:transition spd="med" advTm="702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375" objId="3"/>
        <p14:stopEvt time="68828" objId="3"/>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Discussion	</a:t>
            </a:r>
            <a:endParaRPr lang="en-US" dirty="0"/>
          </a:p>
        </p:txBody>
      </p:sp>
      <p:sp>
        <p:nvSpPr>
          <p:cNvPr id="3" name="Content Placeholder 2"/>
          <p:cNvSpPr>
            <a:spLocks noGrp="1"/>
          </p:cNvSpPr>
          <p:nvPr>
            <p:ph idx="1"/>
          </p:nvPr>
        </p:nvSpPr>
        <p:spPr>
          <a:xfrm>
            <a:off x="513159" y="1600200"/>
            <a:ext cx="8097441" cy="3615267"/>
          </a:xfrm>
        </p:spPr>
        <p:txBody>
          <a:bodyPr>
            <a:normAutofit/>
          </a:bodyPr>
          <a:lstStyle/>
          <a:p>
            <a:r>
              <a:rPr lang="en-US" sz="2400" dirty="0" smtClean="0"/>
              <a:t>Does your school have an active School Community Council?</a:t>
            </a:r>
          </a:p>
          <a:p>
            <a:r>
              <a:rPr lang="en-US" sz="2400" dirty="0" smtClean="0"/>
              <a:t>Does it have a majority of parents who feel their input is valued and acted on?</a:t>
            </a:r>
          </a:p>
          <a:p>
            <a:r>
              <a:rPr lang="en-US" sz="2400" dirty="0" smtClean="0"/>
              <a:t>Does the team make decisions of real importance?</a:t>
            </a:r>
          </a:p>
          <a:p>
            <a:r>
              <a:rPr lang="en-US" sz="2400" dirty="0" smtClean="0"/>
              <a:t>Are teachers comfortable including parents as full partners in the education of their children?</a:t>
            </a:r>
            <a:endParaRPr lang="en-US" sz="2400" dirty="0"/>
          </a:p>
        </p:txBody>
      </p:sp>
      <p:pic>
        <p:nvPicPr>
          <p:cNvPr id="4" name="Picture 3"/>
          <p:cNvPicPr>
            <a:picLocks noChangeAspect="1"/>
          </p:cNvPicPr>
          <p:nvPr/>
        </p:nvPicPr>
        <p:blipFill>
          <a:blip r:embed="rId5"/>
          <a:stretch>
            <a:fillRect/>
          </a:stretch>
        </p:blipFill>
        <p:spPr>
          <a:xfrm>
            <a:off x="6934200" y="4724400"/>
            <a:ext cx="1879726" cy="18052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6" name="TextBox 4"/>
          <p:cNvSpPr txBox="1"/>
          <p:nvPr/>
        </p:nvSpPr>
        <p:spPr>
          <a:xfrm>
            <a:off x="3166769" y="5776604"/>
            <a:ext cx="4724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Click to restart after activity</a:t>
            </a:r>
            <a:endParaRPr lang="en-US" dirty="0">
              <a:solidFill>
                <a:srgbClr val="FF0000"/>
              </a:solidFill>
            </a:endParaRPr>
          </a:p>
        </p:txBody>
      </p:sp>
    </p:spTree>
    <p:extLst>
      <p:ext uri="{BB962C8B-B14F-4D97-AF65-F5344CB8AC3E}">
        <p14:creationId xmlns:p14="http://schemas.microsoft.com/office/powerpoint/2010/main" val="3241518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picture</a:t>
            </a:r>
            <a:endParaRPr lang="en-US" dirty="0"/>
          </a:p>
        </p:txBody>
      </p:sp>
      <p:sp>
        <p:nvSpPr>
          <p:cNvPr id="5" name="Freeform 4"/>
          <p:cNvSpPr/>
          <p:nvPr/>
        </p:nvSpPr>
        <p:spPr>
          <a:xfrm>
            <a:off x="3613150" y="3711174"/>
            <a:ext cx="2200275" cy="523565"/>
          </a:xfrm>
          <a:custGeom>
            <a:avLst/>
            <a:gdLst/>
            <a:ahLst/>
            <a:cxnLst/>
            <a:rect l="0" t="0" r="0" b="0"/>
            <a:pathLst>
              <a:path>
                <a:moveTo>
                  <a:pt x="0" y="0"/>
                </a:moveTo>
                <a:lnTo>
                  <a:pt x="0" y="356794"/>
                </a:lnTo>
                <a:lnTo>
                  <a:pt x="2200275" y="356794"/>
                </a:lnTo>
                <a:lnTo>
                  <a:pt x="2200275" y="52356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3567430" y="3711174"/>
            <a:ext cx="91440" cy="523565"/>
          </a:xfrm>
          <a:custGeom>
            <a:avLst/>
            <a:gdLst/>
            <a:ahLst/>
            <a:cxnLst/>
            <a:rect l="0" t="0" r="0" b="0"/>
            <a:pathLst>
              <a:path>
                <a:moveTo>
                  <a:pt x="45720" y="0"/>
                </a:moveTo>
                <a:lnTo>
                  <a:pt x="45720" y="52356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1412875" y="3711174"/>
            <a:ext cx="2200274" cy="523565"/>
          </a:xfrm>
          <a:custGeom>
            <a:avLst/>
            <a:gdLst/>
            <a:ahLst/>
            <a:cxnLst/>
            <a:rect l="0" t="0" r="0" b="0"/>
            <a:pathLst>
              <a:path>
                <a:moveTo>
                  <a:pt x="2200274" y="0"/>
                </a:moveTo>
                <a:lnTo>
                  <a:pt x="2200274" y="356794"/>
                </a:lnTo>
                <a:lnTo>
                  <a:pt x="0" y="356794"/>
                </a:lnTo>
                <a:lnTo>
                  <a:pt x="0" y="52356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Rounded Rectangle 7"/>
          <p:cNvSpPr/>
          <p:nvPr/>
        </p:nvSpPr>
        <p:spPr>
          <a:xfrm>
            <a:off x="2713038" y="2568031"/>
            <a:ext cx="1800225" cy="1143142"/>
          </a:xfrm>
          <a:prstGeom prst="roundRect">
            <a:avLst>
              <a:gd name="adj" fmla="val 10000"/>
            </a:avLst>
          </a:prstGeom>
          <a:solidFill>
            <a:srgbClr val="0F496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8"/>
          <p:cNvSpPr/>
          <p:nvPr/>
        </p:nvSpPr>
        <p:spPr>
          <a:xfrm>
            <a:off x="2913063" y="2758055"/>
            <a:ext cx="1800225" cy="1143142"/>
          </a:xfrm>
          <a:custGeom>
            <a:avLst/>
            <a:gdLst>
              <a:gd name="connsiteX0" fmla="*/ 0 w 1800225"/>
              <a:gd name="connsiteY0" fmla="*/ 114314 h 1143142"/>
              <a:gd name="connsiteX1" fmla="*/ 114314 w 1800225"/>
              <a:gd name="connsiteY1" fmla="*/ 0 h 1143142"/>
              <a:gd name="connsiteX2" fmla="*/ 1685911 w 1800225"/>
              <a:gd name="connsiteY2" fmla="*/ 0 h 1143142"/>
              <a:gd name="connsiteX3" fmla="*/ 1800225 w 1800225"/>
              <a:gd name="connsiteY3" fmla="*/ 114314 h 1143142"/>
              <a:gd name="connsiteX4" fmla="*/ 1800225 w 1800225"/>
              <a:gd name="connsiteY4" fmla="*/ 1028828 h 1143142"/>
              <a:gd name="connsiteX5" fmla="*/ 1685911 w 1800225"/>
              <a:gd name="connsiteY5" fmla="*/ 1143142 h 1143142"/>
              <a:gd name="connsiteX6" fmla="*/ 114314 w 1800225"/>
              <a:gd name="connsiteY6" fmla="*/ 1143142 h 1143142"/>
              <a:gd name="connsiteX7" fmla="*/ 0 w 1800225"/>
              <a:gd name="connsiteY7" fmla="*/ 1028828 h 1143142"/>
              <a:gd name="connsiteX8" fmla="*/ 0 w 1800225"/>
              <a:gd name="connsiteY8" fmla="*/ 114314 h 11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143142">
                <a:moveTo>
                  <a:pt x="0" y="114314"/>
                </a:moveTo>
                <a:cubicBezTo>
                  <a:pt x="0" y="51180"/>
                  <a:pt x="51180" y="0"/>
                  <a:pt x="114314" y="0"/>
                </a:cubicBezTo>
                <a:lnTo>
                  <a:pt x="1685911" y="0"/>
                </a:lnTo>
                <a:cubicBezTo>
                  <a:pt x="1749045" y="0"/>
                  <a:pt x="1800225" y="51180"/>
                  <a:pt x="1800225" y="114314"/>
                </a:cubicBezTo>
                <a:lnTo>
                  <a:pt x="1800225" y="1028828"/>
                </a:lnTo>
                <a:cubicBezTo>
                  <a:pt x="1800225" y="1091962"/>
                  <a:pt x="1749045" y="1143142"/>
                  <a:pt x="1685911" y="1143142"/>
                </a:cubicBezTo>
                <a:lnTo>
                  <a:pt x="114314" y="1143142"/>
                </a:lnTo>
                <a:cubicBezTo>
                  <a:pt x="51180" y="1143142"/>
                  <a:pt x="0" y="1091962"/>
                  <a:pt x="0" y="1028828"/>
                </a:cubicBezTo>
                <a:lnTo>
                  <a:pt x="0" y="11431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2541" tIns="132541" rIns="132541" bIns="132541" numCol="1" spcCol="1270" anchor="ctr" anchorCtr="0">
            <a:noAutofit/>
          </a:bodyPr>
          <a:lstStyle/>
          <a:p>
            <a:pPr lvl="0" algn="ctr" defTabSz="1155700">
              <a:lnSpc>
                <a:spcPct val="90000"/>
              </a:lnSpc>
              <a:spcBef>
                <a:spcPct val="0"/>
              </a:spcBef>
              <a:spcAft>
                <a:spcPct val="35000"/>
              </a:spcAft>
            </a:pPr>
            <a:r>
              <a:rPr lang="en-US" sz="2600" kern="1200" dirty="0" smtClean="0"/>
              <a:t>School</a:t>
            </a:r>
            <a:endParaRPr lang="en-US" sz="2600" kern="1200" dirty="0"/>
          </a:p>
        </p:txBody>
      </p:sp>
      <p:sp>
        <p:nvSpPr>
          <p:cNvPr id="10" name="Rounded Rectangle 9"/>
          <p:cNvSpPr/>
          <p:nvPr/>
        </p:nvSpPr>
        <p:spPr>
          <a:xfrm>
            <a:off x="512763" y="4234739"/>
            <a:ext cx="1800225" cy="1143142"/>
          </a:xfrm>
          <a:prstGeom prst="roundRect">
            <a:avLst>
              <a:gd name="adj" fmla="val 10000"/>
            </a:avLst>
          </a:prstGeom>
          <a:solidFill>
            <a:srgbClr val="0F496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10"/>
          <p:cNvSpPr/>
          <p:nvPr/>
        </p:nvSpPr>
        <p:spPr>
          <a:xfrm>
            <a:off x="712788" y="4424763"/>
            <a:ext cx="1800225" cy="1143142"/>
          </a:xfrm>
          <a:custGeom>
            <a:avLst/>
            <a:gdLst>
              <a:gd name="connsiteX0" fmla="*/ 0 w 1800225"/>
              <a:gd name="connsiteY0" fmla="*/ 114314 h 1143142"/>
              <a:gd name="connsiteX1" fmla="*/ 114314 w 1800225"/>
              <a:gd name="connsiteY1" fmla="*/ 0 h 1143142"/>
              <a:gd name="connsiteX2" fmla="*/ 1685911 w 1800225"/>
              <a:gd name="connsiteY2" fmla="*/ 0 h 1143142"/>
              <a:gd name="connsiteX3" fmla="*/ 1800225 w 1800225"/>
              <a:gd name="connsiteY3" fmla="*/ 114314 h 1143142"/>
              <a:gd name="connsiteX4" fmla="*/ 1800225 w 1800225"/>
              <a:gd name="connsiteY4" fmla="*/ 1028828 h 1143142"/>
              <a:gd name="connsiteX5" fmla="*/ 1685911 w 1800225"/>
              <a:gd name="connsiteY5" fmla="*/ 1143142 h 1143142"/>
              <a:gd name="connsiteX6" fmla="*/ 114314 w 1800225"/>
              <a:gd name="connsiteY6" fmla="*/ 1143142 h 1143142"/>
              <a:gd name="connsiteX7" fmla="*/ 0 w 1800225"/>
              <a:gd name="connsiteY7" fmla="*/ 1028828 h 1143142"/>
              <a:gd name="connsiteX8" fmla="*/ 0 w 1800225"/>
              <a:gd name="connsiteY8" fmla="*/ 114314 h 11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143142">
                <a:moveTo>
                  <a:pt x="0" y="114314"/>
                </a:moveTo>
                <a:cubicBezTo>
                  <a:pt x="0" y="51180"/>
                  <a:pt x="51180" y="0"/>
                  <a:pt x="114314" y="0"/>
                </a:cubicBezTo>
                <a:lnTo>
                  <a:pt x="1685911" y="0"/>
                </a:lnTo>
                <a:cubicBezTo>
                  <a:pt x="1749045" y="0"/>
                  <a:pt x="1800225" y="51180"/>
                  <a:pt x="1800225" y="114314"/>
                </a:cubicBezTo>
                <a:lnTo>
                  <a:pt x="1800225" y="1028828"/>
                </a:lnTo>
                <a:cubicBezTo>
                  <a:pt x="1800225" y="1091962"/>
                  <a:pt x="1749045" y="1143142"/>
                  <a:pt x="1685911" y="1143142"/>
                </a:cubicBezTo>
                <a:lnTo>
                  <a:pt x="114314" y="1143142"/>
                </a:lnTo>
                <a:cubicBezTo>
                  <a:pt x="51180" y="1143142"/>
                  <a:pt x="0" y="1091962"/>
                  <a:pt x="0" y="1028828"/>
                </a:cubicBezTo>
                <a:lnTo>
                  <a:pt x="0" y="11431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2541" tIns="132541" rIns="132541" bIns="132541" numCol="1" spcCol="1270" anchor="ctr" anchorCtr="0">
            <a:noAutofit/>
          </a:bodyPr>
          <a:lstStyle/>
          <a:p>
            <a:pPr lvl="0" algn="ctr" defTabSz="1155700">
              <a:lnSpc>
                <a:spcPct val="90000"/>
              </a:lnSpc>
              <a:spcBef>
                <a:spcPct val="0"/>
              </a:spcBef>
              <a:spcAft>
                <a:spcPct val="35000"/>
              </a:spcAft>
            </a:pPr>
            <a:r>
              <a:rPr lang="en-US" sz="2600" kern="1200" dirty="0" smtClean="0"/>
              <a:t>Deciding</a:t>
            </a:r>
            <a:endParaRPr lang="en-US" sz="2600" kern="1200" dirty="0"/>
          </a:p>
        </p:txBody>
      </p:sp>
      <p:sp>
        <p:nvSpPr>
          <p:cNvPr id="12" name="Rounded Rectangle 11"/>
          <p:cNvSpPr/>
          <p:nvPr/>
        </p:nvSpPr>
        <p:spPr>
          <a:xfrm>
            <a:off x="2713038" y="4234739"/>
            <a:ext cx="1800225" cy="1143142"/>
          </a:xfrm>
          <a:prstGeom prst="roundRect">
            <a:avLst>
              <a:gd name="adj" fmla="val 10000"/>
            </a:avLst>
          </a:prstGeom>
          <a:solidFill>
            <a:srgbClr val="0F496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Freeform 12"/>
          <p:cNvSpPr/>
          <p:nvPr/>
        </p:nvSpPr>
        <p:spPr>
          <a:xfrm>
            <a:off x="2913063" y="4424763"/>
            <a:ext cx="1800225" cy="1143142"/>
          </a:xfrm>
          <a:custGeom>
            <a:avLst/>
            <a:gdLst>
              <a:gd name="connsiteX0" fmla="*/ 0 w 1800225"/>
              <a:gd name="connsiteY0" fmla="*/ 114314 h 1143142"/>
              <a:gd name="connsiteX1" fmla="*/ 114314 w 1800225"/>
              <a:gd name="connsiteY1" fmla="*/ 0 h 1143142"/>
              <a:gd name="connsiteX2" fmla="*/ 1685911 w 1800225"/>
              <a:gd name="connsiteY2" fmla="*/ 0 h 1143142"/>
              <a:gd name="connsiteX3" fmla="*/ 1800225 w 1800225"/>
              <a:gd name="connsiteY3" fmla="*/ 114314 h 1143142"/>
              <a:gd name="connsiteX4" fmla="*/ 1800225 w 1800225"/>
              <a:gd name="connsiteY4" fmla="*/ 1028828 h 1143142"/>
              <a:gd name="connsiteX5" fmla="*/ 1685911 w 1800225"/>
              <a:gd name="connsiteY5" fmla="*/ 1143142 h 1143142"/>
              <a:gd name="connsiteX6" fmla="*/ 114314 w 1800225"/>
              <a:gd name="connsiteY6" fmla="*/ 1143142 h 1143142"/>
              <a:gd name="connsiteX7" fmla="*/ 0 w 1800225"/>
              <a:gd name="connsiteY7" fmla="*/ 1028828 h 1143142"/>
              <a:gd name="connsiteX8" fmla="*/ 0 w 1800225"/>
              <a:gd name="connsiteY8" fmla="*/ 114314 h 11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143142">
                <a:moveTo>
                  <a:pt x="0" y="114314"/>
                </a:moveTo>
                <a:cubicBezTo>
                  <a:pt x="0" y="51180"/>
                  <a:pt x="51180" y="0"/>
                  <a:pt x="114314" y="0"/>
                </a:cubicBezTo>
                <a:lnTo>
                  <a:pt x="1685911" y="0"/>
                </a:lnTo>
                <a:cubicBezTo>
                  <a:pt x="1749045" y="0"/>
                  <a:pt x="1800225" y="51180"/>
                  <a:pt x="1800225" y="114314"/>
                </a:cubicBezTo>
                <a:lnTo>
                  <a:pt x="1800225" y="1028828"/>
                </a:lnTo>
                <a:cubicBezTo>
                  <a:pt x="1800225" y="1091962"/>
                  <a:pt x="1749045" y="1143142"/>
                  <a:pt x="1685911" y="1143142"/>
                </a:cubicBezTo>
                <a:lnTo>
                  <a:pt x="114314" y="1143142"/>
                </a:lnTo>
                <a:cubicBezTo>
                  <a:pt x="51180" y="1143142"/>
                  <a:pt x="0" y="1091962"/>
                  <a:pt x="0" y="1028828"/>
                </a:cubicBezTo>
                <a:lnTo>
                  <a:pt x="0" y="11431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2541" tIns="132541" rIns="132541" bIns="132541" numCol="1" spcCol="1270" anchor="ctr" anchorCtr="0">
            <a:noAutofit/>
          </a:bodyPr>
          <a:lstStyle/>
          <a:p>
            <a:pPr lvl="0" algn="ctr" defTabSz="1155700">
              <a:lnSpc>
                <a:spcPct val="90000"/>
              </a:lnSpc>
              <a:spcBef>
                <a:spcPct val="0"/>
              </a:spcBef>
              <a:spcAft>
                <a:spcPct val="35000"/>
              </a:spcAft>
            </a:pPr>
            <a:r>
              <a:rPr lang="en-US" sz="2600" kern="1200" dirty="0" smtClean="0"/>
              <a:t>Learning</a:t>
            </a:r>
            <a:endParaRPr lang="en-US" sz="2600" kern="1200" dirty="0"/>
          </a:p>
        </p:txBody>
      </p:sp>
      <p:sp>
        <p:nvSpPr>
          <p:cNvPr id="14" name="Rounded Rectangle 13"/>
          <p:cNvSpPr/>
          <p:nvPr/>
        </p:nvSpPr>
        <p:spPr>
          <a:xfrm>
            <a:off x="4913313" y="4234739"/>
            <a:ext cx="1800225" cy="1143142"/>
          </a:xfrm>
          <a:prstGeom prst="roundRect">
            <a:avLst>
              <a:gd name="adj" fmla="val 10000"/>
            </a:avLst>
          </a:prstGeom>
          <a:solidFill>
            <a:srgbClr val="0F496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14"/>
          <p:cNvSpPr/>
          <p:nvPr/>
        </p:nvSpPr>
        <p:spPr>
          <a:xfrm>
            <a:off x="5113338" y="4424763"/>
            <a:ext cx="1800225" cy="1143142"/>
          </a:xfrm>
          <a:custGeom>
            <a:avLst/>
            <a:gdLst>
              <a:gd name="connsiteX0" fmla="*/ 0 w 1800225"/>
              <a:gd name="connsiteY0" fmla="*/ 114314 h 1143142"/>
              <a:gd name="connsiteX1" fmla="*/ 114314 w 1800225"/>
              <a:gd name="connsiteY1" fmla="*/ 0 h 1143142"/>
              <a:gd name="connsiteX2" fmla="*/ 1685911 w 1800225"/>
              <a:gd name="connsiteY2" fmla="*/ 0 h 1143142"/>
              <a:gd name="connsiteX3" fmla="*/ 1800225 w 1800225"/>
              <a:gd name="connsiteY3" fmla="*/ 114314 h 1143142"/>
              <a:gd name="connsiteX4" fmla="*/ 1800225 w 1800225"/>
              <a:gd name="connsiteY4" fmla="*/ 1028828 h 1143142"/>
              <a:gd name="connsiteX5" fmla="*/ 1685911 w 1800225"/>
              <a:gd name="connsiteY5" fmla="*/ 1143142 h 1143142"/>
              <a:gd name="connsiteX6" fmla="*/ 114314 w 1800225"/>
              <a:gd name="connsiteY6" fmla="*/ 1143142 h 1143142"/>
              <a:gd name="connsiteX7" fmla="*/ 0 w 1800225"/>
              <a:gd name="connsiteY7" fmla="*/ 1028828 h 1143142"/>
              <a:gd name="connsiteX8" fmla="*/ 0 w 1800225"/>
              <a:gd name="connsiteY8" fmla="*/ 114314 h 114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143142">
                <a:moveTo>
                  <a:pt x="0" y="114314"/>
                </a:moveTo>
                <a:cubicBezTo>
                  <a:pt x="0" y="51180"/>
                  <a:pt x="51180" y="0"/>
                  <a:pt x="114314" y="0"/>
                </a:cubicBezTo>
                <a:lnTo>
                  <a:pt x="1685911" y="0"/>
                </a:lnTo>
                <a:cubicBezTo>
                  <a:pt x="1749045" y="0"/>
                  <a:pt x="1800225" y="51180"/>
                  <a:pt x="1800225" y="114314"/>
                </a:cubicBezTo>
                <a:lnTo>
                  <a:pt x="1800225" y="1028828"/>
                </a:lnTo>
                <a:cubicBezTo>
                  <a:pt x="1800225" y="1091962"/>
                  <a:pt x="1749045" y="1143142"/>
                  <a:pt x="1685911" y="1143142"/>
                </a:cubicBezTo>
                <a:lnTo>
                  <a:pt x="114314" y="1143142"/>
                </a:lnTo>
                <a:cubicBezTo>
                  <a:pt x="51180" y="1143142"/>
                  <a:pt x="0" y="1091962"/>
                  <a:pt x="0" y="1028828"/>
                </a:cubicBezTo>
                <a:lnTo>
                  <a:pt x="0" y="11431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2541" tIns="132541" rIns="132541" bIns="132541" numCol="1" spcCol="1270" anchor="ctr" anchorCtr="0">
            <a:noAutofit/>
          </a:bodyPr>
          <a:lstStyle/>
          <a:p>
            <a:pPr lvl="0" algn="ctr" defTabSz="1155700">
              <a:lnSpc>
                <a:spcPct val="90000"/>
              </a:lnSpc>
              <a:spcBef>
                <a:spcPct val="0"/>
              </a:spcBef>
              <a:spcAft>
                <a:spcPct val="35000"/>
              </a:spcAft>
            </a:pPr>
            <a:r>
              <a:rPr lang="en-US" sz="2600" kern="1200" dirty="0" smtClean="0"/>
              <a:t>Connecting</a:t>
            </a:r>
            <a:endParaRPr lang="en-US" sz="2600" kern="1200" dirty="0"/>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64060223"/>
      </p:ext>
    </p:extLst>
  </p:cSld>
  <p:clrMapOvr>
    <a:masterClrMapping/>
  </p:clrMapOvr>
  <mc:AlternateContent xmlns:mc="http://schemas.openxmlformats.org/markup-compatibility/2006">
    <mc:Choice xmlns:p14="http://schemas.microsoft.com/office/powerpoint/2010/main" Requires="p14">
      <p:transition p14:dur="0" advTm="31619"/>
    </mc:Choice>
    <mc:Fallback>
      <p:transition advTm="3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11"/>
                                        </p:tgtEl>
                                        <p:attrNameLst>
                                          <p:attrName>ppt_x</p:attrName>
                                          <p:attrName>ppt_y</p:attrName>
                                        </p:attrNameLst>
                                      </p:cBhvr>
                                    </p:animMotion>
                                    <p:animRot by="1500000">
                                      <p:cBhvr>
                                        <p:cTn id="11" dur="125" fill="hold">
                                          <p:stCondLst>
                                            <p:cond delay="0"/>
                                          </p:stCondLst>
                                        </p:cTn>
                                        <p:tgtEl>
                                          <p:spTgt spid="11"/>
                                        </p:tgtEl>
                                        <p:attrNameLst>
                                          <p:attrName>r</p:attrName>
                                        </p:attrNameLst>
                                      </p:cBhvr>
                                    </p:animRot>
                                    <p:animRot by="-1500000">
                                      <p:cBhvr>
                                        <p:cTn id="12" dur="125" fill="hold">
                                          <p:stCondLst>
                                            <p:cond delay="125"/>
                                          </p:stCondLst>
                                        </p:cTn>
                                        <p:tgtEl>
                                          <p:spTgt spid="11"/>
                                        </p:tgtEl>
                                        <p:attrNameLst>
                                          <p:attrName>r</p:attrName>
                                        </p:attrNameLst>
                                      </p:cBhvr>
                                    </p:animRot>
                                    <p:animRot by="-1500000">
                                      <p:cBhvr>
                                        <p:cTn id="13" dur="125" fill="hold">
                                          <p:stCondLst>
                                            <p:cond delay="250"/>
                                          </p:stCondLst>
                                        </p:cTn>
                                        <p:tgtEl>
                                          <p:spTgt spid="11"/>
                                        </p:tgtEl>
                                        <p:attrNameLst>
                                          <p:attrName>r</p:attrName>
                                        </p:attrNameLst>
                                      </p:cBhvr>
                                    </p:animRot>
                                    <p:animRot by="1500000">
                                      <p:cBhvr>
                                        <p:cTn id="14" dur="125" fill="hold">
                                          <p:stCondLst>
                                            <p:cond delay="375"/>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grpId="0"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13"/>
                                        </p:tgtEl>
                                        <p:attrNameLst>
                                          <p:attrName>ppt_x</p:attrName>
                                          <p:attrName>ppt_y</p:attrName>
                                        </p:attrNameLst>
                                      </p:cBhvr>
                                    </p:animMotion>
                                    <p:animRot by="1500000">
                                      <p:cBhvr>
                                        <p:cTn id="19" dur="125" fill="hold">
                                          <p:stCondLst>
                                            <p:cond delay="0"/>
                                          </p:stCondLst>
                                        </p:cTn>
                                        <p:tgtEl>
                                          <p:spTgt spid="13"/>
                                        </p:tgtEl>
                                        <p:attrNameLst>
                                          <p:attrName>r</p:attrName>
                                        </p:attrNameLst>
                                      </p:cBhvr>
                                    </p:animRot>
                                    <p:animRot by="-1500000">
                                      <p:cBhvr>
                                        <p:cTn id="20" dur="125" fill="hold">
                                          <p:stCondLst>
                                            <p:cond delay="125"/>
                                          </p:stCondLst>
                                        </p:cTn>
                                        <p:tgtEl>
                                          <p:spTgt spid="13"/>
                                        </p:tgtEl>
                                        <p:attrNameLst>
                                          <p:attrName>r</p:attrName>
                                        </p:attrNameLst>
                                      </p:cBhvr>
                                    </p:animRot>
                                    <p:animRot by="-1500000">
                                      <p:cBhvr>
                                        <p:cTn id="21" dur="125" fill="hold">
                                          <p:stCondLst>
                                            <p:cond delay="250"/>
                                          </p:stCondLst>
                                        </p:cTn>
                                        <p:tgtEl>
                                          <p:spTgt spid="13"/>
                                        </p:tgtEl>
                                        <p:attrNameLst>
                                          <p:attrName>r</p:attrName>
                                        </p:attrNameLst>
                                      </p:cBhvr>
                                    </p:animRot>
                                    <p:animRot by="1500000">
                                      <p:cBhvr>
                                        <p:cTn id="22" dur="125" fill="hold">
                                          <p:stCondLst>
                                            <p:cond delay="375"/>
                                          </p:stCondLst>
                                        </p:cTn>
                                        <p:tgtEl>
                                          <p:spTgt spid="1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grpId="0" nodeType="click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15"/>
                                        </p:tgtEl>
                                        <p:attrNameLst>
                                          <p:attrName>ppt_x</p:attrName>
                                          <p:attrName>ppt_y</p:attrName>
                                        </p:attrNameLst>
                                      </p:cBhvr>
                                    </p:animMotion>
                                    <p:animRot by="1500000">
                                      <p:cBhvr>
                                        <p:cTn id="27" dur="125" fill="hold">
                                          <p:stCondLst>
                                            <p:cond delay="0"/>
                                          </p:stCondLst>
                                        </p:cTn>
                                        <p:tgtEl>
                                          <p:spTgt spid="15"/>
                                        </p:tgtEl>
                                        <p:attrNameLst>
                                          <p:attrName>r</p:attrName>
                                        </p:attrNameLst>
                                      </p:cBhvr>
                                    </p:animRot>
                                    <p:animRot by="-1500000">
                                      <p:cBhvr>
                                        <p:cTn id="28" dur="125" fill="hold">
                                          <p:stCondLst>
                                            <p:cond delay="125"/>
                                          </p:stCondLst>
                                        </p:cTn>
                                        <p:tgtEl>
                                          <p:spTgt spid="15"/>
                                        </p:tgtEl>
                                        <p:attrNameLst>
                                          <p:attrName>r</p:attrName>
                                        </p:attrNameLst>
                                      </p:cBhvr>
                                    </p:animRot>
                                    <p:animRot by="-1500000">
                                      <p:cBhvr>
                                        <p:cTn id="29" dur="125" fill="hold">
                                          <p:stCondLst>
                                            <p:cond delay="250"/>
                                          </p:stCondLst>
                                        </p:cTn>
                                        <p:tgtEl>
                                          <p:spTgt spid="15"/>
                                        </p:tgtEl>
                                        <p:attrNameLst>
                                          <p:attrName>r</p:attrName>
                                        </p:attrNameLst>
                                      </p:cBhvr>
                                    </p:animRot>
                                    <p:animRot by="1500000">
                                      <p:cBhvr>
                                        <p:cTn id="30" dur="125" fill="hold">
                                          <p:stCondLst>
                                            <p:cond delay="375"/>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6"/>
                </p:tgtEl>
              </p:cMediaNode>
            </p:audio>
          </p:childTnLst>
        </p:cTn>
      </p:par>
    </p:tnLst>
    <p:bldLst>
      <p:bldP spid="11" grpId="0" animBg="1"/>
      <p:bldP spid="13"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938212" y="350210"/>
            <a:ext cx="7267575" cy="6115050"/>
          </a:xfrm>
          <a:prstGeom prst="rect">
            <a:avLst/>
          </a:prstGeom>
        </p:spPr>
      </p:pic>
      <p:sp>
        <p:nvSpPr>
          <p:cNvPr id="5" name="TextBox 4"/>
          <p:cNvSpPr txBox="1"/>
          <p:nvPr/>
        </p:nvSpPr>
        <p:spPr>
          <a:xfrm>
            <a:off x="1600200" y="5562600"/>
            <a:ext cx="6096000" cy="523220"/>
          </a:xfrm>
          <a:prstGeom prst="rect">
            <a:avLst/>
          </a:prstGeom>
          <a:solidFill>
            <a:schemeClr val="tx1">
              <a:lumMod val="85000"/>
            </a:schemeClr>
          </a:solidFill>
        </p:spPr>
        <p:txBody>
          <a:bodyPr wrap="square" rtlCol="0">
            <a:spAutoFit/>
          </a:bodyPr>
          <a:lstStyle/>
          <a:p>
            <a:r>
              <a:rPr lang="en-US" sz="2800" dirty="0" smtClean="0">
                <a:solidFill>
                  <a:srgbClr val="FF0000"/>
                </a:solidFill>
              </a:rPr>
              <a:t>www.schoolcommunitynetwork.org</a:t>
            </a:r>
            <a:endParaRPr lang="en-US" sz="2800" dirty="0">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1670992"/>
      </p:ext>
    </p:extLst>
  </p:cSld>
  <p:clrMapOvr>
    <a:masterClrMapping/>
  </p:clrMapOvr>
  <mc:AlternateContent xmlns:mc="http://schemas.openxmlformats.org/markup-compatibility/2006">
    <mc:Choice xmlns:p14="http://schemas.microsoft.com/office/powerpoint/2010/main" Requires="p14">
      <p:transition p14:dur="0" advTm="25496"/>
    </mc:Choice>
    <mc:Fallback>
      <p:transition advTm="25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Magnifying Our Talents</a:t>
            </a:r>
            <a:endParaRPr lang="en-US" dirty="0"/>
          </a:p>
        </p:txBody>
      </p:sp>
      <p:pic>
        <p:nvPicPr>
          <p:cNvPr id="3" name="Picture 2"/>
          <p:cNvPicPr>
            <a:picLocks noChangeAspect="1"/>
          </p:cNvPicPr>
          <p:nvPr/>
        </p:nvPicPr>
        <p:blipFill>
          <a:blip r:embed="rId6"/>
          <a:stretch>
            <a:fillRect/>
          </a:stretch>
        </p:blipFill>
        <p:spPr>
          <a:xfrm>
            <a:off x="1066800" y="1964268"/>
            <a:ext cx="7324725" cy="4455314"/>
          </a:xfrm>
          <a:prstGeom prst="rect">
            <a:avLst/>
          </a:prstGeom>
        </p:spPr>
      </p:pic>
      <p:sp>
        <p:nvSpPr>
          <p:cNvPr id="4" name="TextBox 3"/>
          <p:cNvSpPr txBox="1"/>
          <p:nvPr/>
        </p:nvSpPr>
        <p:spPr>
          <a:xfrm>
            <a:off x="3276600" y="3657600"/>
            <a:ext cx="5562600" cy="2677656"/>
          </a:xfrm>
          <a:prstGeom prst="rect">
            <a:avLst/>
          </a:prstGeom>
          <a:solidFill>
            <a:schemeClr val="tx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800" dirty="0" smtClean="0">
                <a:solidFill>
                  <a:schemeClr val="bg1"/>
                </a:solidFill>
              </a:rPr>
              <a:t>“The school administrator cannot be an expert in everything. . . A group of teacher leaders can supply the variety of professional knowledge needed for sustained school improvement.”</a:t>
            </a:r>
            <a:endParaRPr lang="en-US" sz="2800" dirty="0">
              <a:solidFill>
                <a:schemeClr val="bg1"/>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03170215"/>
      </p:ext>
    </p:extLst>
  </p:cSld>
  <p:clrMapOvr>
    <a:masterClrMapping/>
  </p:clrMapOvr>
  <mc:AlternateContent xmlns:mc="http://schemas.openxmlformats.org/markup-compatibility/2006" xmlns:p14="http://schemas.microsoft.com/office/powerpoint/2010/main">
    <mc:Choice Requires="p14">
      <p:transition spd="med" p14:dur="700" advTm="46287">
        <p:fade/>
      </p:transition>
    </mc:Choice>
    <mc:Fallback xmlns="">
      <p:transition spd="med" advTm="462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3"/>
                                        </p:tgtEl>
                                        <p:attrNameLst>
                                          <p:attrName>style.opacity</p:attrName>
                                        </p:attrNameLst>
                                      </p:cBhvr>
                                      <p:to>
                                        <p:strVal val="0.5"/>
                                      </p:to>
                                    </p:set>
                                    <p:animEffect filter="image" prLst="opacity: 0.5">
                                      <p:cBhvr rctx="IE">
                                        <p:cTn id="11" dur="indefinite"/>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from each other</a:t>
            </a:r>
            <a:endParaRPr lang="en-US" dirty="0"/>
          </a:p>
        </p:txBody>
      </p:sp>
      <p:pic>
        <p:nvPicPr>
          <p:cNvPr id="4" name="Content Placeholder 3"/>
          <p:cNvPicPr>
            <a:picLocks noGrp="1" noChangeAspect="1"/>
          </p:cNvPicPr>
          <p:nvPr>
            <p:ph idx="1"/>
          </p:nvPr>
        </p:nvPicPr>
        <p:blipFill>
          <a:blip r:embed="rId6"/>
          <a:stretch>
            <a:fillRect/>
          </a:stretch>
        </p:blipFill>
        <p:spPr>
          <a:xfrm>
            <a:off x="685800" y="2057400"/>
            <a:ext cx="7874381" cy="3664712"/>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3429000" y="4572000"/>
            <a:ext cx="5410200" cy="1938992"/>
          </a:xfrm>
          <a:prstGeom prst="rect">
            <a:avLst/>
          </a:prstGeom>
          <a:solidFill>
            <a:schemeClr val="tx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400" dirty="0" smtClean="0">
                <a:solidFill>
                  <a:schemeClr val="bg1"/>
                </a:solidFill>
              </a:rPr>
              <a:t>By inviting expert teachers to assist in improving learning conditions throughout the school, we aren’t removing our best teachers from the classroom. We are extending their reach.”</a:t>
            </a:r>
            <a:endParaRPr lang="en-US" sz="2400" dirty="0">
              <a:solidFill>
                <a:schemeClr val="bg1"/>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67210383"/>
      </p:ext>
    </p:extLst>
  </p:cSld>
  <p:clrMapOvr>
    <a:masterClrMapping/>
  </p:clrMapOvr>
  <mc:AlternateContent xmlns:mc="http://schemas.openxmlformats.org/markup-compatibility/2006" xmlns:p14="http://schemas.microsoft.com/office/powerpoint/2010/main">
    <mc:Choice Requires="p14">
      <p:transition spd="med" p14:dur="700" advTm="42473">
        <p:fade/>
      </p:transition>
    </mc:Choice>
    <mc:Fallback xmlns="">
      <p:transition spd="med" advTm="424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Indicators of effective practice</a:t>
            </a:r>
            <a:endParaRPr lang="en-US" dirty="0"/>
          </a:p>
        </p:txBody>
      </p:sp>
      <p:sp>
        <p:nvSpPr>
          <p:cNvPr id="3" name="Content Placeholder 2"/>
          <p:cNvSpPr>
            <a:spLocks noGrp="1"/>
          </p:cNvSpPr>
          <p:nvPr>
            <p:ph idx="1"/>
          </p:nvPr>
        </p:nvSpPr>
        <p:spPr>
          <a:xfrm>
            <a:off x="533551" y="1600200"/>
            <a:ext cx="6400800" cy="3615267"/>
          </a:xfrm>
        </p:spPr>
        <p:txBody>
          <a:bodyPr>
            <a:normAutofit/>
          </a:bodyPr>
          <a:lstStyle/>
          <a:p>
            <a:r>
              <a:rPr lang="en-US" sz="2400" dirty="0"/>
              <a:t>The principal develops the leadership capacity of others in the school</a:t>
            </a:r>
            <a:r>
              <a:rPr lang="en-US" sz="2400" dirty="0" smtClean="0"/>
              <a:t>.</a:t>
            </a:r>
          </a:p>
          <a:p>
            <a:r>
              <a:rPr lang="en-US" sz="2400" dirty="0"/>
              <a:t>Professional development for teachers includes observations by peers related to indicators of effective teaching and classroom management</a:t>
            </a:r>
            <a:r>
              <a:rPr lang="en-US" sz="2400" dirty="0" smtClean="0"/>
              <a:t>.</a:t>
            </a:r>
          </a:p>
          <a:p>
            <a:r>
              <a:rPr lang="en-US" sz="2400" dirty="0"/>
              <a:t>The principal plans opportunities for teachers to share their strengths with other teachers.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7236118"/>
      </p:ext>
    </p:extLst>
  </p:cSld>
  <p:clrMapOvr>
    <a:masterClrMapping/>
  </p:clrMapOvr>
  <mc:AlternateContent xmlns:mc="http://schemas.openxmlformats.org/markup-compatibility/2006" xmlns:p14="http://schemas.microsoft.com/office/powerpoint/2010/main">
    <mc:Choice Requires="p14">
      <p:transition spd="med" p14:dur="700" advTm="33727">
        <p:fade/>
      </p:transition>
    </mc:Choice>
    <mc:Fallback xmlns="">
      <p:transition spd="med" advTm="337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from </a:t>
            </a:r>
            <a:r>
              <a:rPr lang="en-US" dirty="0" err="1" smtClean="0"/>
              <a:t>cedarville</a:t>
            </a:r>
            <a:endParaRPr lang="en-US" dirty="0"/>
          </a:p>
        </p:txBody>
      </p:sp>
      <p:pic>
        <p:nvPicPr>
          <p:cNvPr id="4" name="Content Placeholder 3"/>
          <p:cNvPicPr>
            <a:picLocks noGrp="1" noChangeAspect="1"/>
          </p:cNvPicPr>
          <p:nvPr>
            <p:ph idx="1"/>
          </p:nvPr>
        </p:nvPicPr>
        <p:blipFill>
          <a:blip r:embed="rId5"/>
          <a:stretch>
            <a:fillRect/>
          </a:stretch>
        </p:blipFill>
        <p:spPr>
          <a:xfrm>
            <a:off x="1752600" y="1928851"/>
            <a:ext cx="5608773" cy="4191000"/>
          </a:xfrm>
          <a:prstGeom prst="rect">
            <a:avLst/>
          </a:prstGeom>
          <a:ln w="88900" cap="sq" cmpd="thickThin">
            <a:solidFill>
              <a:srgbClr val="000000"/>
            </a:solidFill>
            <a:prstDash val="solid"/>
            <a:miter lim="800000"/>
          </a:ln>
          <a:effectLst>
            <a:innerShdw blurRad="76200">
              <a:srgbClr val="000000"/>
            </a:inn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0651451"/>
      </p:ext>
    </p:extLst>
  </p:cSld>
  <p:clrMapOvr>
    <a:masterClrMapping/>
  </p:clrMapOvr>
  <mc:AlternateContent xmlns:mc="http://schemas.openxmlformats.org/markup-compatibility/2006" xmlns:p14="http://schemas.microsoft.com/office/powerpoint/2010/main">
    <mc:Choice Requires="p14">
      <p:transition spd="med" p14:dur="700" advTm="56209">
        <p:fade/>
      </p:transition>
    </mc:Choice>
    <mc:Fallback xmlns="">
      <p:transition spd="med" advTm="56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final look at teams</a:t>
            </a:r>
            <a:endParaRPr lang="en-US" dirty="0"/>
          </a:p>
        </p:txBody>
      </p:sp>
      <p:sp>
        <p:nvSpPr>
          <p:cNvPr id="3" name="Content Placeholder 2"/>
          <p:cNvSpPr>
            <a:spLocks noGrp="1"/>
          </p:cNvSpPr>
          <p:nvPr>
            <p:ph idx="1"/>
          </p:nvPr>
        </p:nvSpPr>
        <p:spPr>
          <a:xfrm>
            <a:off x="513158" y="1524001"/>
            <a:ext cx="8173641" cy="4351868"/>
          </a:xfrm>
        </p:spPr>
        <p:txBody>
          <a:bodyPr>
            <a:normAutofit/>
          </a:bodyPr>
          <a:lstStyle/>
          <a:p>
            <a:pPr marL="171450" indent="-171450">
              <a:buFont typeface="Arial" panose="020B0604020202020204" pitchFamily="34" charset="0"/>
              <a:buChar char="•"/>
            </a:pPr>
            <a:r>
              <a:rPr lang="en-US" sz="2000" dirty="0"/>
              <a:t>Team members take a positive approach in determining the way they are going to work together and what they want to happen.</a:t>
            </a:r>
          </a:p>
          <a:p>
            <a:pPr marL="171450" indent="-171450">
              <a:buFont typeface="Arial" panose="020B0604020202020204" pitchFamily="34" charset="0"/>
              <a:buChar char="•"/>
            </a:pPr>
            <a:r>
              <a:rPr lang="en-US" sz="2000" dirty="0"/>
              <a:t>Team members have a well-defined purpose of what the team will accomplish.</a:t>
            </a:r>
          </a:p>
          <a:p>
            <a:pPr marL="171450" indent="-171450">
              <a:buFont typeface="Arial" panose="020B0604020202020204" pitchFamily="34" charset="0"/>
              <a:buChar char="•"/>
            </a:pPr>
            <a:r>
              <a:rPr lang="en-US" sz="2000" dirty="0"/>
              <a:t>Team members have a positive attitude toward change and are willing to accept change to occur as needed to accomplish desired results.</a:t>
            </a:r>
          </a:p>
          <a:p>
            <a:pPr marL="171450" indent="-171450">
              <a:buFont typeface="Arial" panose="020B0604020202020204" pitchFamily="34" charset="0"/>
              <a:buChar char="•"/>
            </a:pPr>
            <a:r>
              <a:rPr lang="en-US" sz="2000" dirty="0"/>
              <a:t>Team members understand that patience is required, and for some goals, long-term commitment to stay the course to achieve desired results.</a:t>
            </a:r>
          </a:p>
          <a:p>
            <a:pPr marL="171450" indent="-171450">
              <a:buFont typeface="Arial" panose="020B0604020202020204" pitchFamily="34" charset="0"/>
              <a:buChar char="•"/>
            </a:pPr>
            <a:r>
              <a:rPr lang="en-US" sz="2000" dirty="0"/>
              <a:t>A well-functioning team is characterized by team members who verbally and publicly support each other.</a:t>
            </a:r>
          </a:p>
          <a:p>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62885044"/>
      </p:ext>
    </p:extLst>
  </p:cSld>
  <p:clrMapOvr>
    <a:masterClrMapping/>
  </p:clrMapOvr>
  <mc:AlternateContent xmlns:mc="http://schemas.openxmlformats.org/markup-compatibility/2006" xmlns:p14="http://schemas.microsoft.com/office/powerpoint/2010/main">
    <mc:Choice Requires="p14">
      <p:transition spd="med" p14:dur="700" advTm="54966">
        <p:fade/>
      </p:transition>
    </mc:Choice>
    <mc:Fallback xmlns="">
      <p:transition spd="med" advTm="54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Learned Together</a:t>
            </a:r>
            <a:endParaRPr lang="en-US" dirty="0"/>
          </a:p>
        </p:txBody>
      </p:sp>
      <p:sp>
        <p:nvSpPr>
          <p:cNvPr id="3" name="Content Placeholder 2"/>
          <p:cNvSpPr>
            <a:spLocks noGrp="1"/>
          </p:cNvSpPr>
          <p:nvPr>
            <p:ph idx="1"/>
          </p:nvPr>
        </p:nvSpPr>
        <p:spPr>
          <a:xfrm>
            <a:off x="513159" y="1524000"/>
            <a:ext cx="8249841" cy="3615267"/>
          </a:xfrm>
        </p:spPr>
        <p:txBody>
          <a:bodyPr>
            <a:normAutofit/>
          </a:bodyPr>
          <a:lstStyle/>
          <a:p>
            <a:pPr lvl="1">
              <a:buFont typeface="Arial" panose="020B0604020202020204" pitchFamily="34" charset="0"/>
              <a:buChar char="•"/>
            </a:pPr>
            <a:r>
              <a:rPr lang="en-US" sz="2400" dirty="0" smtClean="0"/>
              <a:t>We learned </a:t>
            </a:r>
            <a:r>
              <a:rPr lang="en-US" sz="2400" dirty="0"/>
              <a:t>how teams function in schools</a:t>
            </a:r>
          </a:p>
          <a:p>
            <a:pPr lvl="1">
              <a:buFont typeface="Arial" panose="020B0604020202020204" pitchFamily="34" charset="0"/>
              <a:buChar char="•"/>
            </a:pPr>
            <a:r>
              <a:rPr lang="en-US" sz="2400" dirty="0" smtClean="0"/>
              <a:t>We looked </a:t>
            </a:r>
            <a:r>
              <a:rPr lang="en-US" sz="2400" dirty="0"/>
              <a:t>at how highly effective teams </a:t>
            </a:r>
            <a:r>
              <a:rPr lang="en-US" sz="2400" dirty="0" smtClean="0"/>
              <a:t>operate (process of teaming)</a:t>
            </a:r>
            <a:endParaRPr lang="en-US" sz="2400" dirty="0"/>
          </a:p>
          <a:p>
            <a:pPr lvl="1">
              <a:buFont typeface="Arial" panose="020B0604020202020204" pitchFamily="34" charset="0"/>
              <a:buChar char="•"/>
            </a:pPr>
            <a:r>
              <a:rPr lang="en-US" sz="2400" dirty="0" smtClean="0"/>
              <a:t>We reviewed specifics on the responsibilities of different types of teams (indicators of effective practice or what teams do)</a:t>
            </a:r>
          </a:p>
          <a:p>
            <a:pPr lvl="1">
              <a:buFont typeface="Arial" panose="020B0604020202020204" pitchFamily="34" charset="0"/>
              <a:buChar char="•"/>
            </a:pPr>
            <a:r>
              <a:rPr lang="en-US" sz="2400" dirty="0" smtClean="0"/>
              <a:t>We looked at how teams </a:t>
            </a:r>
            <a:r>
              <a:rPr lang="en-US" sz="2400" dirty="0"/>
              <a:t>magnify the talents of each member</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13692095"/>
      </p:ext>
    </p:extLst>
  </p:cSld>
  <p:clrMapOvr>
    <a:masterClrMapping/>
  </p:clrMapOvr>
  <mc:AlternateContent xmlns:mc="http://schemas.openxmlformats.org/markup-compatibility/2006" xmlns:p14="http://schemas.microsoft.com/office/powerpoint/2010/main">
    <mc:Choice Requires="p14">
      <p:transition spd="med" p14:dur="700" advTm="13452">
        <p:fade/>
      </p:transition>
    </mc:Choice>
    <mc:Fallback xmlns="">
      <p:transition spd="med" advTm="134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closer look</a:t>
            </a:r>
            <a:endParaRPr lang="en-US" dirty="0"/>
          </a:p>
        </p:txBody>
      </p:sp>
      <p:sp>
        <p:nvSpPr>
          <p:cNvPr id="5" name="Freeform 4"/>
          <p:cNvSpPr/>
          <p:nvPr/>
        </p:nvSpPr>
        <p:spPr>
          <a:xfrm>
            <a:off x="4443412" y="3404445"/>
            <a:ext cx="2828925" cy="673155"/>
          </a:xfrm>
          <a:custGeom>
            <a:avLst/>
            <a:gdLst/>
            <a:ahLst/>
            <a:cxnLst/>
            <a:rect l="0" t="0" r="0" b="0"/>
            <a:pathLst>
              <a:path>
                <a:moveTo>
                  <a:pt x="0" y="0"/>
                </a:moveTo>
                <a:lnTo>
                  <a:pt x="0" y="458735"/>
                </a:lnTo>
                <a:lnTo>
                  <a:pt x="2828925" y="458735"/>
                </a:lnTo>
                <a:lnTo>
                  <a:pt x="2828925" y="67315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4397692" y="3404445"/>
            <a:ext cx="91440" cy="673155"/>
          </a:xfrm>
          <a:custGeom>
            <a:avLst/>
            <a:gdLst/>
            <a:ahLst/>
            <a:cxnLst/>
            <a:rect l="0" t="0" r="0" b="0"/>
            <a:pathLst>
              <a:path>
                <a:moveTo>
                  <a:pt x="45720" y="0"/>
                </a:moveTo>
                <a:lnTo>
                  <a:pt x="45720" y="67315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1614487" y="3404445"/>
            <a:ext cx="2828925" cy="673155"/>
          </a:xfrm>
          <a:custGeom>
            <a:avLst/>
            <a:gdLst/>
            <a:ahLst/>
            <a:cxnLst/>
            <a:rect l="0" t="0" r="0" b="0"/>
            <a:pathLst>
              <a:path>
                <a:moveTo>
                  <a:pt x="2828925" y="0"/>
                </a:moveTo>
                <a:lnTo>
                  <a:pt x="2828925" y="458735"/>
                </a:lnTo>
                <a:lnTo>
                  <a:pt x="0" y="458735"/>
                </a:lnTo>
                <a:lnTo>
                  <a:pt x="0" y="67315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Rounded Rectangle 7"/>
          <p:cNvSpPr/>
          <p:nvPr/>
        </p:nvSpPr>
        <p:spPr>
          <a:xfrm>
            <a:off x="3286124" y="1934690"/>
            <a:ext cx="2314575" cy="1469755"/>
          </a:xfrm>
          <a:prstGeom prst="roundRect">
            <a:avLst>
              <a:gd name="adj" fmla="val 10000"/>
            </a:avLst>
          </a:prstGeom>
          <a:solidFill>
            <a:srgbClr val="0F496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reeform 8"/>
          <p:cNvSpPr/>
          <p:nvPr/>
        </p:nvSpPr>
        <p:spPr>
          <a:xfrm>
            <a:off x="3543299" y="2179006"/>
            <a:ext cx="2314575" cy="1469755"/>
          </a:xfrm>
          <a:custGeom>
            <a:avLst/>
            <a:gdLst>
              <a:gd name="connsiteX0" fmla="*/ 0 w 2314575"/>
              <a:gd name="connsiteY0" fmla="*/ 146976 h 1469755"/>
              <a:gd name="connsiteX1" fmla="*/ 146976 w 2314575"/>
              <a:gd name="connsiteY1" fmla="*/ 0 h 1469755"/>
              <a:gd name="connsiteX2" fmla="*/ 2167600 w 2314575"/>
              <a:gd name="connsiteY2" fmla="*/ 0 h 1469755"/>
              <a:gd name="connsiteX3" fmla="*/ 2314576 w 2314575"/>
              <a:gd name="connsiteY3" fmla="*/ 146976 h 1469755"/>
              <a:gd name="connsiteX4" fmla="*/ 2314575 w 2314575"/>
              <a:gd name="connsiteY4" fmla="*/ 1322780 h 1469755"/>
              <a:gd name="connsiteX5" fmla="*/ 2167599 w 2314575"/>
              <a:gd name="connsiteY5" fmla="*/ 1469756 h 1469755"/>
              <a:gd name="connsiteX6" fmla="*/ 146976 w 2314575"/>
              <a:gd name="connsiteY6" fmla="*/ 1469755 h 1469755"/>
              <a:gd name="connsiteX7" fmla="*/ 0 w 2314575"/>
              <a:gd name="connsiteY7" fmla="*/ 1322779 h 1469755"/>
              <a:gd name="connsiteX8" fmla="*/ 0 w 2314575"/>
              <a:gd name="connsiteY8" fmla="*/ 146976 h 146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4575" h="1469755">
                <a:moveTo>
                  <a:pt x="0" y="146976"/>
                </a:moveTo>
                <a:cubicBezTo>
                  <a:pt x="0" y="65803"/>
                  <a:pt x="65803" y="0"/>
                  <a:pt x="146976" y="0"/>
                </a:cubicBezTo>
                <a:lnTo>
                  <a:pt x="2167600" y="0"/>
                </a:lnTo>
                <a:cubicBezTo>
                  <a:pt x="2248773" y="0"/>
                  <a:pt x="2314576" y="65803"/>
                  <a:pt x="2314576" y="146976"/>
                </a:cubicBezTo>
                <a:cubicBezTo>
                  <a:pt x="2314576" y="538911"/>
                  <a:pt x="2314575" y="930845"/>
                  <a:pt x="2314575" y="1322780"/>
                </a:cubicBezTo>
                <a:cubicBezTo>
                  <a:pt x="2314575" y="1403953"/>
                  <a:pt x="2248772" y="1469756"/>
                  <a:pt x="2167599" y="1469756"/>
                </a:cubicBezTo>
                <a:lnTo>
                  <a:pt x="146976" y="1469755"/>
                </a:lnTo>
                <a:cubicBezTo>
                  <a:pt x="65803" y="1469755"/>
                  <a:pt x="0" y="1403952"/>
                  <a:pt x="0" y="1322779"/>
                </a:cubicBezTo>
                <a:lnTo>
                  <a:pt x="0" y="1469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5918" tIns="145918" rIns="145918" bIns="145918" numCol="1" spcCol="1270" anchor="ctr" anchorCtr="0">
            <a:noAutofit/>
          </a:bodyPr>
          <a:lstStyle/>
          <a:p>
            <a:pPr lvl="0" algn="ctr" defTabSz="1200150">
              <a:lnSpc>
                <a:spcPct val="90000"/>
              </a:lnSpc>
              <a:spcBef>
                <a:spcPct val="0"/>
              </a:spcBef>
              <a:spcAft>
                <a:spcPct val="35000"/>
              </a:spcAft>
            </a:pPr>
            <a:r>
              <a:rPr lang="en-US" sz="2700" kern="1200" dirty="0" smtClean="0"/>
              <a:t>School Teams</a:t>
            </a:r>
            <a:endParaRPr lang="en-US" sz="2700" kern="1200" dirty="0"/>
          </a:p>
        </p:txBody>
      </p:sp>
      <p:sp>
        <p:nvSpPr>
          <p:cNvPr id="10" name="Rounded Rectangle 9"/>
          <p:cNvSpPr/>
          <p:nvPr/>
        </p:nvSpPr>
        <p:spPr>
          <a:xfrm>
            <a:off x="457200" y="4077601"/>
            <a:ext cx="2314575" cy="1469755"/>
          </a:xfrm>
          <a:prstGeom prst="roundRect">
            <a:avLst>
              <a:gd name="adj" fmla="val 10000"/>
            </a:avLst>
          </a:prstGeom>
          <a:solidFill>
            <a:srgbClr val="0F496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10"/>
          <p:cNvSpPr/>
          <p:nvPr/>
        </p:nvSpPr>
        <p:spPr>
          <a:xfrm>
            <a:off x="714374" y="4321917"/>
            <a:ext cx="2314575" cy="1469755"/>
          </a:xfrm>
          <a:custGeom>
            <a:avLst/>
            <a:gdLst>
              <a:gd name="connsiteX0" fmla="*/ 0 w 2314575"/>
              <a:gd name="connsiteY0" fmla="*/ 146976 h 1469755"/>
              <a:gd name="connsiteX1" fmla="*/ 146976 w 2314575"/>
              <a:gd name="connsiteY1" fmla="*/ 0 h 1469755"/>
              <a:gd name="connsiteX2" fmla="*/ 2167600 w 2314575"/>
              <a:gd name="connsiteY2" fmla="*/ 0 h 1469755"/>
              <a:gd name="connsiteX3" fmla="*/ 2314576 w 2314575"/>
              <a:gd name="connsiteY3" fmla="*/ 146976 h 1469755"/>
              <a:gd name="connsiteX4" fmla="*/ 2314575 w 2314575"/>
              <a:gd name="connsiteY4" fmla="*/ 1322780 h 1469755"/>
              <a:gd name="connsiteX5" fmla="*/ 2167599 w 2314575"/>
              <a:gd name="connsiteY5" fmla="*/ 1469756 h 1469755"/>
              <a:gd name="connsiteX6" fmla="*/ 146976 w 2314575"/>
              <a:gd name="connsiteY6" fmla="*/ 1469755 h 1469755"/>
              <a:gd name="connsiteX7" fmla="*/ 0 w 2314575"/>
              <a:gd name="connsiteY7" fmla="*/ 1322779 h 1469755"/>
              <a:gd name="connsiteX8" fmla="*/ 0 w 2314575"/>
              <a:gd name="connsiteY8" fmla="*/ 146976 h 146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4575" h="1469755">
                <a:moveTo>
                  <a:pt x="0" y="146976"/>
                </a:moveTo>
                <a:cubicBezTo>
                  <a:pt x="0" y="65803"/>
                  <a:pt x="65803" y="0"/>
                  <a:pt x="146976" y="0"/>
                </a:cubicBezTo>
                <a:lnTo>
                  <a:pt x="2167600" y="0"/>
                </a:lnTo>
                <a:cubicBezTo>
                  <a:pt x="2248773" y="0"/>
                  <a:pt x="2314576" y="65803"/>
                  <a:pt x="2314576" y="146976"/>
                </a:cubicBezTo>
                <a:cubicBezTo>
                  <a:pt x="2314576" y="538911"/>
                  <a:pt x="2314575" y="930845"/>
                  <a:pt x="2314575" y="1322780"/>
                </a:cubicBezTo>
                <a:cubicBezTo>
                  <a:pt x="2314575" y="1403953"/>
                  <a:pt x="2248772" y="1469756"/>
                  <a:pt x="2167599" y="1469756"/>
                </a:cubicBezTo>
                <a:lnTo>
                  <a:pt x="146976" y="1469755"/>
                </a:lnTo>
                <a:cubicBezTo>
                  <a:pt x="65803" y="1469755"/>
                  <a:pt x="0" y="1403952"/>
                  <a:pt x="0" y="1322779"/>
                </a:cubicBezTo>
                <a:lnTo>
                  <a:pt x="0" y="1469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5918" tIns="145918" rIns="145918" bIns="145918" numCol="1" spcCol="1270" anchor="ctr" anchorCtr="0">
            <a:noAutofit/>
          </a:bodyPr>
          <a:lstStyle/>
          <a:p>
            <a:pPr lvl="0" algn="ctr" defTabSz="1200150">
              <a:lnSpc>
                <a:spcPct val="90000"/>
              </a:lnSpc>
              <a:spcBef>
                <a:spcPct val="0"/>
              </a:spcBef>
              <a:spcAft>
                <a:spcPct val="35000"/>
              </a:spcAft>
            </a:pPr>
            <a:r>
              <a:rPr lang="en-US" sz="2700" kern="1200" dirty="0" smtClean="0"/>
              <a:t>Leadership Team</a:t>
            </a:r>
            <a:endParaRPr lang="en-US" sz="2700" kern="1200" dirty="0"/>
          </a:p>
        </p:txBody>
      </p:sp>
      <p:sp>
        <p:nvSpPr>
          <p:cNvPr id="12" name="Rounded Rectangle 11"/>
          <p:cNvSpPr/>
          <p:nvPr/>
        </p:nvSpPr>
        <p:spPr>
          <a:xfrm>
            <a:off x="3286124" y="4077601"/>
            <a:ext cx="2314575" cy="1469755"/>
          </a:xfrm>
          <a:prstGeom prst="roundRect">
            <a:avLst>
              <a:gd name="adj" fmla="val 10000"/>
            </a:avLst>
          </a:prstGeom>
          <a:solidFill>
            <a:srgbClr val="0F496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Freeform 12"/>
          <p:cNvSpPr/>
          <p:nvPr/>
        </p:nvSpPr>
        <p:spPr>
          <a:xfrm>
            <a:off x="3543299" y="4321917"/>
            <a:ext cx="2314575" cy="1469755"/>
          </a:xfrm>
          <a:custGeom>
            <a:avLst/>
            <a:gdLst>
              <a:gd name="connsiteX0" fmla="*/ 0 w 2314575"/>
              <a:gd name="connsiteY0" fmla="*/ 146976 h 1469755"/>
              <a:gd name="connsiteX1" fmla="*/ 146976 w 2314575"/>
              <a:gd name="connsiteY1" fmla="*/ 0 h 1469755"/>
              <a:gd name="connsiteX2" fmla="*/ 2167600 w 2314575"/>
              <a:gd name="connsiteY2" fmla="*/ 0 h 1469755"/>
              <a:gd name="connsiteX3" fmla="*/ 2314576 w 2314575"/>
              <a:gd name="connsiteY3" fmla="*/ 146976 h 1469755"/>
              <a:gd name="connsiteX4" fmla="*/ 2314575 w 2314575"/>
              <a:gd name="connsiteY4" fmla="*/ 1322780 h 1469755"/>
              <a:gd name="connsiteX5" fmla="*/ 2167599 w 2314575"/>
              <a:gd name="connsiteY5" fmla="*/ 1469756 h 1469755"/>
              <a:gd name="connsiteX6" fmla="*/ 146976 w 2314575"/>
              <a:gd name="connsiteY6" fmla="*/ 1469755 h 1469755"/>
              <a:gd name="connsiteX7" fmla="*/ 0 w 2314575"/>
              <a:gd name="connsiteY7" fmla="*/ 1322779 h 1469755"/>
              <a:gd name="connsiteX8" fmla="*/ 0 w 2314575"/>
              <a:gd name="connsiteY8" fmla="*/ 146976 h 146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4575" h="1469755">
                <a:moveTo>
                  <a:pt x="0" y="146976"/>
                </a:moveTo>
                <a:cubicBezTo>
                  <a:pt x="0" y="65803"/>
                  <a:pt x="65803" y="0"/>
                  <a:pt x="146976" y="0"/>
                </a:cubicBezTo>
                <a:lnTo>
                  <a:pt x="2167600" y="0"/>
                </a:lnTo>
                <a:cubicBezTo>
                  <a:pt x="2248773" y="0"/>
                  <a:pt x="2314576" y="65803"/>
                  <a:pt x="2314576" y="146976"/>
                </a:cubicBezTo>
                <a:cubicBezTo>
                  <a:pt x="2314576" y="538911"/>
                  <a:pt x="2314575" y="930845"/>
                  <a:pt x="2314575" y="1322780"/>
                </a:cubicBezTo>
                <a:cubicBezTo>
                  <a:pt x="2314575" y="1403953"/>
                  <a:pt x="2248772" y="1469756"/>
                  <a:pt x="2167599" y="1469756"/>
                </a:cubicBezTo>
                <a:lnTo>
                  <a:pt x="146976" y="1469755"/>
                </a:lnTo>
                <a:cubicBezTo>
                  <a:pt x="65803" y="1469755"/>
                  <a:pt x="0" y="1403952"/>
                  <a:pt x="0" y="1322779"/>
                </a:cubicBezTo>
                <a:lnTo>
                  <a:pt x="0" y="1469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5918" tIns="145918" rIns="145918" bIns="145918" numCol="1" spcCol="1270" anchor="ctr" anchorCtr="0">
            <a:noAutofit/>
          </a:bodyPr>
          <a:lstStyle/>
          <a:p>
            <a:pPr lvl="0" algn="ctr" defTabSz="1200150">
              <a:lnSpc>
                <a:spcPct val="90000"/>
              </a:lnSpc>
              <a:spcBef>
                <a:spcPct val="0"/>
              </a:spcBef>
              <a:spcAft>
                <a:spcPct val="35000"/>
              </a:spcAft>
            </a:pPr>
            <a:r>
              <a:rPr lang="en-US" sz="2700" kern="1200" dirty="0" smtClean="0"/>
              <a:t>Instructional Teams</a:t>
            </a:r>
            <a:endParaRPr lang="en-US" sz="2700" kern="1200" dirty="0"/>
          </a:p>
        </p:txBody>
      </p:sp>
      <p:sp>
        <p:nvSpPr>
          <p:cNvPr id="14" name="Rounded Rectangle 13"/>
          <p:cNvSpPr/>
          <p:nvPr/>
        </p:nvSpPr>
        <p:spPr>
          <a:xfrm>
            <a:off x="6115050" y="4077601"/>
            <a:ext cx="2314575" cy="1469755"/>
          </a:xfrm>
          <a:prstGeom prst="roundRect">
            <a:avLst>
              <a:gd name="adj" fmla="val 10000"/>
            </a:avLst>
          </a:prstGeom>
          <a:solidFill>
            <a:srgbClr val="0F496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14"/>
          <p:cNvSpPr/>
          <p:nvPr/>
        </p:nvSpPr>
        <p:spPr>
          <a:xfrm>
            <a:off x="6372224" y="4321917"/>
            <a:ext cx="2314575" cy="1469755"/>
          </a:xfrm>
          <a:custGeom>
            <a:avLst/>
            <a:gdLst>
              <a:gd name="connsiteX0" fmla="*/ 0 w 2314575"/>
              <a:gd name="connsiteY0" fmla="*/ 146976 h 1469755"/>
              <a:gd name="connsiteX1" fmla="*/ 146976 w 2314575"/>
              <a:gd name="connsiteY1" fmla="*/ 0 h 1469755"/>
              <a:gd name="connsiteX2" fmla="*/ 2167600 w 2314575"/>
              <a:gd name="connsiteY2" fmla="*/ 0 h 1469755"/>
              <a:gd name="connsiteX3" fmla="*/ 2314576 w 2314575"/>
              <a:gd name="connsiteY3" fmla="*/ 146976 h 1469755"/>
              <a:gd name="connsiteX4" fmla="*/ 2314575 w 2314575"/>
              <a:gd name="connsiteY4" fmla="*/ 1322780 h 1469755"/>
              <a:gd name="connsiteX5" fmla="*/ 2167599 w 2314575"/>
              <a:gd name="connsiteY5" fmla="*/ 1469756 h 1469755"/>
              <a:gd name="connsiteX6" fmla="*/ 146976 w 2314575"/>
              <a:gd name="connsiteY6" fmla="*/ 1469755 h 1469755"/>
              <a:gd name="connsiteX7" fmla="*/ 0 w 2314575"/>
              <a:gd name="connsiteY7" fmla="*/ 1322779 h 1469755"/>
              <a:gd name="connsiteX8" fmla="*/ 0 w 2314575"/>
              <a:gd name="connsiteY8" fmla="*/ 146976 h 146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4575" h="1469755">
                <a:moveTo>
                  <a:pt x="0" y="146976"/>
                </a:moveTo>
                <a:cubicBezTo>
                  <a:pt x="0" y="65803"/>
                  <a:pt x="65803" y="0"/>
                  <a:pt x="146976" y="0"/>
                </a:cubicBezTo>
                <a:lnTo>
                  <a:pt x="2167600" y="0"/>
                </a:lnTo>
                <a:cubicBezTo>
                  <a:pt x="2248773" y="0"/>
                  <a:pt x="2314576" y="65803"/>
                  <a:pt x="2314576" y="146976"/>
                </a:cubicBezTo>
                <a:cubicBezTo>
                  <a:pt x="2314576" y="538911"/>
                  <a:pt x="2314575" y="930845"/>
                  <a:pt x="2314575" y="1322780"/>
                </a:cubicBezTo>
                <a:cubicBezTo>
                  <a:pt x="2314575" y="1403953"/>
                  <a:pt x="2248772" y="1469756"/>
                  <a:pt x="2167599" y="1469756"/>
                </a:cubicBezTo>
                <a:lnTo>
                  <a:pt x="146976" y="1469755"/>
                </a:lnTo>
                <a:cubicBezTo>
                  <a:pt x="65803" y="1469755"/>
                  <a:pt x="0" y="1403952"/>
                  <a:pt x="0" y="1322779"/>
                </a:cubicBezTo>
                <a:lnTo>
                  <a:pt x="0" y="1469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5918" tIns="145918" rIns="145918" bIns="145918" numCol="1" spcCol="1270" anchor="ctr" anchorCtr="0">
            <a:noAutofit/>
          </a:bodyPr>
          <a:lstStyle/>
          <a:p>
            <a:pPr lvl="0" algn="ctr" defTabSz="1200150">
              <a:lnSpc>
                <a:spcPct val="90000"/>
              </a:lnSpc>
              <a:spcBef>
                <a:spcPct val="0"/>
              </a:spcBef>
              <a:spcAft>
                <a:spcPct val="35000"/>
              </a:spcAft>
            </a:pPr>
            <a:r>
              <a:rPr lang="en-US" sz="2700" kern="1200" dirty="0" smtClean="0"/>
              <a:t>School Community Council</a:t>
            </a:r>
            <a:endParaRPr lang="en-US" sz="2700" kern="12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07371606"/>
      </p:ext>
    </p:extLst>
  </p:cSld>
  <p:clrMapOvr>
    <a:masterClrMapping/>
  </p:clrMapOvr>
  <mc:AlternateContent xmlns:mc="http://schemas.openxmlformats.org/markup-compatibility/2006" xmlns:p14="http://schemas.microsoft.com/office/powerpoint/2010/main">
    <mc:Choice Requires="p14">
      <p:transition spd="med" p14:dur="700" advTm="37726">
        <p:fade/>
      </p:transition>
    </mc:Choice>
    <mc:Fallback xmlns="">
      <p:transition spd="med" advTm="377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1"/>
                                        </p:tgtEl>
                                        <p:attrNameLst>
                                          <p:attrName>fillcolor</p:attrName>
                                        </p:attrNameLst>
                                      </p:cBhvr>
                                      <p:to>
                                        <a:schemeClr val="accent2"/>
                                      </p:to>
                                    </p:animClr>
                                    <p:set>
                                      <p:cBhvr>
                                        <p:cTn id="11" dur="2000" fill="hold"/>
                                        <p:tgtEl>
                                          <p:spTgt spid="11"/>
                                        </p:tgtEl>
                                        <p:attrNameLst>
                                          <p:attrName>fill.type</p:attrName>
                                        </p:attrNameLst>
                                      </p:cBhvr>
                                      <p:to>
                                        <p:strVal val="solid"/>
                                      </p:to>
                                    </p:set>
                                    <p:set>
                                      <p:cBhvr>
                                        <p:cTn id="12" dur="2000" fill="hold"/>
                                        <p:tgtEl>
                                          <p:spTgt spid="11"/>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3"/>
                                        </p:tgtEl>
                                        <p:attrNameLst>
                                          <p:attrName>fillcolor</p:attrName>
                                        </p:attrNameLst>
                                      </p:cBhvr>
                                      <p:to>
                                        <a:schemeClr val="accent2"/>
                                      </p:to>
                                    </p:animClr>
                                    <p:set>
                                      <p:cBhvr>
                                        <p:cTn id="17" dur="2000" fill="hold"/>
                                        <p:tgtEl>
                                          <p:spTgt spid="13"/>
                                        </p:tgtEl>
                                        <p:attrNameLst>
                                          <p:attrName>fill.type</p:attrName>
                                        </p:attrNameLst>
                                      </p:cBhvr>
                                      <p:to>
                                        <p:strVal val="solid"/>
                                      </p:to>
                                    </p:set>
                                    <p:set>
                                      <p:cBhvr>
                                        <p:cTn id="18" dur="2000" fill="hold"/>
                                        <p:tgtEl>
                                          <p:spTgt spid="13"/>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5"/>
                                        </p:tgtEl>
                                        <p:attrNameLst>
                                          <p:attrName>fillcolor</p:attrName>
                                        </p:attrNameLst>
                                      </p:cBhvr>
                                      <p:to>
                                        <a:schemeClr val="accent2"/>
                                      </p:to>
                                    </p:animClr>
                                    <p:set>
                                      <p:cBhvr>
                                        <p:cTn id="23" dur="2000" fill="hold"/>
                                        <p:tgtEl>
                                          <p:spTgt spid="15"/>
                                        </p:tgtEl>
                                        <p:attrNameLst>
                                          <p:attrName>fill.type</p:attrName>
                                        </p:attrNameLst>
                                      </p:cBhvr>
                                      <p:to>
                                        <p:strVal val="solid"/>
                                      </p:to>
                                    </p:set>
                                    <p:set>
                                      <p:cBhvr>
                                        <p:cTn id="24"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Teaming process</a:t>
            </a:r>
            <a:endParaRPr lang="en-US" dirty="0"/>
          </a:p>
        </p:txBody>
      </p:sp>
      <p:sp>
        <p:nvSpPr>
          <p:cNvPr id="3" name="Content Placeholder 2"/>
          <p:cNvSpPr>
            <a:spLocks noGrp="1"/>
          </p:cNvSpPr>
          <p:nvPr>
            <p:ph idx="1"/>
          </p:nvPr>
        </p:nvSpPr>
        <p:spPr>
          <a:xfrm>
            <a:off x="513158" y="1524000"/>
            <a:ext cx="8249841" cy="4800599"/>
          </a:xfrm>
        </p:spPr>
        <p:txBody>
          <a:bodyPr>
            <a:noAutofit/>
          </a:bodyPr>
          <a:lstStyle/>
          <a:p>
            <a:r>
              <a:rPr lang="en-US" sz="2800" dirty="0" smtClean="0"/>
              <a:t>A team structure is officially incorporated into the school improvement plan and school governance policy.</a:t>
            </a:r>
          </a:p>
          <a:p>
            <a:r>
              <a:rPr lang="en-US" sz="2800" dirty="0" smtClean="0"/>
              <a:t>All teams have written statements of purpose and by-laws for their operation.</a:t>
            </a:r>
          </a:p>
          <a:p>
            <a:r>
              <a:rPr lang="en-US" sz="2800" dirty="0" smtClean="0"/>
              <a:t>All teams work with work plans for the year and specific work products to produce.</a:t>
            </a:r>
          </a:p>
          <a:p>
            <a:r>
              <a:rPr lang="en-US" sz="2800" dirty="0" smtClean="0"/>
              <a:t>All teams prepare agendas for their meetings.</a:t>
            </a:r>
          </a:p>
          <a:p>
            <a:r>
              <a:rPr lang="en-US" sz="2800" dirty="0" smtClean="0"/>
              <a:t>All teams maintain official minutes of their meetings.</a:t>
            </a:r>
            <a:endParaRPr lang="en-US" sz="28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03298803"/>
      </p:ext>
    </p:extLst>
  </p:cSld>
  <p:clrMapOvr>
    <a:masterClrMapping/>
  </p:clrMapOvr>
  <mc:AlternateContent xmlns:mc="http://schemas.openxmlformats.org/markup-compatibility/2006" xmlns:p14="http://schemas.microsoft.com/office/powerpoint/2010/main">
    <mc:Choice Requires="p14">
      <p:transition spd="med" p14:dur="700" advTm="123989">
        <p:fade/>
      </p:transition>
    </mc:Choice>
    <mc:Fallback xmlns="">
      <p:transition spd="med" advTm="1239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a:t>
            </a:r>
            <a:endParaRPr lang="en-US" dirty="0"/>
          </a:p>
        </p:txBody>
      </p:sp>
      <p:sp>
        <p:nvSpPr>
          <p:cNvPr id="3" name="Content Placeholder 2"/>
          <p:cNvSpPr>
            <a:spLocks noGrp="1"/>
          </p:cNvSpPr>
          <p:nvPr>
            <p:ph idx="1"/>
          </p:nvPr>
        </p:nvSpPr>
        <p:spPr>
          <a:xfrm>
            <a:off x="513159" y="1447800"/>
            <a:ext cx="6400800" cy="3615267"/>
          </a:xfrm>
        </p:spPr>
        <p:txBody>
          <a:bodyPr>
            <a:normAutofit/>
          </a:bodyPr>
          <a:lstStyle/>
          <a:p>
            <a:pPr marL="0" indent="0">
              <a:buNone/>
            </a:pPr>
            <a:r>
              <a:rPr lang="en-US" sz="2400" dirty="0" smtClean="0"/>
              <a:t>At your table, have each participant answer these four questions:</a:t>
            </a:r>
          </a:p>
          <a:p>
            <a:r>
              <a:rPr lang="en-US" sz="2400" dirty="0" smtClean="0"/>
              <a:t>Where is your hometown?</a:t>
            </a:r>
          </a:p>
          <a:p>
            <a:r>
              <a:rPr lang="en-US" sz="2400" dirty="0" smtClean="0"/>
              <a:t>How many children are in your family? </a:t>
            </a:r>
          </a:p>
          <a:p>
            <a:r>
              <a:rPr lang="en-US" sz="2400" dirty="0" smtClean="0"/>
              <a:t>What was one childhood hobby you had?</a:t>
            </a:r>
          </a:p>
          <a:p>
            <a:r>
              <a:rPr lang="en-US" sz="2400" dirty="0" smtClean="0"/>
              <a:t> What was your first job?</a:t>
            </a:r>
            <a:endParaRPr lang="en-US" sz="2400" dirty="0"/>
          </a:p>
        </p:txBody>
      </p:sp>
      <p:pic>
        <p:nvPicPr>
          <p:cNvPr id="4" name="Picture 3"/>
          <p:cNvPicPr>
            <a:picLocks noChangeAspect="1"/>
          </p:cNvPicPr>
          <p:nvPr/>
        </p:nvPicPr>
        <p:blipFill>
          <a:blip r:embed="rId5"/>
          <a:stretch>
            <a:fillRect/>
          </a:stretch>
        </p:blipFill>
        <p:spPr>
          <a:xfrm>
            <a:off x="6934200" y="4724400"/>
            <a:ext cx="1879726" cy="180523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7" name="TextBox 4"/>
          <p:cNvSpPr txBox="1"/>
          <p:nvPr/>
        </p:nvSpPr>
        <p:spPr>
          <a:xfrm>
            <a:off x="3166769" y="5776604"/>
            <a:ext cx="4724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Click to restart after activity</a:t>
            </a:r>
            <a:endParaRPr lang="en-US" dirty="0">
              <a:solidFill>
                <a:srgbClr val="FF0000"/>
              </a:solidFill>
            </a:endParaRPr>
          </a:p>
        </p:txBody>
      </p:sp>
    </p:spTree>
    <p:extLst>
      <p:ext uri="{BB962C8B-B14F-4D97-AF65-F5344CB8AC3E}">
        <p14:creationId xmlns:p14="http://schemas.microsoft.com/office/powerpoint/2010/main" val="1766845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of Candor</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43000" y="1676400"/>
            <a:ext cx="6900632" cy="464820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9549998"/>
      </p:ext>
    </p:extLst>
  </p:cSld>
  <p:clrMapOvr>
    <a:masterClrMapping/>
  </p:clrMapOvr>
  <mc:AlternateContent xmlns:mc="http://schemas.openxmlformats.org/markup-compatibility/2006">
    <mc:Choice xmlns:p14="http://schemas.microsoft.com/office/powerpoint/2010/main" Requires="p14">
      <p:transition p14:dur="10" advTm="43297"/>
    </mc:Choice>
    <mc:Fallback>
      <p:transition advTm="43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4|7.1|2.7|3.1|2.5|1.2"/>
</p:tagLst>
</file>

<file path=ppt/tags/tag10.xml><?xml version="1.0" encoding="utf-8"?>
<p:tagLst xmlns:a="http://schemas.openxmlformats.org/drawingml/2006/main" xmlns:r="http://schemas.openxmlformats.org/officeDocument/2006/relationships" xmlns:p="http://schemas.openxmlformats.org/presentationml/2006/main">
  <p:tag name="TIMING" val="|0.6|12.6"/>
</p:tagLst>
</file>

<file path=ppt/tags/tag11.xml><?xml version="1.0" encoding="utf-8"?>
<p:tagLst xmlns:a="http://schemas.openxmlformats.org/drawingml/2006/main" xmlns:r="http://schemas.openxmlformats.org/officeDocument/2006/relationships" xmlns:p="http://schemas.openxmlformats.org/presentationml/2006/main">
  <p:tag name="TIMING" val="|1|12.5|9.6"/>
</p:tagLst>
</file>

<file path=ppt/tags/tag12.xml><?xml version="1.0" encoding="utf-8"?>
<p:tagLst xmlns:a="http://schemas.openxmlformats.org/drawingml/2006/main" xmlns:r="http://schemas.openxmlformats.org/officeDocument/2006/relationships" xmlns:p="http://schemas.openxmlformats.org/presentationml/2006/main">
  <p:tag name="TIMING" val="|0.8|9.3|8.9"/>
</p:tagLst>
</file>

<file path=ppt/tags/tag13.xml><?xml version="1.0" encoding="utf-8"?>
<p:tagLst xmlns:a="http://schemas.openxmlformats.org/drawingml/2006/main" xmlns:r="http://schemas.openxmlformats.org/officeDocument/2006/relationships" xmlns:p="http://schemas.openxmlformats.org/presentationml/2006/main">
  <p:tag name="TIMING" val="|0.5|11.2|10.6|13.2"/>
</p:tagLst>
</file>

<file path=ppt/tags/tag14.xml><?xml version="1.0" encoding="utf-8"?>
<p:tagLst xmlns:a="http://schemas.openxmlformats.org/drawingml/2006/main" xmlns:r="http://schemas.openxmlformats.org/officeDocument/2006/relationships" xmlns:p="http://schemas.openxmlformats.org/presentationml/2006/main">
  <p:tag name="TIMING" val="|0.8"/>
</p:tagLst>
</file>

<file path=ppt/tags/tag15.xml><?xml version="1.0" encoding="utf-8"?>
<p:tagLst xmlns:a="http://schemas.openxmlformats.org/drawingml/2006/main" xmlns:r="http://schemas.openxmlformats.org/officeDocument/2006/relationships" xmlns:p="http://schemas.openxmlformats.org/presentationml/2006/main">
  <p:tag name="TIMING" val="|16|1.8|1.7"/>
</p:tagLst>
</file>

<file path=ppt/tags/tag16.xml><?xml version="1.0" encoding="utf-8"?>
<p:tagLst xmlns:a="http://schemas.openxmlformats.org/drawingml/2006/main" xmlns:r="http://schemas.openxmlformats.org/officeDocument/2006/relationships" xmlns:p="http://schemas.openxmlformats.org/presentationml/2006/main">
  <p:tag name="TIMING" val="|1.8|10.5|5|4.6|6"/>
</p:tagLst>
</file>

<file path=ppt/tags/tag17.xml><?xml version="1.0" encoding="utf-8"?>
<p:tagLst xmlns:a="http://schemas.openxmlformats.org/drawingml/2006/main" xmlns:r="http://schemas.openxmlformats.org/officeDocument/2006/relationships" xmlns:p="http://schemas.openxmlformats.org/presentationml/2006/main">
  <p:tag name="TIMING" val="|12.7|2.3|3.2|3.1|5.9|2.9"/>
</p:tagLst>
</file>

<file path=ppt/tags/tag18.xml><?xml version="1.0" encoding="utf-8"?>
<p:tagLst xmlns:a="http://schemas.openxmlformats.org/drawingml/2006/main" xmlns:r="http://schemas.openxmlformats.org/officeDocument/2006/relationships" xmlns:p="http://schemas.openxmlformats.org/presentationml/2006/main">
  <p:tag name="TIMING" val="|12.8"/>
</p:tagLst>
</file>

<file path=ppt/tags/tag19.xml><?xml version="1.0" encoding="utf-8"?>
<p:tagLst xmlns:a="http://schemas.openxmlformats.org/drawingml/2006/main" xmlns:r="http://schemas.openxmlformats.org/officeDocument/2006/relationships" xmlns:p="http://schemas.openxmlformats.org/presentationml/2006/main">
  <p:tag name="TIMING" val="|3.1|1.2|1|1|16.6"/>
</p:tagLst>
</file>

<file path=ppt/tags/tag2.xml><?xml version="1.0" encoding="utf-8"?>
<p:tagLst xmlns:a="http://schemas.openxmlformats.org/drawingml/2006/main" xmlns:r="http://schemas.openxmlformats.org/officeDocument/2006/relationships" xmlns:p="http://schemas.openxmlformats.org/presentationml/2006/main">
  <p:tag name="TIMING" val="|9.9|1.4|1.5"/>
</p:tagLst>
</file>

<file path=ppt/tags/tag20.xml><?xml version="1.0" encoding="utf-8"?>
<p:tagLst xmlns:a="http://schemas.openxmlformats.org/drawingml/2006/main" xmlns:r="http://schemas.openxmlformats.org/officeDocument/2006/relationships" xmlns:p="http://schemas.openxmlformats.org/presentationml/2006/main">
  <p:tag name="TIMING" val="|3.4|5.7|4.9|5.3|3.2|4.4|3.6"/>
</p:tagLst>
</file>

<file path=ppt/tags/tag21.xml><?xml version="1.0" encoding="utf-8"?>
<p:tagLst xmlns:a="http://schemas.openxmlformats.org/drawingml/2006/main" xmlns:r="http://schemas.openxmlformats.org/officeDocument/2006/relationships" xmlns:p="http://schemas.openxmlformats.org/presentationml/2006/main">
  <p:tag name="TIMING" val="|4.1|5.5|5.4|7.8|7.5|8.6"/>
</p:tagLst>
</file>

<file path=ppt/tags/tag22.xml><?xml version="1.0" encoding="utf-8"?>
<p:tagLst xmlns:a="http://schemas.openxmlformats.org/drawingml/2006/main" xmlns:r="http://schemas.openxmlformats.org/officeDocument/2006/relationships" xmlns:p="http://schemas.openxmlformats.org/presentationml/2006/main">
  <p:tag name="TIMING" val="|25.8|1.4"/>
</p:tagLst>
</file>

<file path=ppt/tags/tag23.xml><?xml version="1.0" encoding="utf-8"?>
<p:tagLst xmlns:a="http://schemas.openxmlformats.org/drawingml/2006/main" xmlns:r="http://schemas.openxmlformats.org/officeDocument/2006/relationships" xmlns:p="http://schemas.openxmlformats.org/presentationml/2006/main">
  <p:tag name="TIMING" val="|12.8"/>
</p:tagLst>
</file>

<file path=ppt/tags/tag24.xml><?xml version="1.0" encoding="utf-8"?>
<p:tagLst xmlns:a="http://schemas.openxmlformats.org/drawingml/2006/main" xmlns:r="http://schemas.openxmlformats.org/officeDocument/2006/relationships" xmlns:p="http://schemas.openxmlformats.org/presentationml/2006/main">
  <p:tag name="TIMING" val="|13.6|6.9|5|8.9|9.8"/>
</p:tagLst>
</file>

<file path=ppt/tags/tag3.xml><?xml version="1.0" encoding="utf-8"?>
<p:tagLst xmlns:a="http://schemas.openxmlformats.org/drawingml/2006/main" xmlns:r="http://schemas.openxmlformats.org/officeDocument/2006/relationships" xmlns:p="http://schemas.openxmlformats.org/presentationml/2006/main">
  <p:tag name="TIMING" val="|12.5|1.9|2.6"/>
</p:tagLst>
</file>

<file path=ppt/tags/tag4.xml><?xml version="1.0" encoding="utf-8"?>
<p:tagLst xmlns:a="http://schemas.openxmlformats.org/drawingml/2006/main" xmlns:r="http://schemas.openxmlformats.org/officeDocument/2006/relationships" xmlns:p="http://schemas.openxmlformats.org/presentationml/2006/main">
  <p:tag name="TIMING" val="|17.6|30.5|20.3|18.4|27.7"/>
</p:tagLst>
</file>

<file path=ppt/tags/tag5.xml><?xml version="1.0" encoding="utf-8"?>
<p:tagLst xmlns:a="http://schemas.openxmlformats.org/drawingml/2006/main" xmlns:r="http://schemas.openxmlformats.org/officeDocument/2006/relationships" xmlns:p="http://schemas.openxmlformats.org/presentationml/2006/main">
  <p:tag name="TIMING" val="|2.7|2|1.8|1.5|1.6|1.2|1.5|3|13.1|1.1"/>
</p:tagLst>
</file>

<file path=ppt/tags/tag6.xml><?xml version="1.0" encoding="utf-8"?>
<p:tagLst xmlns:a="http://schemas.openxmlformats.org/drawingml/2006/main" xmlns:r="http://schemas.openxmlformats.org/officeDocument/2006/relationships" xmlns:p="http://schemas.openxmlformats.org/presentationml/2006/main">
  <p:tag name="TIMING" val="|5.1"/>
</p:tagLst>
</file>

<file path=ppt/tags/tag7.xml><?xml version="1.0" encoding="utf-8"?>
<p:tagLst xmlns:a="http://schemas.openxmlformats.org/drawingml/2006/main" xmlns:r="http://schemas.openxmlformats.org/officeDocument/2006/relationships" xmlns:p="http://schemas.openxmlformats.org/presentationml/2006/main">
  <p:tag name="TIMING" val="|15.5"/>
</p:tagLst>
</file>

<file path=ppt/tags/tag8.xml><?xml version="1.0" encoding="utf-8"?>
<p:tagLst xmlns:a="http://schemas.openxmlformats.org/drawingml/2006/main" xmlns:r="http://schemas.openxmlformats.org/officeDocument/2006/relationships" xmlns:p="http://schemas.openxmlformats.org/presentationml/2006/main">
  <p:tag name="TIMING" val="|23.9|1.4"/>
</p:tagLst>
</file>

<file path=ppt/tags/tag9.xml><?xml version="1.0" encoding="utf-8"?>
<p:tagLst xmlns:a="http://schemas.openxmlformats.org/drawingml/2006/main" xmlns:r="http://schemas.openxmlformats.org/officeDocument/2006/relationships" xmlns:p="http://schemas.openxmlformats.org/presentationml/2006/main">
  <p:tag name="TIMING" val="|1.9|11.7|18.2"/>
</p:tagLst>
</file>

<file path=ppt/theme/theme1.xml><?xml version="1.0" encoding="utf-8"?>
<a:theme xmlns:a="http://schemas.openxmlformats.org/drawingml/2006/main" name="Indistar Modul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Indistar Module Theme" id="{BB707F31-6AA3-453E-BAA2-63D39481137B}" vid="{B5DECC7C-97C9-4545-A761-4EE953DB06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Indistar Module Theme</Template>
  <TotalTime>2151</TotalTime>
  <Words>6292</Words>
  <Application>Microsoft Office PowerPoint</Application>
  <PresentationFormat>On-screen Show (4:3)</PresentationFormat>
  <Paragraphs>394</Paragraphs>
  <Slides>56</Slides>
  <Notes>52</Notes>
  <HiddenSlides>0</HiddenSlides>
  <MMClips>58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Wingdings 3</vt:lpstr>
      <vt:lpstr>Indistar Module Theme</vt:lpstr>
      <vt:lpstr>Getting Better in Teams</vt:lpstr>
      <vt:lpstr>Learning Together</vt:lpstr>
      <vt:lpstr>meetings</vt:lpstr>
      <vt:lpstr>Table discussion</vt:lpstr>
      <vt:lpstr>The Big picture</vt:lpstr>
      <vt:lpstr>A closer look</vt:lpstr>
      <vt:lpstr>The Teaming process</vt:lpstr>
      <vt:lpstr>Activity </vt:lpstr>
      <vt:lpstr>Culture of Candor</vt:lpstr>
      <vt:lpstr>Don’t be afraid of conflict</vt:lpstr>
      <vt:lpstr>Rabbit holes</vt:lpstr>
      <vt:lpstr>commitment</vt:lpstr>
      <vt:lpstr>Attention to results </vt:lpstr>
      <vt:lpstr>Review: Rules for the road to teaming</vt:lpstr>
      <vt:lpstr>Teams trust one another</vt:lpstr>
      <vt:lpstr>Teams Have healthy conflict</vt:lpstr>
      <vt:lpstr>Teams Commit</vt:lpstr>
      <vt:lpstr>Teams members are accountable</vt:lpstr>
      <vt:lpstr>Teams focus on results</vt:lpstr>
      <vt:lpstr>And Now…</vt:lpstr>
      <vt:lpstr>Geese Fly</vt:lpstr>
      <vt:lpstr>Buffalo don’t</vt:lpstr>
      <vt:lpstr>leading</vt:lpstr>
      <vt:lpstr>Gaggles and Teams</vt:lpstr>
      <vt:lpstr>PowerPoint Presentation</vt:lpstr>
      <vt:lpstr>Team building</vt:lpstr>
      <vt:lpstr>Activity </vt:lpstr>
      <vt:lpstr>Team building Quiz</vt:lpstr>
      <vt:lpstr>PowerPoint Presentation</vt:lpstr>
      <vt:lpstr>PowerPoint Presentation</vt:lpstr>
      <vt:lpstr>PowerPoint Presentation</vt:lpstr>
      <vt:lpstr>How did you do?</vt:lpstr>
      <vt:lpstr>Specifics </vt:lpstr>
      <vt:lpstr>The Leadership team </vt:lpstr>
      <vt:lpstr>Augusta, Georgia school leadership team</vt:lpstr>
      <vt:lpstr>Todd County Elementary School</vt:lpstr>
      <vt:lpstr>Enemy Swim Day School</vt:lpstr>
      <vt:lpstr>Washburn Elementary School</vt:lpstr>
      <vt:lpstr>Table Discussion</vt:lpstr>
      <vt:lpstr>Instructional Teams</vt:lpstr>
      <vt:lpstr>Teams Need Time</vt:lpstr>
      <vt:lpstr>Instructional Team in action</vt:lpstr>
      <vt:lpstr>PowerPoint Presentation</vt:lpstr>
      <vt:lpstr>Table discussion</vt:lpstr>
      <vt:lpstr>School Community Council</vt:lpstr>
      <vt:lpstr>Defining the community of the school</vt:lpstr>
      <vt:lpstr>Working with Indicators</vt:lpstr>
      <vt:lpstr>The Value of a School Community Council</vt:lpstr>
      <vt:lpstr>Table Discussion </vt:lpstr>
      <vt:lpstr>PowerPoint Presentation</vt:lpstr>
      <vt:lpstr>Magnifying Our Talents</vt:lpstr>
      <vt:lpstr>Learning from each other</vt:lpstr>
      <vt:lpstr>Indicators of effective practice</vt:lpstr>
      <vt:lpstr>Example from cedarville</vt:lpstr>
      <vt:lpstr>A final look at teams</vt:lpstr>
      <vt:lpstr>What We Learned Together</vt:lpstr>
    </vt:vector>
  </TitlesOfParts>
  <Company>Academic Development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Better in Teams</dc:title>
  <dc:creator>conferenceroom</dc:creator>
  <cp:lastModifiedBy>Pam Sheley</cp:lastModifiedBy>
  <cp:revision>111</cp:revision>
  <dcterms:created xsi:type="dcterms:W3CDTF">2015-06-12T13:48:29Z</dcterms:created>
  <dcterms:modified xsi:type="dcterms:W3CDTF">2015-07-09T15:25:34Z</dcterms:modified>
</cp:coreProperties>
</file>